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handoutMasters/handoutMaster1.xml" ContentType="application/vnd.openxmlformats-officedocument.presentationml.handoutMaster+xml"/>
  <Override PartName="/ppt/media/image10.svg" ContentType="image/svg+xml"/>
  <Override PartName="/ppt/media/image12.svg" ContentType="image/svg+xml"/>
  <Override PartName="/ppt/media/image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handoutMasterIdLst>
    <p:handoutMasterId r:id="rId23"/>
  </p:handout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embeddedFontLst>
    <p:embeddedFont>
      <p:font typeface="SimSun" panose="02010600030101010101" pitchFamily="2" charset="-122"/>
      <p:regular r:id="rId27"/>
    </p:embeddedFont>
    <p:embeddedFont>
      <p:font typeface="Noto Sans" panose="020B0502040504020204"/>
      <p:bold r:id="rId28"/>
      <p:boldItalic r:id="rId29"/>
    </p:embeddedFont>
  </p:embeddedFontLst>
  <p:custDataLst>
    <p:tags r:id="rId3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7" userDrawn="1">
          <p15:clr>
            <a:srgbClr val="A4A3A4"/>
          </p15:clr>
        </p15:guide>
        <p15:guide id="4" pos="7283" userDrawn="1">
          <p15:clr>
            <a:srgbClr val="A4A3A4"/>
          </p15:clr>
        </p15:guide>
        <p15:guide id="5" orient="horz" pos="368" userDrawn="1">
          <p15:clr>
            <a:srgbClr val="A4A3A4"/>
          </p15:clr>
        </p15:guide>
        <p15:guide id="6" orient="horz" pos="39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2160"/>
        <p:guide pos="3840"/>
        <p:guide pos="397"/>
        <p:guide pos="7283"/>
        <p:guide orient="horz" pos="368"/>
        <p:guide orient="horz" pos="3974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gs" Target="tags/tag53.xml"/><Relationship Id="rId3" Type="http://schemas.openxmlformats.org/officeDocument/2006/relationships/slide" Target="slides/slide1.xml"/><Relationship Id="rId29" Type="http://schemas.openxmlformats.org/officeDocument/2006/relationships/font" Target="fonts/font3.fntdata"/><Relationship Id="rId28" Type="http://schemas.openxmlformats.org/officeDocument/2006/relationships/font" Target="fonts/font2.fntdata"/><Relationship Id="rId27" Type="http://schemas.openxmlformats.org/officeDocument/2006/relationships/font" Target="fonts/font1.fntdata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sz="12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1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Good morning, everyone!</a:t>
            </a:r>
            <a:br>
              <a:rPr lang="en-US"/>
            </a:br>
            <a:br>
              <a:rPr lang="en-US"/>
            </a:br>
            <a:r>
              <a:rPr lang="en-US"/>
              <a:t>I’m Linus, the pre-sales engineer from SIS distribution Hong Kong.</a:t>
            </a:r>
            <a:br>
              <a:rPr lang="en-US"/>
            </a:br>
            <a:br>
              <a:rPr lang="en-US"/>
            </a:br>
            <a:r>
              <a:rPr lang="en-US"/>
              <a:t>This is actually my first time in Mongolia. and I’m so excited to be here. </a:t>
            </a:r>
            <a:br>
              <a:rPr lang="en-US"/>
            </a:br>
            <a:br>
              <a:rPr lang="en-US"/>
            </a:br>
            <a:r>
              <a:rPr lang="en-US"/>
              <a:t>Today, I’ll be introducing NexaVM,a private cloud solution which comes with a cloud platform software and hypervisor.</a:t>
            </a:r>
            <a:br>
              <a:rPr lang="en-US"/>
            </a:br>
            <a:br>
              <a:rPr lang="en-US"/>
            </a:br>
            <a:r>
              <a:rPr lang="en-US"/>
              <a:t>OKay. Let’s get started and take a look at NexaVM journey.</a:t>
            </a:r>
            <a:endParaRPr lang="en-US"/>
          </a:p>
        </p:txBody>
      </p:sp>
      <p:sp>
        <p:nvSpPr>
          <p:cNvPr id="152" name="Google Shape;152;p1:notes"/>
          <p:cNvSpPr txBox="1"/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1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7" name="Google Shape;317;p10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0" name="Google Shape;340;p11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7" name="Google Shape;377;p12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3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96" name="Google Shape;396;p1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4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2" name="Google Shape;412;p14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15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18" name="Google Shape;418;p1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16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3" name="Google Shape;433;p16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7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7" name="Google Shape;447;p1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8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25" name="Google Shape;525;p1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19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531" name="Google Shape;531;p1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60" name="Google Shape;160;p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1" name="Google Shape;181;p3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4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87" name="Google Shape;187;p4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5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04" name="Google Shape;204;p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25" name="Google Shape;225;p6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7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52" name="Google Shape;252;p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8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284" name="Google Shape;284;p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9:notes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11" name="Google Shape;311;p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ont-2">
  <p:cSld name="Front-2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1" descr="Immagine che contiene Elementi grafici, Carattere, schermata, design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10896" y="6476412"/>
            <a:ext cx="536450" cy="30849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" name="Google Shape;21;p21"/>
          <p:cNvCxnSpPr/>
          <p:nvPr/>
        </p:nvCxnSpPr>
        <p:spPr>
          <a:xfrm>
            <a:off x="843152" y="4008235"/>
            <a:ext cx="32702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2" name="Google Shape;22;p21"/>
          <p:cNvSpPr txBox="1"/>
          <p:nvPr>
            <p:ph type="body" idx="1"/>
          </p:nvPr>
        </p:nvSpPr>
        <p:spPr>
          <a:xfrm>
            <a:off x="726041" y="4516420"/>
            <a:ext cx="5382151" cy="282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  <a:defRPr sz="16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23" name="Google Shape;23;p21"/>
          <p:cNvSpPr txBox="1"/>
          <p:nvPr>
            <p:ph type="body" idx="2"/>
          </p:nvPr>
        </p:nvSpPr>
        <p:spPr>
          <a:xfrm>
            <a:off x="730036" y="3233854"/>
            <a:ext cx="9134856" cy="569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 panose="020B0604020202020204"/>
              <a:buNone/>
              <a:defRPr sz="4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">
  <p:cSld name="Head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0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1" name="Google Shape;61;p30"/>
          <p:cNvSpPr txBox="1"/>
          <p:nvPr>
            <p:ph type="body" idx="1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ight">
  <p:cSld name="Righ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1"/>
          <p:cNvSpPr txBox="1"/>
          <p:nvPr>
            <p:ph type="body" idx="1"/>
          </p:nvPr>
        </p:nvSpPr>
        <p:spPr>
          <a:xfrm>
            <a:off x="6540602" y="1995051"/>
            <a:ext cx="4899826" cy="749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4" name="Google Shape;64;p31"/>
          <p:cNvSpPr txBox="1"/>
          <p:nvPr>
            <p:ph type="body" idx="2"/>
          </p:nvPr>
        </p:nvSpPr>
        <p:spPr>
          <a:xfrm>
            <a:off x="6540602" y="3363724"/>
            <a:ext cx="4899826" cy="749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5" name="Google Shape;65;p31"/>
          <p:cNvSpPr txBox="1"/>
          <p:nvPr>
            <p:ph type="body" idx="3"/>
          </p:nvPr>
        </p:nvSpPr>
        <p:spPr>
          <a:xfrm>
            <a:off x="6540603" y="1660522"/>
            <a:ext cx="3666860" cy="310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6" name="Google Shape;66;p31"/>
          <p:cNvSpPr txBox="1"/>
          <p:nvPr>
            <p:ph type="body" idx="4"/>
          </p:nvPr>
        </p:nvSpPr>
        <p:spPr>
          <a:xfrm>
            <a:off x="6540603" y="3029195"/>
            <a:ext cx="3666860" cy="310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7" name="Google Shape;67;p31"/>
          <p:cNvSpPr txBox="1"/>
          <p:nvPr>
            <p:ph type="body" idx="5"/>
          </p:nvPr>
        </p:nvSpPr>
        <p:spPr>
          <a:xfrm>
            <a:off x="6540603" y="4419687"/>
            <a:ext cx="3666860" cy="310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8" name="Google Shape;68;p31"/>
          <p:cNvSpPr txBox="1"/>
          <p:nvPr>
            <p:ph type="body" idx="6"/>
          </p:nvPr>
        </p:nvSpPr>
        <p:spPr>
          <a:xfrm>
            <a:off x="6540602" y="4754216"/>
            <a:ext cx="4899826" cy="749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69" name="Google Shape;69;p31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0" name="Google Shape;70;p31"/>
          <p:cNvSpPr txBox="1"/>
          <p:nvPr>
            <p:ph type="body" idx="7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ight-2">
  <p:cSld name="Right-2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2"/>
          <p:cNvSpPr txBox="1"/>
          <p:nvPr>
            <p:ph type="body" idx="1"/>
          </p:nvPr>
        </p:nvSpPr>
        <p:spPr>
          <a:xfrm>
            <a:off x="6540602" y="2889407"/>
            <a:ext cx="4899826" cy="1489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3" name="Google Shape;73;p32"/>
          <p:cNvSpPr txBox="1"/>
          <p:nvPr>
            <p:ph type="body" idx="2"/>
          </p:nvPr>
        </p:nvSpPr>
        <p:spPr>
          <a:xfrm>
            <a:off x="6540603" y="2299062"/>
            <a:ext cx="3666860" cy="403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4" name="Google Shape;74;p32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75" name="Google Shape;75;p32"/>
          <p:cNvSpPr txBox="1"/>
          <p:nvPr>
            <p:ph type="body" idx="3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rallel-1">
  <p:cSld name="Parallel-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3"/>
          <p:cNvSpPr txBox="1"/>
          <p:nvPr>
            <p:ph type="body" idx="1"/>
          </p:nvPr>
        </p:nvSpPr>
        <p:spPr>
          <a:xfrm>
            <a:off x="1717349" y="1631958"/>
            <a:ext cx="8859897" cy="510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3600"/>
              <a:buFont typeface="Arial" panose="020B0604020202020204"/>
              <a:buNone/>
              <a:defRPr sz="36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8" name="Google Shape;78;p33"/>
          <p:cNvSpPr txBox="1"/>
          <p:nvPr>
            <p:ph type="body" idx="2"/>
          </p:nvPr>
        </p:nvSpPr>
        <p:spPr>
          <a:xfrm>
            <a:off x="1717350" y="2889635"/>
            <a:ext cx="1939170" cy="354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9" name="Google Shape;79;p33"/>
          <p:cNvSpPr txBox="1"/>
          <p:nvPr>
            <p:ph type="body" idx="3"/>
          </p:nvPr>
        </p:nvSpPr>
        <p:spPr>
          <a:xfrm>
            <a:off x="4024259" y="2889635"/>
            <a:ext cx="1939170" cy="354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0" name="Google Shape;80;p33"/>
          <p:cNvSpPr txBox="1"/>
          <p:nvPr>
            <p:ph type="body" idx="4"/>
          </p:nvPr>
        </p:nvSpPr>
        <p:spPr>
          <a:xfrm>
            <a:off x="6331168" y="2889635"/>
            <a:ext cx="1939170" cy="354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1" name="Google Shape;81;p33"/>
          <p:cNvSpPr txBox="1"/>
          <p:nvPr>
            <p:ph type="body" idx="5"/>
          </p:nvPr>
        </p:nvSpPr>
        <p:spPr>
          <a:xfrm>
            <a:off x="8638076" y="2889635"/>
            <a:ext cx="1939170" cy="354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2" name="Google Shape;82;p33"/>
          <p:cNvSpPr txBox="1"/>
          <p:nvPr>
            <p:ph type="body" idx="6"/>
          </p:nvPr>
        </p:nvSpPr>
        <p:spPr>
          <a:xfrm>
            <a:off x="1717350" y="3416148"/>
            <a:ext cx="1939170" cy="2027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3" name="Google Shape;83;p33"/>
          <p:cNvSpPr txBox="1"/>
          <p:nvPr>
            <p:ph type="body" idx="7"/>
          </p:nvPr>
        </p:nvSpPr>
        <p:spPr>
          <a:xfrm>
            <a:off x="4024259" y="3429000"/>
            <a:ext cx="1939170" cy="2027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4" name="Google Shape;84;p33"/>
          <p:cNvSpPr txBox="1"/>
          <p:nvPr>
            <p:ph type="body" idx="8"/>
          </p:nvPr>
        </p:nvSpPr>
        <p:spPr>
          <a:xfrm>
            <a:off x="6331168" y="3432850"/>
            <a:ext cx="1939170" cy="2027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5" name="Google Shape;85;p33"/>
          <p:cNvSpPr txBox="1"/>
          <p:nvPr>
            <p:ph type="body" idx="9"/>
          </p:nvPr>
        </p:nvSpPr>
        <p:spPr>
          <a:xfrm>
            <a:off x="8638076" y="3429000"/>
            <a:ext cx="1939170" cy="2027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6" name="Google Shape;86;p33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7" name="Google Shape;87;p33"/>
          <p:cNvSpPr txBox="1"/>
          <p:nvPr>
            <p:ph type="body" idx="13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rallel-2">
  <p:cSld name="Parallel-2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4"/>
          <p:cNvSpPr txBox="1"/>
          <p:nvPr>
            <p:ph type="body" idx="1"/>
          </p:nvPr>
        </p:nvSpPr>
        <p:spPr>
          <a:xfrm>
            <a:off x="2066194" y="2018562"/>
            <a:ext cx="1939170" cy="459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0" name="Google Shape;90;p34"/>
          <p:cNvSpPr txBox="1"/>
          <p:nvPr>
            <p:ph type="body" idx="2"/>
          </p:nvPr>
        </p:nvSpPr>
        <p:spPr>
          <a:xfrm>
            <a:off x="2066193" y="2514680"/>
            <a:ext cx="3748953" cy="102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1" name="Google Shape;91;p34"/>
          <p:cNvSpPr txBox="1"/>
          <p:nvPr>
            <p:ph type="body" idx="3"/>
          </p:nvPr>
        </p:nvSpPr>
        <p:spPr>
          <a:xfrm>
            <a:off x="1194013" y="2184935"/>
            <a:ext cx="708407" cy="483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2" name="Google Shape;92;p34"/>
          <p:cNvSpPr txBox="1"/>
          <p:nvPr>
            <p:ph type="body" idx="4"/>
          </p:nvPr>
        </p:nvSpPr>
        <p:spPr>
          <a:xfrm>
            <a:off x="7188083" y="2018562"/>
            <a:ext cx="1939170" cy="459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3" name="Google Shape;93;p34"/>
          <p:cNvSpPr txBox="1"/>
          <p:nvPr>
            <p:ph type="body" idx="5"/>
          </p:nvPr>
        </p:nvSpPr>
        <p:spPr>
          <a:xfrm>
            <a:off x="7188082" y="2514680"/>
            <a:ext cx="3748953" cy="102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4" name="Google Shape;94;p34"/>
          <p:cNvSpPr txBox="1"/>
          <p:nvPr>
            <p:ph type="body" idx="6"/>
          </p:nvPr>
        </p:nvSpPr>
        <p:spPr>
          <a:xfrm>
            <a:off x="6315902" y="2184935"/>
            <a:ext cx="708407" cy="483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5" name="Google Shape;95;p34"/>
          <p:cNvSpPr txBox="1"/>
          <p:nvPr>
            <p:ph type="body" idx="7"/>
          </p:nvPr>
        </p:nvSpPr>
        <p:spPr>
          <a:xfrm>
            <a:off x="2066194" y="3837945"/>
            <a:ext cx="1939170" cy="459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6" name="Google Shape;96;p34"/>
          <p:cNvSpPr txBox="1"/>
          <p:nvPr>
            <p:ph type="body" idx="8"/>
          </p:nvPr>
        </p:nvSpPr>
        <p:spPr>
          <a:xfrm>
            <a:off x="2066193" y="4334063"/>
            <a:ext cx="3748953" cy="102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7" name="Google Shape;97;p34"/>
          <p:cNvSpPr txBox="1"/>
          <p:nvPr>
            <p:ph type="body" idx="9"/>
          </p:nvPr>
        </p:nvSpPr>
        <p:spPr>
          <a:xfrm>
            <a:off x="1194013" y="4004318"/>
            <a:ext cx="708407" cy="483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8" name="Google Shape;98;p34"/>
          <p:cNvSpPr txBox="1"/>
          <p:nvPr>
            <p:ph type="body" idx="13"/>
          </p:nvPr>
        </p:nvSpPr>
        <p:spPr>
          <a:xfrm>
            <a:off x="7188083" y="3837945"/>
            <a:ext cx="1939170" cy="459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9" name="Google Shape;99;p34"/>
          <p:cNvSpPr txBox="1"/>
          <p:nvPr>
            <p:ph type="body" idx="14"/>
          </p:nvPr>
        </p:nvSpPr>
        <p:spPr>
          <a:xfrm>
            <a:off x="7188082" y="4334063"/>
            <a:ext cx="3748953" cy="102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0" name="Google Shape;100;p34"/>
          <p:cNvSpPr txBox="1"/>
          <p:nvPr>
            <p:ph type="body" idx="15"/>
          </p:nvPr>
        </p:nvSpPr>
        <p:spPr>
          <a:xfrm>
            <a:off x="6315902" y="4004318"/>
            <a:ext cx="708407" cy="483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1" name="Google Shape;101;p34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2" name="Google Shape;102;p34"/>
          <p:cNvSpPr txBox="1"/>
          <p:nvPr>
            <p:ph type="body" idx="16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rallel-3">
  <p:cSld name="Parallel-3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5"/>
          <p:cNvSpPr txBox="1"/>
          <p:nvPr>
            <p:ph type="body" idx="1"/>
          </p:nvPr>
        </p:nvSpPr>
        <p:spPr>
          <a:xfrm>
            <a:off x="5804071" y="1674791"/>
            <a:ext cx="4899826" cy="107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5" name="Google Shape;105;p35"/>
          <p:cNvSpPr txBox="1"/>
          <p:nvPr>
            <p:ph type="body" idx="2"/>
          </p:nvPr>
        </p:nvSpPr>
        <p:spPr>
          <a:xfrm>
            <a:off x="1769368" y="1980511"/>
            <a:ext cx="3666860" cy="46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6" name="Google Shape;106;p35"/>
          <p:cNvSpPr txBox="1"/>
          <p:nvPr>
            <p:ph type="body" idx="3"/>
          </p:nvPr>
        </p:nvSpPr>
        <p:spPr>
          <a:xfrm>
            <a:off x="1769368" y="3347409"/>
            <a:ext cx="3666860" cy="46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7" name="Google Shape;107;p35"/>
          <p:cNvSpPr txBox="1"/>
          <p:nvPr>
            <p:ph type="body" idx="4"/>
          </p:nvPr>
        </p:nvSpPr>
        <p:spPr>
          <a:xfrm>
            <a:off x="1769368" y="4739676"/>
            <a:ext cx="3666860" cy="465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8" name="Google Shape;108;p35"/>
          <p:cNvSpPr txBox="1"/>
          <p:nvPr>
            <p:ph type="body" idx="5"/>
          </p:nvPr>
        </p:nvSpPr>
        <p:spPr>
          <a:xfrm>
            <a:off x="5804071" y="3043467"/>
            <a:ext cx="4899826" cy="107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9" name="Google Shape;109;p35"/>
          <p:cNvSpPr txBox="1"/>
          <p:nvPr>
            <p:ph type="body" idx="6"/>
          </p:nvPr>
        </p:nvSpPr>
        <p:spPr>
          <a:xfrm>
            <a:off x="5804071" y="4433956"/>
            <a:ext cx="4899826" cy="107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0" name="Google Shape;110;p35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1" name="Google Shape;111;p35"/>
          <p:cNvSpPr txBox="1"/>
          <p:nvPr>
            <p:ph type="body" idx="7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rallel-4">
  <p:cSld name="Parallel-4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6"/>
          <p:cNvSpPr txBox="1"/>
          <p:nvPr>
            <p:ph type="body" idx="1"/>
          </p:nvPr>
        </p:nvSpPr>
        <p:spPr>
          <a:xfrm>
            <a:off x="1061163" y="1547735"/>
            <a:ext cx="4049540" cy="33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4" name="Google Shape;114;p36"/>
          <p:cNvSpPr txBox="1"/>
          <p:nvPr>
            <p:ph type="body" idx="2"/>
          </p:nvPr>
        </p:nvSpPr>
        <p:spPr>
          <a:xfrm>
            <a:off x="1061163" y="1978646"/>
            <a:ext cx="4049540" cy="536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5" name="Google Shape;115;p36"/>
          <p:cNvSpPr txBox="1"/>
          <p:nvPr>
            <p:ph type="body" idx="3"/>
          </p:nvPr>
        </p:nvSpPr>
        <p:spPr>
          <a:xfrm>
            <a:off x="7081297" y="1547735"/>
            <a:ext cx="4049540" cy="33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6" name="Google Shape;116;p36"/>
          <p:cNvSpPr txBox="1"/>
          <p:nvPr>
            <p:ph type="body" idx="4"/>
          </p:nvPr>
        </p:nvSpPr>
        <p:spPr>
          <a:xfrm>
            <a:off x="7081297" y="1978646"/>
            <a:ext cx="4049540" cy="536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7" name="Google Shape;117;p36"/>
          <p:cNvSpPr txBox="1"/>
          <p:nvPr>
            <p:ph type="body" idx="5"/>
          </p:nvPr>
        </p:nvSpPr>
        <p:spPr>
          <a:xfrm>
            <a:off x="1061163" y="4337282"/>
            <a:ext cx="4049540" cy="33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8" name="Google Shape;118;p36"/>
          <p:cNvSpPr txBox="1"/>
          <p:nvPr>
            <p:ph type="body" idx="6"/>
          </p:nvPr>
        </p:nvSpPr>
        <p:spPr>
          <a:xfrm>
            <a:off x="1061163" y="4768193"/>
            <a:ext cx="4049540" cy="536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9" name="Google Shape;119;p36"/>
          <p:cNvSpPr txBox="1"/>
          <p:nvPr>
            <p:ph type="body" idx="7"/>
          </p:nvPr>
        </p:nvSpPr>
        <p:spPr>
          <a:xfrm>
            <a:off x="7081297" y="4337282"/>
            <a:ext cx="4049540" cy="333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0" name="Google Shape;120;p36"/>
          <p:cNvSpPr txBox="1"/>
          <p:nvPr>
            <p:ph type="body" idx="8"/>
          </p:nvPr>
        </p:nvSpPr>
        <p:spPr>
          <a:xfrm>
            <a:off x="7081297" y="4768193"/>
            <a:ext cx="4049540" cy="536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1" name="Google Shape;121;p36"/>
          <p:cNvSpPr/>
          <p:nvPr/>
        </p:nvSpPr>
        <p:spPr>
          <a:xfrm>
            <a:off x="4060254" y="2669334"/>
            <a:ext cx="1519332" cy="1519332"/>
          </a:xfrm>
          <a:prstGeom prst="ellipse">
            <a:avLst/>
          </a:prstGeom>
          <a:gradFill>
            <a:gsLst>
              <a:gs pos="0">
                <a:srgbClr val="4D5759"/>
              </a:gs>
              <a:gs pos="50000">
                <a:srgbClr val="21373A"/>
              </a:gs>
              <a:gs pos="100000">
                <a:srgbClr val="1B3134"/>
              </a:gs>
            </a:gsLst>
            <a:lin ang="5400000" scaled="0"/>
          </a:gradFill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2" name="Google Shape;122;p36"/>
          <p:cNvSpPr/>
          <p:nvPr/>
        </p:nvSpPr>
        <p:spPr>
          <a:xfrm>
            <a:off x="6612414" y="2669334"/>
            <a:ext cx="1519332" cy="1519332"/>
          </a:xfrm>
          <a:prstGeom prst="ellipse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3" name="Google Shape;123;p36"/>
          <p:cNvSpPr/>
          <p:nvPr/>
        </p:nvSpPr>
        <p:spPr>
          <a:xfrm>
            <a:off x="5336334" y="1393254"/>
            <a:ext cx="1519332" cy="1519332"/>
          </a:xfrm>
          <a:prstGeom prst="ellipse">
            <a:avLst/>
          </a:prstGeom>
          <a:gradFill>
            <a:gsLst>
              <a:gs pos="0">
                <a:srgbClr val="4D5759"/>
              </a:gs>
              <a:gs pos="50000">
                <a:srgbClr val="21373A"/>
              </a:gs>
              <a:gs pos="100000">
                <a:srgbClr val="1B3134"/>
              </a:gs>
            </a:gsLst>
            <a:lin ang="5400000" scaled="0"/>
          </a:gradFill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20273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4" name="Google Shape;124;p36"/>
          <p:cNvSpPr/>
          <p:nvPr/>
        </p:nvSpPr>
        <p:spPr>
          <a:xfrm>
            <a:off x="5336334" y="3945414"/>
            <a:ext cx="1519332" cy="1519332"/>
          </a:xfrm>
          <a:prstGeom prst="ellipse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20273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5" name="Google Shape;125;p36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6" name="Google Shape;126;p36"/>
          <p:cNvSpPr txBox="1"/>
          <p:nvPr>
            <p:ph type="body" idx="9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-1">
  <p:cSld name="Comparison-1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37"/>
          <p:cNvGrpSpPr/>
          <p:nvPr/>
        </p:nvGrpSpPr>
        <p:grpSpPr>
          <a:xfrm>
            <a:off x="7627360" y="2213097"/>
            <a:ext cx="2935287" cy="1274763"/>
            <a:chOff x="7758113" y="2730818"/>
            <a:chExt cx="2935287" cy="1274763"/>
          </a:xfrm>
        </p:grpSpPr>
        <p:sp>
          <p:nvSpPr>
            <p:cNvPr id="129" name="Google Shape;129;p37"/>
            <p:cNvSpPr/>
            <p:nvPr/>
          </p:nvSpPr>
          <p:spPr>
            <a:xfrm flipH="1">
              <a:off x="7758113" y="2734787"/>
              <a:ext cx="1893887" cy="1266825"/>
            </a:xfrm>
            <a:prstGeom prst="rightArrow">
              <a:avLst>
                <a:gd name="adj1" fmla="val 55935"/>
                <a:gd name="adj2" fmla="val 50068"/>
              </a:avLst>
            </a:prstGeom>
            <a:gradFill>
              <a:gsLst>
                <a:gs pos="0">
                  <a:srgbClr val="4BBEBB"/>
                </a:gs>
                <a:gs pos="50000">
                  <a:srgbClr val="16BBB8"/>
                </a:gs>
                <a:gs pos="100000">
                  <a:srgbClr val="0DABA8"/>
                </a:gs>
              </a:gsLst>
              <a:lin ang="5400000" scaled="0"/>
            </a:gradFill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0" name="Google Shape;130;p37"/>
            <p:cNvSpPr/>
            <p:nvPr/>
          </p:nvSpPr>
          <p:spPr>
            <a:xfrm>
              <a:off x="9420225" y="2730818"/>
              <a:ext cx="1273175" cy="1274763"/>
            </a:xfrm>
            <a:prstGeom prst="ellipse">
              <a:avLst/>
            </a:prstGeom>
            <a:gradFill>
              <a:gsLst>
                <a:gs pos="0">
                  <a:srgbClr val="4BBEBB"/>
                </a:gs>
                <a:gs pos="50000">
                  <a:srgbClr val="16BBB8"/>
                </a:gs>
                <a:gs pos="100000">
                  <a:srgbClr val="0DABA8"/>
                </a:gs>
              </a:gsLst>
              <a:lin ang="5400000" scaled="0"/>
            </a:gradFill>
            <a:ln w="9525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grpSp>
        <p:nvGrpSpPr>
          <p:cNvPr id="131" name="Google Shape;131;p37"/>
          <p:cNvGrpSpPr/>
          <p:nvPr/>
        </p:nvGrpSpPr>
        <p:grpSpPr>
          <a:xfrm>
            <a:off x="1624013" y="2213097"/>
            <a:ext cx="2943225" cy="1274763"/>
            <a:chOff x="1624013" y="2764155"/>
            <a:chExt cx="2943225" cy="1274763"/>
          </a:xfrm>
        </p:grpSpPr>
        <p:sp>
          <p:nvSpPr>
            <p:cNvPr id="132" name="Google Shape;132;p37"/>
            <p:cNvSpPr/>
            <p:nvPr/>
          </p:nvSpPr>
          <p:spPr>
            <a:xfrm>
              <a:off x="2781300" y="2768124"/>
              <a:ext cx="1785938" cy="1266825"/>
            </a:xfrm>
            <a:prstGeom prst="rightArrow">
              <a:avLst>
                <a:gd name="adj1" fmla="val 55935"/>
                <a:gd name="adj2" fmla="val 50001"/>
              </a:avLst>
            </a:prstGeom>
            <a:gradFill>
              <a:gsLst>
                <a:gs pos="0">
                  <a:srgbClr val="4D5759"/>
                </a:gs>
                <a:gs pos="50000">
                  <a:srgbClr val="21373A"/>
                </a:gs>
                <a:gs pos="100000">
                  <a:srgbClr val="1B3134"/>
                </a:gs>
              </a:gsLst>
              <a:lin ang="5400000" scaled="0"/>
            </a:gra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33" name="Google Shape;133;p37"/>
            <p:cNvSpPr/>
            <p:nvPr/>
          </p:nvSpPr>
          <p:spPr>
            <a:xfrm>
              <a:off x="1624013" y="2764155"/>
              <a:ext cx="1273175" cy="1274763"/>
            </a:xfrm>
            <a:prstGeom prst="ellipse">
              <a:avLst/>
            </a:prstGeom>
            <a:gradFill>
              <a:gsLst>
                <a:gs pos="0">
                  <a:srgbClr val="4D5759"/>
                </a:gs>
                <a:gs pos="50000">
                  <a:srgbClr val="21373A"/>
                </a:gs>
                <a:gs pos="100000">
                  <a:srgbClr val="1B3134"/>
                </a:gs>
              </a:gsLst>
              <a:lin ang="5400000" scaled="0"/>
            </a:gradFill>
            <a:ln w="9525" cap="flat" cmpd="sng">
              <a:solidFill>
                <a:schemeClr val="accent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34" name="Google Shape;134;p37"/>
          <p:cNvSpPr/>
          <p:nvPr/>
        </p:nvSpPr>
        <p:spPr>
          <a:xfrm rot="5400000">
            <a:off x="4875213" y="1628103"/>
            <a:ext cx="2436813" cy="2444750"/>
          </a:xfrm>
          <a:custGeom>
            <a:avLst/>
            <a:gdLst/>
            <a:ahLst/>
            <a:cxnLst/>
            <a:rect l="l" t="t" r="r" b="b"/>
            <a:pathLst>
              <a:path w="2436720" h="2444258" extrusionOk="0">
                <a:moveTo>
                  <a:pt x="7" y="1226349"/>
                </a:moveTo>
                <a:lnTo>
                  <a:pt x="7" y="1226348"/>
                </a:lnTo>
                <a:cubicBezTo>
                  <a:pt x="2" y="1224942"/>
                  <a:pt x="0" y="1223535"/>
                  <a:pt x="0" y="1222129"/>
                </a:cubicBezTo>
                <a:cubicBezTo>
                  <a:pt x="0" y="547165"/>
                  <a:pt x="545478" y="0"/>
                  <a:pt x="1218360" y="0"/>
                </a:cubicBezTo>
                <a:cubicBezTo>
                  <a:pt x="1885829" y="0"/>
                  <a:pt x="2429039" y="538720"/>
                  <a:pt x="2436640" y="1208211"/>
                </a:cubicBezTo>
                <a:lnTo>
                  <a:pt x="1964582" y="1213604"/>
                </a:lnTo>
                <a:lnTo>
                  <a:pt x="1964581" y="1213604"/>
                </a:lnTo>
                <a:cubicBezTo>
                  <a:pt x="1959934" y="802720"/>
                  <a:pt x="1627204" y="472090"/>
                  <a:pt x="1218360" y="472090"/>
                </a:cubicBezTo>
                <a:cubicBezTo>
                  <a:pt x="806206" y="472090"/>
                  <a:pt x="472090" y="807893"/>
                  <a:pt x="472090" y="1222129"/>
                </a:cubicBezTo>
                <a:cubicBezTo>
                  <a:pt x="472090" y="1222990"/>
                  <a:pt x="472091" y="1223852"/>
                  <a:pt x="472094" y="1224714"/>
                </a:cubicBezTo>
                <a:lnTo>
                  <a:pt x="7" y="1226349"/>
                </a:lnTo>
                <a:close/>
              </a:path>
            </a:pathLst>
          </a:cu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5" name="Google Shape;135;p37"/>
          <p:cNvSpPr/>
          <p:nvPr/>
        </p:nvSpPr>
        <p:spPr>
          <a:xfrm rot="-5400000">
            <a:off x="4878388" y="1628102"/>
            <a:ext cx="2438402" cy="2446337"/>
          </a:xfrm>
          <a:custGeom>
            <a:avLst/>
            <a:gdLst/>
            <a:ahLst/>
            <a:cxnLst/>
            <a:rect l="l" t="t" r="r" b="b"/>
            <a:pathLst>
              <a:path w="2444256" h="2444258" extrusionOk="0">
                <a:moveTo>
                  <a:pt x="132" y="1240107"/>
                </a:moveTo>
                <a:lnTo>
                  <a:pt x="132" y="1240106"/>
                </a:lnTo>
                <a:cubicBezTo>
                  <a:pt x="44" y="1234114"/>
                  <a:pt x="0" y="1228121"/>
                  <a:pt x="0" y="1222129"/>
                </a:cubicBezTo>
                <a:cubicBezTo>
                  <a:pt x="0" y="547165"/>
                  <a:pt x="547165" y="0"/>
                  <a:pt x="1222128" y="0"/>
                </a:cubicBezTo>
                <a:cubicBezTo>
                  <a:pt x="1894916" y="0"/>
                  <a:pt x="2441176" y="543776"/>
                  <a:pt x="2444243" y="1216557"/>
                </a:cubicBezTo>
                <a:lnTo>
                  <a:pt x="1971505" y="1218713"/>
                </a:lnTo>
                <a:lnTo>
                  <a:pt x="1971505" y="1218712"/>
                </a:lnTo>
                <a:cubicBezTo>
                  <a:pt x="1969624" y="806176"/>
                  <a:pt x="1634668" y="472744"/>
                  <a:pt x="1222129" y="472744"/>
                </a:cubicBezTo>
                <a:cubicBezTo>
                  <a:pt x="808255" y="472744"/>
                  <a:pt x="472745" y="808255"/>
                  <a:pt x="472745" y="1222129"/>
                </a:cubicBezTo>
                <a:cubicBezTo>
                  <a:pt x="472745" y="1225803"/>
                  <a:pt x="472772" y="1229478"/>
                  <a:pt x="472826" y="1233152"/>
                </a:cubicBezTo>
                <a:lnTo>
                  <a:pt x="132" y="1240107"/>
                </a:lnTo>
                <a:close/>
              </a:path>
            </a:pathLst>
          </a:custGeom>
          <a:gradFill>
            <a:gsLst>
              <a:gs pos="0">
                <a:srgbClr val="4D5759"/>
              </a:gs>
              <a:gs pos="50000">
                <a:srgbClr val="21373A"/>
              </a:gs>
              <a:gs pos="100000">
                <a:srgbClr val="1B3134"/>
              </a:gs>
            </a:gsLst>
            <a:lin ang="5400000" scaled="0"/>
          </a:gradFill>
          <a:ln w="9525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6" name="Google Shape;136;p37"/>
          <p:cNvSpPr txBox="1"/>
          <p:nvPr>
            <p:ph type="body" idx="1"/>
          </p:nvPr>
        </p:nvSpPr>
        <p:spPr>
          <a:xfrm>
            <a:off x="2779663" y="2708386"/>
            <a:ext cx="2220798" cy="284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7" name="Google Shape;137;p37"/>
          <p:cNvSpPr txBox="1"/>
          <p:nvPr>
            <p:ph type="body" idx="2"/>
          </p:nvPr>
        </p:nvSpPr>
        <p:spPr>
          <a:xfrm>
            <a:off x="7189954" y="2708386"/>
            <a:ext cx="2220798" cy="284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8" name="Google Shape;138;p37"/>
          <p:cNvSpPr txBox="1"/>
          <p:nvPr>
            <p:ph type="body" idx="3"/>
          </p:nvPr>
        </p:nvSpPr>
        <p:spPr>
          <a:xfrm>
            <a:off x="1786789" y="3955964"/>
            <a:ext cx="2777852" cy="1392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9" name="Google Shape;139;p37"/>
          <p:cNvSpPr txBox="1"/>
          <p:nvPr>
            <p:ph type="body" idx="4"/>
          </p:nvPr>
        </p:nvSpPr>
        <p:spPr>
          <a:xfrm>
            <a:off x="7627359" y="3956365"/>
            <a:ext cx="2767749" cy="1391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0" name="Google Shape;140;p37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1" name="Google Shape;141;p37"/>
          <p:cNvSpPr txBox="1"/>
          <p:nvPr>
            <p:ph type="body" idx="5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-2">
  <p:cSld name="Comparison-2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8"/>
          <p:cNvSpPr txBox="1"/>
          <p:nvPr>
            <p:ph type="body" idx="1"/>
          </p:nvPr>
        </p:nvSpPr>
        <p:spPr>
          <a:xfrm>
            <a:off x="1720845" y="1803514"/>
            <a:ext cx="3996495" cy="45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4" name="Google Shape;144;p38"/>
          <p:cNvSpPr txBox="1"/>
          <p:nvPr>
            <p:ph type="body" idx="2"/>
          </p:nvPr>
        </p:nvSpPr>
        <p:spPr>
          <a:xfrm>
            <a:off x="1720845" y="2852402"/>
            <a:ext cx="3996495" cy="168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  <a:defRPr sz="16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5" name="Google Shape;145;p38"/>
          <p:cNvSpPr txBox="1"/>
          <p:nvPr>
            <p:ph type="body" idx="3"/>
          </p:nvPr>
        </p:nvSpPr>
        <p:spPr>
          <a:xfrm>
            <a:off x="6474660" y="1803514"/>
            <a:ext cx="3996495" cy="450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5960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rgbClr val="EC596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6" name="Google Shape;146;p38"/>
          <p:cNvSpPr txBox="1"/>
          <p:nvPr>
            <p:ph type="body" idx="4"/>
          </p:nvPr>
        </p:nvSpPr>
        <p:spPr>
          <a:xfrm>
            <a:off x="6474660" y="2852402"/>
            <a:ext cx="3996495" cy="1687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  <a:defRPr sz="16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7" name="Google Shape;147;p38"/>
          <p:cNvSpPr/>
          <p:nvPr/>
        </p:nvSpPr>
        <p:spPr>
          <a:xfrm>
            <a:off x="0" y="268707"/>
            <a:ext cx="635727" cy="576000"/>
          </a:xfrm>
          <a:prstGeom prst="rect">
            <a:avLst/>
          </a:prstGeom>
          <a:gradFill>
            <a:gsLst>
              <a:gs pos="0">
                <a:srgbClr val="4BBEBB"/>
              </a:gs>
              <a:gs pos="50000">
                <a:srgbClr val="16BBB8"/>
              </a:gs>
              <a:gs pos="100000">
                <a:srgbClr val="0DABA8"/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8" name="Google Shape;148;p38"/>
          <p:cNvSpPr txBox="1"/>
          <p:nvPr>
            <p:ph type="body" idx="5"/>
          </p:nvPr>
        </p:nvSpPr>
        <p:spPr>
          <a:xfrm>
            <a:off x="638618" y="363768"/>
            <a:ext cx="5875609" cy="350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1307643" y="7380248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811643" y="7380248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9573243" y="7380248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-1">
  <p:cSld name="Chapter-1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2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-1" y="703383"/>
            <a:ext cx="12256477" cy="5365307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3"/>
          <p:cNvSpPr txBox="1"/>
          <p:nvPr>
            <p:ph type="body" idx="1"/>
          </p:nvPr>
        </p:nvSpPr>
        <p:spPr>
          <a:xfrm>
            <a:off x="3040595" y="3018489"/>
            <a:ext cx="5813845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  <a:defRPr sz="4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28" name="Google Shape;28;p23"/>
          <p:cNvSpPr txBox="1"/>
          <p:nvPr>
            <p:ph type="body" idx="2"/>
          </p:nvPr>
        </p:nvSpPr>
        <p:spPr>
          <a:xfrm>
            <a:off x="1382997" y="2661110"/>
            <a:ext cx="1421677" cy="104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Arial" panose="020B0604020202020204"/>
              <a:buNone/>
              <a:defRPr sz="8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ont-1">
  <p:cSld name="Front-1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24"/>
          <p:cNvCxnSpPr/>
          <p:nvPr/>
        </p:nvCxnSpPr>
        <p:spPr>
          <a:xfrm>
            <a:off x="5932488" y="3572510"/>
            <a:ext cx="327025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" name="Google Shape;31;p24"/>
          <p:cNvSpPr txBox="1"/>
          <p:nvPr>
            <p:ph type="body" idx="1"/>
          </p:nvPr>
        </p:nvSpPr>
        <p:spPr>
          <a:xfrm>
            <a:off x="1528572" y="2309988"/>
            <a:ext cx="9134856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 panose="020B0604020202020204"/>
              <a:buNone/>
              <a:defRPr sz="4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32" name="Google Shape;32;p24"/>
          <p:cNvSpPr txBox="1"/>
          <p:nvPr>
            <p:ph type="body" idx="2"/>
          </p:nvPr>
        </p:nvSpPr>
        <p:spPr>
          <a:xfrm>
            <a:off x="1528572" y="4202615"/>
            <a:ext cx="9134856" cy="33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  <a:defRPr sz="16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-1">
  <p:cSld name="Content-1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/>
          <p:nvPr>
            <p:ph type="body" idx="1"/>
          </p:nvPr>
        </p:nvSpPr>
        <p:spPr>
          <a:xfrm>
            <a:off x="1481583" y="4136560"/>
            <a:ext cx="3030529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35" name="Google Shape;35;p25"/>
          <p:cNvSpPr txBox="1"/>
          <p:nvPr>
            <p:ph type="body" idx="2"/>
          </p:nvPr>
        </p:nvSpPr>
        <p:spPr>
          <a:xfrm>
            <a:off x="4750027" y="4136560"/>
            <a:ext cx="3030529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36" name="Google Shape;36;p25"/>
          <p:cNvSpPr txBox="1"/>
          <p:nvPr>
            <p:ph type="body" idx="3"/>
          </p:nvPr>
        </p:nvSpPr>
        <p:spPr>
          <a:xfrm>
            <a:off x="8018471" y="4136560"/>
            <a:ext cx="3030529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37" name="Google Shape;37;p25"/>
          <p:cNvSpPr/>
          <p:nvPr/>
        </p:nvSpPr>
        <p:spPr>
          <a:xfrm>
            <a:off x="4287674" y="1687213"/>
            <a:ext cx="361665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Contents</a:t>
            </a:r>
            <a:endParaRPr lang="en-US" sz="4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-2">
  <p:cSld name="Content-2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6"/>
          <p:cNvSpPr txBox="1"/>
          <p:nvPr>
            <p:ph type="body" idx="1"/>
          </p:nvPr>
        </p:nvSpPr>
        <p:spPr>
          <a:xfrm>
            <a:off x="1481584" y="4136560"/>
            <a:ext cx="2196046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0" name="Google Shape;40;p26"/>
          <p:cNvSpPr txBox="1"/>
          <p:nvPr>
            <p:ph type="body" idx="2"/>
          </p:nvPr>
        </p:nvSpPr>
        <p:spPr>
          <a:xfrm>
            <a:off x="3948761" y="4136560"/>
            <a:ext cx="2196046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1" name="Google Shape;41;p26"/>
          <p:cNvSpPr txBox="1"/>
          <p:nvPr>
            <p:ph type="body" idx="3"/>
          </p:nvPr>
        </p:nvSpPr>
        <p:spPr>
          <a:xfrm>
            <a:off x="6415938" y="4136560"/>
            <a:ext cx="2196046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2" name="Google Shape;42;p26"/>
          <p:cNvSpPr txBox="1"/>
          <p:nvPr>
            <p:ph type="body" idx="4"/>
          </p:nvPr>
        </p:nvSpPr>
        <p:spPr>
          <a:xfrm>
            <a:off x="8883114" y="4136560"/>
            <a:ext cx="2196046" cy="47793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3" name="Google Shape;43;p26"/>
          <p:cNvSpPr/>
          <p:nvPr/>
        </p:nvSpPr>
        <p:spPr>
          <a:xfrm>
            <a:off x="4287674" y="1687213"/>
            <a:ext cx="361665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Contents</a:t>
            </a:r>
            <a:endParaRPr lang="en-US" sz="4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-3">
  <p:cSld name="Content-3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/>
          <p:nvPr>
            <p:ph type="body" idx="1"/>
          </p:nvPr>
        </p:nvSpPr>
        <p:spPr>
          <a:xfrm>
            <a:off x="1890390" y="3111309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6" name="Google Shape;46;p27"/>
          <p:cNvSpPr txBox="1"/>
          <p:nvPr>
            <p:ph type="body" idx="2"/>
          </p:nvPr>
        </p:nvSpPr>
        <p:spPr>
          <a:xfrm>
            <a:off x="1890390" y="4787315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7" name="Google Shape;47;p27"/>
          <p:cNvSpPr txBox="1"/>
          <p:nvPr>
            <p:ph type="body" idx="3"/>
          </p:nvPr>
        </p:nvSpPr>
        <p:spPr>
          <a:xfrm>
            <a:off x="5004828" y="4787315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8" name="Google Shape;48;p27"/>
          <p:cNvSpPr txBox="1"/>
          <p:nvPr>
            <p:ph type="body" idx="4"/>
          </p:nvPr>
        </p:nvSpPr>
        <p:spPr>
          <a:xfrm>
            <a:off x="8119266" y="4787315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9" name="Google Shape;49;p27"/>
          <p:cNvSpPr txBox="1"/>
          <p:nvPr>
            <p:ph type="body" idx="5"/>
          </p:nvPr>
        </p:nvSpPr>
        <p:spPr>
          <a:xfrm>
            <a:off x="5004828" y="3111309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0" name="Google Shape;50;p27"/>
          <p:cNvSpPr txBox="1"/>
          <p:nvPr>
            <p:ph type="body" idx="6"/>
          </p:nvPr>
        </p:nvSpPr>
        <p:spPr>
          <a:xfrm>
            <a:off x="8119266" y="3111309"/>
            <a:ext cx="2543981" cy="39190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1" name="Google Shape;51;p27"/>
          <p:cNvSpPr/>
          <p:nvPr/>
        </p:nvSpPr>
        <p:spPr>
          <a:xfrm>
            <a:off x="4034991" y="1119322"/>
            <a:ext cx="412201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Content</a:t>
            </a:r>
            <a:endParaRPr lang="en-US" sz="4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-2">
  <p:cSld name="Chapter-2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28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03843" y="2604636"/>
            <a:ext cx="1172690" cy="10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28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0217013" y="2604636"/>
            <a:ext cx="1172690" cy="10541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8"/>
          <p:cNvSpPr txBox="1"/>
          <p:nvPr>
            <p:ph type="body" idx="1"/>
          </p:nvPr>
        </p:nvSpPr>
        <p:spPr>
          <a:xfrm>
            <a:off x="5385162" y="2288669"/>
            <a:ext cx="1421677" cy="820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FB4B1"/>
              </a:buClr>
              <a:buSzPts val="6000"/>
              <a:buFont typeface="Arial" panose="020B0604020202020204"/>
              <a:buNone/>
              <a:defRPr sz="6000" b="0" i="0" u="none" strike="noStrike" cap="none">
                <a:solidFill>
                  <a:srgbClr val="1FB4B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6" name="Google Shape;56;p28"/>
          <p:cNvSpPr txBox="1"/>
          <p:nvPr>
            <p:ph type="body" idx="2"/>
          </p:nvPr>
        </p:nvSpPr>
        <p:spPr>
          <a:xfrm>
            <a:off x="1528572" y="3262040"/>
            <a:ext cx="9134856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 panose="020B0604020202020204"/>
              <a:buNone/>
              <a:defRPr sz="4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mmary">
  <p:cSld name="Summar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9"/>
          <p:cNvSpPr txBox="1"/>
          <p:nvPr>
            <p:ph type="body" idx="1"/>
          </p:nvPr>
        </p:nvSpPr>
        <p:spPr>
          <a:xfrm>
            <a:off x="1528572" y="2728640"/>
            <a:ext cx="9134856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 panose="020B0604020202020204"/>
              <a:buNone/>
              <a:defRPr sz="4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Microsoft YaHei" panose="020B0503020204020204" charset="-122"/>
                <a:ea typeface="Microsoft YaHei" panose="020B0503020204020204" charset="-122"/>
                <a:cs typeface="Microsoft YaHei" panose="020B0503020204020204" charset="-122"/>
                <a:sym typeface="Microsoft YaHei" panose="020B0503020204020204" charset="-122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4.png"/><Relationship Id="rId20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0"/>
          <p:cNvGrpSpPr/>
          <p:nvPr/>
        </p:nvGrpSpPr>
        <p:grpSpPr>
          <a:xfrm>
            <a:off x="0" y="6426000"/>
            <a:ext cx="12192000" cy="432000"/>
            <a:chOff x="0" y="6426000"/>
            <a:chExt cx="12192000" cy="432000"/>
          </a:xfrm>
        </p:grpSpPr>
        <p:grpSp>
          <p:nvGrpSpPr>
            <p:cNvPr id="11" name="Google Shape;11;p20"/>
            <p:cNvGrpSpPr/>
            <p:nvPr/>
          </p:nvGrpSpPr>
          <p:grpSpPr>
            <a:xfrm>
              <a:off x="0" y="6426000"/>
              <a:ext cx="12192000" cy="432000"/>
              <a:chOff x="0" y="6426000"/>
              <a:chExt cx="12192000" cy="432000"/>
            </a:xfrm>
          </p:grpSpPr>
          <p:grpSp>
            <p:nvGrpSpPr>
              <p:cNvPr id="12" name="Google Shape;12;p20"/>
              <p:cNvGrpSpPr/>
              <p:nvPr/>
            </p:nvGrpSpPr>
            <p:grpSpPr>
              <a:xfrm>
                <a:off x="0" y="6426000"/>
                <a:ext cx="12192000" cy="432000"/>
                <a:chOff x="0" y="6426000"/>
                <a:chExt cx="12192000" cy="432000"/>
              </a:xfrm>
            </p:grpSpPr>
            <p:sp>
              <p:nvSpPr>
                <p:cNvPr id="13" name="Google Shape;13;p20"/>
                <p:cNvSpPr/>
                <p:nvPr/>
              </p:nvSpPr>
              <p:spPr>
                <a:xfrm>
                  <a:off x="0" y="6426000"/>
                  <a:ext cx="12192000" cy="432000"/>
                </a:xfrm>
                <a:prstGeom prst="rect">
                  <a:avLst/>
                </a:prstGeom>
                <a:solidFill>
                  <a:srgbClr val="000000">
                    <a:alpha val="200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14" name="Google Shape;14;p20"/>
                <p:cNvSpPr txBox="1"/>
                <p:nvPr/>
              </p:nvSpPr>
              <p:spPr>
                <a:xfrm>
                  <a:off x="6479178" y="6455196"/>
                  <a:ext cx="5597232" cy="26864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8A8E8F"/>
                    </a:buClr>
                    <a:buSzPts val="1000"/>
                    <a:buFont typeface="Arial" panose="020B0604020202020204"/>
                    <a:buNone/>
                  </a:pPr>
                  <a:endParaRPr sz="10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endParaRPr>
                </a:p>
                <a:p>
                  <a:pPr marL="0" marR="0" lvl="0" indent="0" algn="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000"/>
                    <a:buFont typeface="Arial" panose="020B0604020202020204"/>
                    <a:buNone/>
                  </a:pPr>
                  <a:r>
                    <a:rPr lang="en-US" sz="1000" b="0" i="0" u="none" strike="noStrike" cap="none">
                      <a:solidFill>
                        <a:schemeClr val="lt1"/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  <a:sym typeface="Arial" panose="020B0604020202020204"/>
                    </a:rPr>
                    <a:t>NexaVM Technologies All Rights Reserved.</a:t>
                  </a:r>
                  <a:endParaRPr lang="en-US" sz="10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  <p:sp>
              <p:nvSpPr>
                <p:cNvPr id="15" name="Google Shape;15;p20"/>
                <p:cNvSpPr txBox="1"/>
                <p:nvPr/>
              </p:nvSpPr>
              <p:spPr>
                <a:xfrm>
                  <a:off x="853319" y="6519941"/>
                  <a:ext cx="3696589" cy="24411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lt1"/>
                    </a:buClr>
                    <a:buSzPts val="1000"/>
                    <a:buFont typeface="Arial" panose="020B0604020202020204"/>
                    <a:buNone/>
                  </a:pPr>
                  <a:r>
                    <a:rPr lang="en-US" sz="1000" b="0" i="0" u="none" strike="noStrike" cap="none">
                      <a:solidFill>
                        <a:schemeClr val="lt1"/>
                      </a:solidFill>
                      <a:latin typeface="Arial" panose="020B0604020202020204"/>
                      <a:ea typeface="Arial" panose="020B0604020202020204"/>
                      <a:cs typeface="Arial" panose="020B0604020202020204"/>
                      <a:sym typeface="Arial" panose="020B0604020202020204"/>
                    </a:rPr>
                    <a:t>Empower every enterprise to have their own cloud</a:t>
                  </a:r>
                  <a:endParaRPr lang="en-US" sz="1000" b="0" i="0" u="none" strike="noStrike" cap="none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endParaRPr>
                </a:p>
              </p:txBody>
            </p:sp>
          </p:grpSp>
          <p:cxnSp>
            <p:nvCxnSpPr>
              <p:cNvPr id="16" name="Google Shape;16;p20"/>
              <p:cNvCxnSpPr/>
              <p:nvPr/>
            </p:nvCxnSpPr>
            <p:spPr>
              <a:xfrm>
                <a:off x="853319" y="6552000"/>
                <a:ext cx="0" cy="1800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lt1">
                    <a:alpha val="49803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</p:grpSp>
        <p:pic>
          <p:nvPicPr>
            <p:cNvPr id="17" name="Google Shape;17;p20" descr="Immagine che contiene Elementi grafici, Carattere, schermata, design"/>
            <p:cNvPicPr preferRelativeResize="0"/>
            <p:nvPr/>
          </p:nvPicPr>
          <p:blipFill rotWithShape="1">
            <a:blip r:embed="rId20"/>
            <a:srcRect/>
            <a:stretch>
              <a:fillRect/>
            </a:stretch>
          </p:blipFill>
          <p:spPr>
            <a:xfrm>
              <a:off x="210896" y="6476412"/>
              <a:ext cx="536450" cy="308496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8" name="Google Shape;18;p20"/>
          <p:cNvPicPr preferRelativeResize="0"/>
          <p:nvPr/>
        </p:nvPicPr>
        <p:blipFill rotWithShape="1">
          <a:blip r:embed="rId21"/>
          <a:srcRect/>
          <a:stretch>
            <a:fillRect/>
          </a:stretch>
        </p:blipFill>
        <p:spPr>
          <a:xfrm>
            <a:off x="10064142" y="323853"/>
            <a:ext cx="1594459" cy="2914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7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4" Type="http://schemas.openxmlformats.org/officeDocument/2006/relationships/notesSlide" Target="../notesSlides/notesSlide2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4.xml"/><Relationship Id="rId8" Type="http://schemas.openxmlformats.org/officeDocument/2006/relationships/tags" Target="../tags/tag23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5" Type="http://schemas.openxmlformats.org/officeDocument/2006/relationships/notesSlide" Target="../notesSlides/notesSlide4.xml"/><Relationship Id="rId34" Type="http://schemas.openxmlformats.org/officeDocument/2006/relationships/slideLayout" Target="../slideLayouts/slideLayout2.xml"/><Relationship Id="rId33" Type="http://schemas.openxmlformats.org/officeDocument/2006/relationships/image" Target="../media/image12.svg"/><Relationship Id="rId32" Type="http://schemas.openxmlformats.org/officeDocument/2006/relationships/image" Target="../media/image11.png"/><Relationship Id="rId31" Type="http://schemas.openxmlformats.org/officeDocument/2006/relationships/tags" Target="../tags/tag40.xml"/><Relationship Id="rId30" Type="http://schemas.openxmlformats.org/officeDocument/2006/relationships/tags" Target="../tags/tag39.xml"/><Relationship Id="rId3" Type="http://schemas.openxmlformats.org/officeDocument/2006/relationships/tags" Target="../tags/tag18.xml"/><Relationship Id="rId29" Type="http://schemas.openxmlformats.org/officeDocument/2006/relationships/tags" Target="../tags/tag38.xml"/><Relationship Id="rId28" Type="http://schemas.openxmlformats.org/officeDocument/2006/relationships/tags" Target="../tags/tag37.xml"/><Relationship Id="rId27" Type="http://schemas.openxmlformats.org/officeDocument/2006/relationships/tags" Target="../tags/tag36.xml"/><Relationship Id="rId26" Type="http://schemas.openxmlformats.org/officeDocument/2006/relationships/tags" Target="../tags/tag35.xml"/><Relationship Id="rId25" Type="http://schemas.openxmlformats.org/officeDocument/2006/relationships/tags" Target="../tags/tag34.xml"/><Relationship Id="rId24" Type="http://schemas.openxmlformats.org/officeDocument/2006/relationships/tags" Target="../tags/tag33.xml"/><Relationship Id="rId23" Type="http://schemas.openxmlformats.org/officeDocument/2006/relationships/tags" Target="../tags/tag32.xml"/><Relationship Id="rId22" Type="http://schemas.openxmlformats.org/officeDocument/2006/relationships/tags" Target="../tags/tag31.xml"/><Relationship Id="rId21" Type="http://schemas.openxmlformats.org/officeDocument/2006/relationships/tags" Target="../tags/tag30.xml"/><Relationship Id="rId20" Type="http://schemas.openxmlformats.org/officeDocument/2006/relationships/tags" Target="../tags/tag29.xml"/><Relationship Id="rId2" Type="http://schemas.openxmlformats.org/officeDocument/2006/relationships/tags" Target="../tags/tag17.xml"/><Relationship Id="rId19" Type="http://schemas.openxmlformats.org/officeDocument/2006/relationships/tags" Target="../tags/tag28.xml"/><Relationship Id="rId18" Type="http://schemas.openxmlformats.org/officeDocument/2006/relationships/image" Target="../media/image10.svg"/><Relationship Id="rId17" Type="http://schemas.openxmlformats.org/officeDocument/2006/relationships/image" Target="../media/image9.png"/><Relationship Id="rId16" Type="http://schemas.openxmlformats.org/officeDocument/2006/relationships/tags" Target="../tags/tag27.xml"/><Relationship Id="rId15" Type="http://schemas.openxmlformats.org/officeDocument/2006/relationships/image" Target="../media/image8.svg"/><Relationship Id="rId14" Type="http://schemas.openxmlformats.org/officeDocument/2006/relationships/image" Target="../media/image7.png"/><Relationship Id="rId13" Type="http://schemas.openxmlformats.org/officeDocument/2006/relationships/tags" Target="../tags/tag26.xml"/><Relationship Id="rId12" Type="http://schemas.openxmlformats.org/officeDocument/2006/relationships/image" Target="../media/image6.svg"/><Relationship Id="rId11" Type="http://schemas.openxmlformats.org/officeDocument/2006/relationships/image" Target="../media/image5.png"/><Relationship Id="rId10" Type="http://schemas.openxmlformats.org/officeDocument/2006/relationships/tags" Target="../tags/tag25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4" Type="http://schemas.openxmlformats.org/officeDocument/2006/relationships/notesSlide" Target="../notesSlides/notesSlide5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52.xml"/><Relationship Id="rId11" Type="http://schemas.openxmlformats.org/officeDocument/2006/relationships/tags" Target="../tags/tag51.xml"/><Relationship Id="rId10" Type="http://schemas.openxmlformats.org/officeDocument/2006/relationships/tags" Target="../tags/tag50.xml"/><Relationship Id="rId1" Type="http://schemas.openxmlformats.org/officeDocument/2006/relationships/tags" Target="../tags/tag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Google Shape;154;p1"/>
          <p:cNvCxnSpPr/>
          <p:nvPr/>
        </p:nvCxnSpPr>
        <p:spPr>
          <a:xfrm>
            <a:off x="1374524" y="4550836"/>
            <a:ext cx="130512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55" name="Google Shape;155;p1"/>
          <p:cNvSpPr/>
          <p:nvPr/>
        </p:nvSpPr>
        <p:spPr>
          <a:xfrm>
            <a:off x="-4695824" y="-2638425"/>
            <a:ext cx="21583648" cy="12134850"/>
          </a:xfrm>
          <a:custGeom>
            <a:avLst/>
            <a:gdLst/>
            <a:ahLst/>
            <a:cxnLst/>
            <a:rect l="l" t="t" r="r" b="b"/>
            <a:pathLst>
              <a:path w="21583648" h="12134850" extrusionOk="0">
                <a:moveTo>
                  <a:pt x="4695824" y="2638425"/>
                </a:moveTo>
                <a:lnTo>
                  <a:pt x="4695824" y="9496425"/>
                </a:lnTo>
                <a:lnTo>
                  <a:pt x="16887824" y="9496425"/>
                </a:lnTo>
                <a:lnTo>
                  <a:pt x="16887824" y="2638425"/>
                </a:lnTo>
                <a:close/>
                <a:moveTo>
                  <a:pt x="0" y="0"/>
                </a:moveTo>
                <a:lnTo>
                  <a:pt x="21583648" y="0"/>
                </a:lnTo>
                <a:lnTo>
                  <a:pt x="21583648" y="12134850"/>
                </a:lnTo>
                <a:lnTo>
                  <a:pt x="0" y="1213485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 panose="020B0604020202020204"/>
              <a:buNone/>
            </a:pPr>
            <a:endParaRPr sz="18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57" name="Google Shape;157;p1"/>
          <p:cNvSpPr txBox="1"/>
          <p:nvPr>
            <p:ph type="body" idx="2"/>
          </p:nvPr>
        </p:nvSpPr>
        <p:spPr>
          <a:xfrm>
            <a:off x="730036" y="3233854"/>
            <a:ext cx="9134856" cy="569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en-US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r>
              <a:rPr lang="en-US" altLang="zh-CN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:</a:t>
            </a:r>
            <a:endParaRPr lang="en-US" altLang="zh-CN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r>
              <a:rPr lang="en-US" altLang="zh-CN" sz="280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    The Agile, Unified Cloud Infrastructure Platform</a:t>
            </a:r>
            <a:endParaRPr lang="en-US" altLang="zh-CN" sz="280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</a:pPr>
            <a:endParaRPr lang="en-US" altLang="zh-CN" sz="280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0"/>
          <p:cNvSpPr txBox="1"/>
          <p:nvPr/>
        </p:nvSpPr>
        <p:spPr>
          <a:xfrm>
            <a:off x="1178600" y="317430"/>
            <a:ext cx="22589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Scenarios </a:t>
            </a:r>
            <a:endParaRPr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0" name="Google Shape;320;p10"/>
          <p:cNvSpPr/>
          <p:nvPr/>
        </p:nvSpPr>
        <p:spPr>
          <a:xfrm>
            <a:off x="152805" y="108644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1" name="Google Shape;321;p10"/>
          <p:cNvSpPr txBox="1"/>
          <p:nvPr/>
        </p:nvSpPr>
        <p:spPr>
          <a:xfrm>
            <a:off x="170196" y="255836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2" name="Google Shape;322;p10"/>
          <p:cNvSpPr/>
          <p:nvPr/>
        </p:nvSpPr>
        <p:spPr>
          <a:xfrm>
            <a:off x="768350" y="2640239"/>
            <a:ext cx="2829560" cy="294703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8296910" y="2640239"/>
            <a:ext cx="2660015" cy="294703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4" name="Google Shape;324;p10"/>
          <p:cNvSpPr/>
          <p:nvPr/>
        </p:nvSpPr>
        <p:spPr>
          <a:xfrm>
            <a:off x="4498340" y="2640239"/>
            <a:ext cx="2847975" cy="294703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25" name="Google Shape;325;p10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4707255" y="2723424"/>
            <a:ext cx="2495550" cy="2014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High Performance</a:t>
            </a:r>
            <a:endParaRPr lang="en-US" sz="18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Provides high performance like that of physical devices while lowers host CPU consumption, suitable for scenarios that require high network and compute performance.</a:t>
            </a:r>
            <a:endParaRPr lang="en-US" sz="12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326" name="Google Shape;326;p10"/>
          <p:cNvGrpSpPr/>
          <p:nvPr/>
        </p:nvGrpSpPr>
        <p:grpSpPr>
          <a:xfrm>
            <a:off x="1621662" y="1592883"/>
            <a:ext cx="818232" cy="863858"/>
            <a:chOff x="3170167" y="7307266"/>
            <a:chExt cx="523581" cy="552777"/>
          </a:xfrm>
        </p:grpSpPr>
        <p:sp>
          <p:nvSpPr>
            <p:cNvPr id="327" name="Google Shape;327;p10"/>
            <p:cNvSpPr/>
            <p:nvPr/>
          </p:nvSpPr>
          <p:spPr>
            <a:xfrm>
              <a:off x="3349236" y="7307266"/>
              <a:ext cx="165445" cy="165444"/>
            </a:xfrm>
            <a:custGeom>
              <a:avLst/>
              <a:gdLst/>
              <a:ahLst/>
              <a:cxnLst/>
              <a:rect l="l" t="t" r="r" b="b"/>
              <a:pathLst>
                <a:path w="36" h="36" extrusionOk="0">
                  <a:moveTo>
                    <a:pt x="18" y="36"/>
                  </a:moveTo>
                  <a:cubicBezTo>
                    <a:pt x="28" y="36"/>
                    <a:pt x="36" y="28"/>
                    <a:pt x="36" y="18"/>
                  </a:cubicBezTo>
                  <a:cubicBezTo>
                    <a:pt x="36" y="8"/>
                    <a:pt x="2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28"/>
                    <a:pt x="8" y="36"/>
                    <a:pt x="18" y="36"/>
                  </a:cubicBezTo>
                  <a:close/>
                  <a:moveTo>
                    <a:pt x="18" y="6"/>
                  </a:moveTo>
                  <a:cubicBezTo>
                    <a:pt x="25" y="6"/>
                    <a:pt x="30" y="11"/>
                    <a:pt x="30" y="18"/>
                  </a:cubicBezTo>
                  <a:cubicBezTo>
                    <a:pt x="30" y="25"/>
                    <a:pt x="25" y="30"/>
                    <a:pt x="18" y="30"/>
                  </a:cubicBezTo>
                  <a:cubicBezTo>
                    <a:pt x="11" y="30"/>
                    <a:pt x="6" y="25"/>
                    <a:pt x="6" y="18"/>
                  </a:cubicBezTo>
                  <a:cubicBezTo>
                    <a:pt x="6" y="11"/>
                    <a:pt x="11" y="6"/>
                    <a:pt x="18" y="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8" name="Google Shape;328;p10"/>
            <p:cNvSpPr/>
            <p:nvPr/>
          </p:nvSpPr>
          <p:spPr>
            <a:xfrm>
              <a:off x="3321986" y="7499959"/>
              <a:ext cx="219944" cy="360084"/>
            </a:xfrm>
            <a:custGeom>
              <a:avLst/>
              <a:gdLst/>
              <a:ahLst/>
              <a:cxnLst/>
              <a:rect l="l" t="t" r="r" b="b"/>
              <a:pathLst>
                <a:path w="48" h="78" extrusionOk="0">
                  <a:moveTo>
                    <a:pt x="36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9" y="0"/>
                    <a:pt x="7" y="2"/>
                    <a:pt x="6" y="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0"/>
                    <a:pt x="0" y="41"/>
                    <a:pt x="1" y="43"/>
                  </a:cubicBezTo>
                  <a:cubicBezTo>
                    <a:pt x="3" y="44"/>
                    <a:pt x="4" y="45"/>
                    <a:pt x="6" y="45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2" y="72"/>
                    <a:pt x="12" y="72"/>
                    <a:pt x="12" y="72"/>
                  </a:cubicBezTo>
                  <a:cubicBezTo>
                    <a:pt x="12" y="76"/>
                    <a:pt x="15" y="78"/>
                    <a:pt x="18" y="78"/>
                  </a:cubicBezTo>
                  <a:cubicBezTo>
                    <a:pt x="30" y="78"/>
                    <a:pt x="30" y="78"/>
                    <a:pt x="30" y="78"/>
                  </a:cubicBezTo>
                  <a:cubicBezTo>
                    <a:pt x="33" y="78"/>
                    <a:pt x="36" y="76"/>
                    <a:pt x="36" y="72"/>
                  </a:cubicBezTo>
                  <a:cubicBezTo>
                    <a:pt x="38" y="45"/>
                    <a:pt x="38" y="45"/>
                    <a:pt x="38" y="45"/>
                  </a:cubicBezTo>
                  <a:cubicBezTo>
                    <a:pt x="42" y="45"/>
                    <a:pt x="42" y="45"/>
                    <a:pt x="42" y="45"/>
                  </a:cubicBezTo>
                  <a:cubicBezTo>
                    <a:pt x="44" y="45"/>
                    <a:pt x="45" y="44"/>
                    <a:pt x="47" y="43"/>
                  </a:cubicBezTo>
                  <a:cubicBezTo>
                    <a:pt x="48" y="41"/>
                    <a:pt x="48" y="40"/>
                    <a:pt x="48" y="38"/>
                  </a:cubicBezTo>
                  <a:cubicBezTo>
                    <a:pt x="42" y="5"/>
                    <a:pt x="42" y="5"/>
                    <a:pt x="42" y="5"/>
                  </a:cubicBezTo>
                  <a:cubicBezTo>
                    <a:pt x="41" y="2"/>
                    <a:pt x="39" y="0"/>
                    <a:pt x="36" y="0"/>
                  </a:cubicBezTo>
                  <a:close/>
                  <a:moveTo>
                    <a:pt x="33" y="39"/>
                  </a:moveTo>
                  <a:cubicBezTo>
                    <a:pt x="30" y="72"/>
                    <a:pt x="30" y="72"/>
                    <a:pt x="30" y="72"/>
                  </a:cubicBezTo>
                  <a:cubicBezTo>
                    <a:pt x="18" y="72"/>
                    <a:pt x="18" y="72"/>
                    <a:pt x="18" y="72"/>
                  </a:cubicBezTo>
                  <a:cubicBezTo>
                    <a:pt x="15" y="39"/>
                    <a:pt x="15" y="39"/>
                    <a:pt x="15" y="39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21" y="6"/>
                    <a:pt x="21" y="6"/>
                    <a:pt x="21" y="6"/>
                  </a:cubicBezTo>
                  <a:cubicBezTo>
                    <a:pt x="21" y="24"/>
                    <a:pt x="21" y="24"/>
                    <a:pt x="21" y="24"/>
                  </a:cubicBezTo>
                  <a:cubicBezTo>
                    <a:pt x="21" y="26"/>
                    <a:pt x="22" y="27"/>
                    <a:pt x="24" y="27"/>
                  </a:cubicBezTo>
                  <a:cubicBezTo>
                    <a:pt x="26" y="27"/>
                    <a:pt x="27" y="26"/>
                    <a:pt x="27" y="24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36" y="6"/>
                    <a:pt x="36" y="6"/>
                    <a:pt x="36" y="6"/>
                  </a:cubicBezTo>
                  <a:cubicBezTo>
                    <a:pt x="42" y="39"/>
                    <a:pt x="42" y="39"/>
                    <a:pt x="42" y="39"/>
                  </a:cubicBezTo>
                  <a:lnTo>
                    <a:pt x="33" y="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29" name="Google Shape;329;p10"/>
            <p:cNvSpPr/>
            <p:nvPr/>
          </p:nvSpPr>
          <p:spPr>
            <a:xfrm>
              <a:off x="3538036" y="7334515"/>
              <a:ext cx="132355" cy="134302"/>
            </a:xfrm>
            <a:custGeom>
              <a:avLst/>
              <a:gdLst/>
              <a:ahLst/>
              <a:cxnLst/>
              <a:rect l="l" t="t" r="r" b="b"/>
              <a:pathLst>
                <a:path w="29" h="29" extrusionOk="0">
                  <a:moveTo>
                    <a:pt x="14" y="29"/>
                  </a:moveTo>
                  <a:cubicBezTo>
                    <a:pt x="22" y="29"/>
                    <a:pt x="29" y="22"/>
                    <a:pt x="29" y="14"/>
                  </a:cubicBezTo>
                  <a:cubicBezTo>
                    <a:pt x="29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9"/>
                    <a:pt x="14" y="29"/>
                  </a:cubicBezTo>
                  <a:close/>
                  <a:moveTo>
                    <a:pt x="14" y="5"/>
                  </a:moveTo>
                  <a:cubicBezTo>
                    <a:pt x="19" y="5"/>
                    <a:pt x="24" y="9"/>
                    <a:pt x="24" y="14"/>
                  </a:cubicBezTo>
                  <a:cubicBezTo>
                    <a:pt x="24" y="20"/>
                    <a:pt x="19" y="24"/>
                    <a:pt x="14" y="24"/>
                  </a:cubicBezTo>
                  <a:cubicBezTo>
                    <a:pt x="9" y="24"/>
                    <a:pt x="5" y="20"/>
                    <a:pt x="5" y="14"/>
                  </a:cubicBezTo>
                  <a:cubicBezTo>
                    <a:pt x="5" y="9"/>
                    <a:pt x="9" y="5"/>
                    <a:pt x="14" y="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0" name="Google Shape;330;p10"/>
            <p:cNvSpPr/>
            <p:nvPr/>
          </p:nvSpPr>
          <p:spPr>
            <a:xfrm>
              <a:off x="3538036" y="7490228"/>
              <a:ext cx="155712" cy="286121"/>
            </a:xfrm>
            <a:custGeom>
              <a:avLst/>
              <a:gdLst/>
              <a:ahLst/>
              <a:cxnLst/>
              <a:rect l="l" t="t" r="r" b="b"/>
              <a:pathLst>
                <a:path w="34" h="62" extrusionOk="0">
                  <a:moveTo>
                    <a:pt x="29" y="4"/>
                  </a:moveTo>
                  <a:cubicBezTo>
                    <a:pt x="28" y="1"/>
                    <a:pt x="26" y="0"/>
                    <a:pt x="24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1" y="1"/>
                    <a:pt x="0" y="3"/>
                  </a:cubicBezTo>
                  <a:cubicBezTo>
                    <a:pt x="0" y="4"/>
                    <a:pt x="1" y="5"/>
                    <a:pt x="1" y="6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12" y="19"/>
                    <a:pt x="12" y="19"/>
                    <a:pt x="12" y="19"/>
                  </a:cubicBezTo>
                  <a:cubicBezTo>
                    <a:pt x="12" y="20"/>
                    <a:pt x="13" y="21"/>
                    <a:pt x="14" y="21"/>
                  </a:cubicBezTo>
                  <a:cubicBezTo>
                    <a:pt x="16" y="21"/>
                    <a:pt x="17" y="20"/>
                    <a:pt x="17" y="19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24" y="4"/>
                    <a:pt x="24" y="4"/>
                    <a:pt x="24" y="4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1" y="31"/>
                    <a:pt x="21" y="31"/>
                    <a:pt x="21" y="31"/>
                  </a:cubicBezTo>
                  <a:cubicBezTo>
                    <a:pt x="19" y="57"/>
                    <a:pt x="19" y="57"/>
                    <a:pt x="19" y="57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7" y="44"/>
                    <a:pt x="7" y="44"/>
                    <a:pt x="7" y="44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5" y="58"/>
                    <a:pt x="5" y="58"/>
                    <a:pt x="5" y="58"/>
                  </a:cubicBezTo>
                  <a:cubicBezTo>
                    <a:pt x="5" y="60"/>
                    <a:pt x="7" y="62"/>
                    <a:pt x="9" y="62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22" y="62"/>
                    <a:pt x="24" y="60"/>
                    <a:pt x="24" y="58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9" y="36"/>
                    <a:pt x="29" y="36"/>
                    <a:pt x="29" y="36"/>
                  </a:cubicBezTo>
                  <a:cubicBezTo>
                    <a:pt x="30" y="36"/>
                    <a:pt x="31" y="35"/>
                    <a:pt x="32" y="34"/>
                  </a:cubicBezTo>
                  <a:cubicBezTo>
                    <a:pt x="33" y="33"/>
                    <a:pt x="34" y="31"/>
                    <a:pt x="33" y="30"/>
                  </a:cubicBezTo>
                  <a:lnTo>
                    <a:pt x="29" y="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1" name="Google Shape;331;p10"/>
            <p:cNvSpPr/>
            <p:nvPr/>
          </p:nvSpPr>
          <p:spPr>
            <a:xfrm>
              <a:off x="3193524" y="7334515"/>
              <a:ext cx="132355" cy="134302"/>
            </a:xfrm>
            <a:custGeom>
              <a:avLst/>
              <a:gdLst/>
              <a:ahLst/>
              <a:cxnLst/>
              <a:rect l="l" t="t" r="r" b="b"/>
              <a:pathLst>
                <a:path w="29" h="29" extrusionOk="0">
                  <a:moveTo>
                    <a:pt x="15" y="29"/>
                  </a:moveTo>
                  <a:cubicBezTo>
                    <a:pt x="23" y="29"/>
                    <a:pt x="29" y="22"/>
                    <a:pt x="29" y="14"/>
                  </a:cubicBezTo>
                  <a:cubicBezTo>
                    <a:pt x="29" y="6"/>
                    <a:pt x="23" y="0"/>
                    <a:pt x="15" y="0"/>
                  </a:cubicBezTo>
                  <a:cubicBezTo>
                    <a:pt x="7" y="0"/>
                    <a:pt x="0" y="6"/>
                    <a:pt x="0" y="14"/>
                  </a:cubicBezTo>
                  <a:cubicBezTo>
                    <a:pt x="0" y="22"/>
                    <a:pt x="7" y="29"/>
                    <a:pt x="15" y="29"/>
                  </a:cubicBezTo>
                  <a:close/>
                  <a:moveTo>
                    <a:pt x="15" y="5"/>
                  </a:moveTo>
                  <a:cubicBezTo>
                    <a:pt x="20" y="5"/>
                    <a:pt x="24" y="9"/>
                    <a:pt x="24" y="14"/>
                  </a:cubicBezTo>
                  <a:cubicBezTo>
                    <a:pt x="24" y="20"/>
                    <a:pt x="20" y="24"/>
                    <a:pt x="15" y="24"/>
                  </a:cubicBezTo>
                  <a:cubicBezTo>
                    <a:pt x="10" y="24"/>
                    <a:pt x="5" y="20"/>
                    <a:pt x="5" y="14"/>
                  </a:cubicBezTo>
                  <a:cubicBezTo>
                    <a:pt x="5" y="9"/>
                    <a:pt x="10" y="5"/>
                    <a:pt x="15" y="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332" name="Google Shape;332;p10"/>
            <p:cNvSpPr/>
            <p:nvPr/>
          </p:nvSpPr>
          <p:spPr>
            <a:xfrm>
              <a:off x="3170167" y="7490228"/>
              <a:ext cx="155712" cy="286121"/>
            </a:xfrm>
            <a:custGeom>
              <a:avLst/>
              <a:gdLst/>
              <a:ahLst/>
              <a:cxnLst/>
              <a:rect l="l" t="t" r="r" b="b"/>
              <a:pathLst>
                <a:path w="34" h="62" extrusionOk="0">
                  <a:moveTo>
                    <a:pt x="20" y="21"/>
                  </a:moveTo>
                  <a:cubicBezTo>
                    <a:pt x="21" y="21"/>
                    <a:pt x="22" y="20"/>
                    <a:pt x="22" y="1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3" y="5"/>
                    <a:pt x="34" y="4"/>
                    <a:pt x="34" y="3"/>
                  </a:cubicBezTo>
                  <a:cubicBezTo>
                    <a:pt x="33" y="1"/>
                    <a:pt x="32" y="0"/>
                    <a:pt x="29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6" y="1"/>
                    <a:pt x="5" y="4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31"/>
                    <a:pt x="1" y="33"/>
                    <a:pt x="2" y="34"/>
                  </a:cubicBezTo>
                  <a:cubicBezTo>
                    <a:pt x="3" y="35"/>
                    <a:pt x="4" y="36"/>
                    <a:pt x="5" y="36"/>
                  </a:cubicBezTo>
                  <a:cubicBezTo>
                    <a:pt x="8" y="36"/>
                    <a:pt x="8" y="36"/>
                    <a:pt x="8" y="36"/>
                  </a:cubicBezTo>
                  <a:cubicBezTo>
                    <a:pt x="10" y="58"/>
                    <a:pt x="10" y="58"/>
                    <a:pt x="10" y="58"/>
                  </a:cubicBezTo>
                  <a:cubicBezTo>
                    <a:pt x="10" y="60"/>
                    <a:pt x="12" y="62"/>
                    <a:pt x="1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7" y="62"/>
                    <a:pt x="29" y="60"/>
                    <a:pt x="29" y="58"/>
                  </a:cubicBezTo>
                  <a:cubicBezTo>
                    <a:pt x="31" y="50"/>
                    <a:pt x="31" y="50"/>
                    <a:pt x="31" y="50"/>
                  </a:cubicBezTo>
                  <a:cubicBezTo>
                    <a:pt x="27" y="44"/>
                    <a:pt x="27" y="44"/>
                    <a:pt x="27" y="44"/>
                  </a:cubicBezTo>
                  <a:cubicBezTo>
                    <a:pt x="25" y="57"/>
                    <a:pt x="25" y="57"/>
                    <a:pt x="25" y="57"/>
                  </a:cubicBezTo>
                  <a:cubicBezTo>
                    <a:pt x="15" y="57"/>
                    <a:pt x="15" y="57"/>
                    <a:pt x="15" y="57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1"/>
                    <a:pt x="20" y="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333" name="Google Shape;333;p10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8289925" y="2736759"/>
            <a:ext cx="2656205" cy="2000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Intelligent O&amp;M</a:t>
            </a:r>
            <a:endParaRPr lang="en-US" sz="18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Allows you to export bills and obtain intelligent O&amp;M scenarios of cloud resources with one-click, greatly simplifying enterprise O&amp;M and lowering the learning cost of O&amp;M personnel.</a:t>
            </a:r>
            <a:endParaRPr lang="en-US" sz="12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34" name="Google Shape;334;p10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1058545" y="2735489"/>
            <a:ext cx="2332990" cy="200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GPU Application</a:t>
            </a:r>
            <a:r>
              <a:rPr lang="en-US" sz="12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lang="en-US" sz="12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Promotes the efficiency of massively parallel processing tasks, suitable for compute-intensive scenarios such as AI, big data, visual computing, and graphics rendering.</a:t>
            </a:r>
            <a:endParaRPr lang="en-US" sz="120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35" name="Google Shape;335;p10" descr="Lampadina e ingranaggio contorno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883967" y="1399449"/>
            <a:ext cx="1485900" cy="14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6" name="Google Shape;336;p10" descr="Fulmine contorno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5509260" y="1592883"/>
            <a:ext cx="1257300" cy="125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7" name="Google Shape;337;p10" descr="Processore contorno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472360" y="1418499"/>
            <a:ext cx="1466850" cy="14668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1"/>
          <p:cNvSpPr txBox="1"/>
          <p:nvPr/>
        </p:nvSpPr>
        <p:spPr>
          <a:xfrm>
            <a:off x="1174732" y="105510"/>
            <a:ext cx="2247731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Scenarios</a:t>
            </a:r>
            <a:endParaRPr lang="en-US"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Virtualization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3" name="Google Shape;343;p11"/>
          <p:cNvSpPr/>
          <p:nvPr/>
        </p:nvSpPr>
        <p:spPr>
          <a:xfrm>
            <a:off x="120150" y="81428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4" name="Google Shape;344;p11"/>
          <p:cNvSpPr txBox="1"/>
          <p:nvPr/>
        </p:nvSpPr>
        <p:spPr>
          <a:xfrm>
            <a:off x="137541" y="228620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5" name="Google Shape;345;p11"/>
          <p:cNvSpPr txBox="1"/>
          <p:nvPr/>
        </p:nvSpPr>
        <p:spPr>
          <a:xfrm>
            <a:off x="391655" y="2035850"/>
            <a:ext cx="5080000" cy="3413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 Solution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101600" algn="l" rtl="0">
              <a:spcBef>
                <a:spcPts val="9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Char char="•"/>
            </a:pPr>
            <a:r>
              <a:rPr lang="en-US" sz="16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Install NexaVM Cloud computing services on physical servers for resource integration;</a:t>
            </a:r>
            <a:endParaRPr lang="en-US"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Char char="•"/>
            </a:pPr>
            <a:r>
              <a:rPr lang="en-US" sz="16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Create cloud hosts through the NexaVM Cloud platform and deploy business services;</a:t>
            </a:r>
            <a:endParaRPr lang="en-US"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960"/>
              </a:spcBef>
              <a:spcAft>
                <a:spcPts val="0"/>
              </a:spcAft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Value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101600" algn="l" rtl="0">
              <a:spcBef>
                <a:spcPts val="9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Char char="•"/>
            </a:pPr>
            <a:r>
              <a:rPr lang="en-US" sz="16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Integrate physical resources to support running more operating systems and services, reducing server investment;</a:t>
            </a:r>
            <a:endParaRPr lang="en-US"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1016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 panose="020B0604020202020204"/>
              <a:buChar char="•"/>
            </a:pPr>
            <a:r>
              <a:rPr lang="en-US" sz="16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Cut down hardware costs, data center costs, and power costs</a:t>
            </a:r>
            <a:endParaRPr lang="en-US"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6" name="Google Shape;346;p11"/>
          <p:cNvSpPr/>
          <p:nvPr/>
        </p:nvSpPr>
        <p:spPr>
          <a:xfrm>
            <a:off x="5781751" y="5003132"/>
            <a:ext cx="1366377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7" name="Google Shape;347;p11"/>
          <p:cNvSpPr/>
          <p:nvPr/>
        </p:nvSpPr>
        <p:spPr>
          <a:xfrm>
            <a:off x="7264253" y="5003132"/>
            <a:ext cx="1395664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8" name="Google Shape;348;p11"/>
          <p:cNvSpPr/>
          <p:nvPr/>
        </p:nvSpPr>
        <p:spPr>
          <a:xfrm>
            <a:off x="8776042" y="5003132"/>
            <a:ext cx="1440741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49" name="Google Shape;349;p11"/>
          <p:cNvSpPr/>
          <p:nvPr/>
        </p:nvSpPr>
        <p:spPr>
          <a:xfrm>
            <a:off x="10332909" y="5003132"/>
            <a:ext cx="1269216" cy="72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0" name="Google Shape;350;p11"/>
          <p:cNvSpPr txBox="1"/>
          <p:nvPr/>
        </p:nvSpPr>
        <p:spPr>
          <a:xfrm>
            <a:off x="6211518" y="5398409"/>
            <a:ext cx="50684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CPU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1" name="Google Shape;351;p11"/>
          <p:cNvSpPr txBox="1"/>
          <p:nvPr/>
        </p:nvSpPr>
        <p:spPr>
          <a:xfrm>
            <a:off x="7264254" y="5398409"/>
            <a:ext cx="13956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Memory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2" name="Google Shape;352;p11"/>
          <p:cNvSpPr txBox="1"/>
          <p:nvPr/>
        </p:nvSpPr>
        <p:spPr>
          <a:xfrm>
            <a:off x="8800048" y="5398409"/>
            <a:ext cx="141673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networking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3" name="Google Shape;353;p11"/>
          <p:cNvSpPr txBox="1"/>
          <p:nvPr/>
        </p:nvSpPr>
        <p:spPr>
          <a:xfrm>
            <a:off x="10332909" y="5398409"/>
            <a:ext cx="126921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storage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4" name="Google Shape;354;p11"/>
          <p:cNvSpPr txBox="1"/>
          <p:nvPr/>
        </p:nvSpPr>
        <p:spPr>
          <a:xfrm>
            <a:off x="6014630" y="5122712"/>
            <a:ext cx="93658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95%-99%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5" name="Google Shape;355;p11"/>
          <p:cNvSpPr txBox="1"/>
          <p:nvPr/>
        </p:nvSpPr>
        <p:spPr>
          <a:xfrm>
            <a:off x="7502125" y="5122712"/>
            <a:ext cx="91992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90%-93%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6" name="Google Shape;356;p11"/>
          <p:cNvSpPr txBox="1"/>
          <p:nvPr/>
        </p:nvSpPr>
        <p:spPr>
          <a:xfrm>
            <a:off x="9021596" y="5122712"/>
            <a:ext cx="94963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90%-95%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7" name="Google Shape;357;p11"/>
          <p:cNvSpPr txBox="1"/>
          <p:nvPr/>
        </p:nvSpPr>
        <p:spPr>
          <a:xfrm>
            <a:off x="10569488" y="5122712"/>
            <a:ext cx="79605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97%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8" name="Google Shape;358;p11"/>
          <p:cNvSpPr txBox="1"/>
          <p:nvPr/>
        </p:nvSpPr>
        <p:spPr>
          <a:xfrm>
            <a:off x="5719247" y="4648180"/>
            <a:ext cx="589430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performance of cloud hosts is close to that of physical machines with the same configuration</a:t>
            </a:r>
            <a:endParaRPr sz="9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59" name="Google Shape;359;p11"/>
          <p:cNvSpPr txBox="1"/>
          <p:nvPr/>
        </p:nvSpPr>
        <p:spPr>
          <a:xfrm>
            <a:off x="9554080" y="3741730"/>
            <a:ext cx="3000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...</a:t>
            </a:r>
            <a:endParaRPr sz="14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0" name="Google Shape;360;p11"/>
          <p:cNvSpPr/>
          <p:nvPr/>
        </p:nvSpPr>
        <p:spPr>
          <a:xfrm>
            <a:off x="5781751" y="2488790"/>
            <a:ext cx="5831802" cy="7738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20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1" name="Google Shape;361;p11"/>
          <p:cNvSpPr/>
          <p:nvPr/>
        </p:nvSpPr>
        <p:spPr>
          <a:xfrm>
            <a:off x="5781751" y="3369983"/>
            <a:ext cx="1828092" cy="5108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Computing node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2" name="Google Shape;362;p11"/>
          <p:cNvSpPr/>
          <p:nvPr/>
        </p:nvSpPr>
        <p:spPr>
          <a:xfrm>
            <a:off x="7710700" y="3369983"/>
            <a:ext cx="1837951" cy="5108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Computing node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3" name="Google Shape;363;p11"/>
          <p:cNvSpPr/>
          <p:nvPr/>
        </p:nvSpPr>
        <p:spPr>
          <a:xfrm>
            <a:off x="9884229" y="3370236"/>
            <a:ext cx="1717896" cy="5111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Computing node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4" name="Google Shape;364;p11"/>
          <p:cNvSpPr/>
          <p:nvPr/>
        </p:nvSpPr>
        <p:spPr>
          <a:xfrm>
            <a:off x="5781751" y="3987011"/>
            <a:ext cx="1828092" cy="4833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Server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5" name="Google Shape;365;p11"/>
          <p:cNvSpPr/>
          <p:nvPr/>
        </p:nvSpPr>
        <p:spPr>
          <a:xfrm>
            <a:off x="7717193" y="3987011"/>
            <a:ext cx="1829725" cy="4833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Server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6" name="Google Shape;366;p11"/>
          <p:cNvSpPr/>
          <p:nvPr/>
        </p:nvSpPr>
        <p:spPr>
          <a:xfrm>
            <a:off x="9884230" y="3986821"/>
            <a:ext cx="1717896" cy="4832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Server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7" name="Google Shape;367;p11"/>
          <p:cNvSpPr/>
          <p:nvPr/>
        </p:nvSpPr>
        <p:spPr>
          <a:xfrm>
            <a:off x="5781751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8" name="Google Shape;368;p11"/>
          <p:cNvSpPr/>
          <p:nvPr/>
        </p:nvSpPr>
        <p:spPr>
          <a:xfrm>
            <a:off x="6565945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9" name="Google Shape;369;p11"/>
          <p:cNvSpPr/>
          <p:nvPr/>
        </p:nvSpPr>
        <p:spPr>
          <a:xfrm>
            <a:off x="7350998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0" name="Google Shape;370;p11"/>
          <p:cNvSpPr/>
          <p:nvPr/>
        </p:nvSpPr>
        <p:spPr>
          <a:xfrm>
            <a:off x="8133092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1" name="Google Shape;371;p11"/>
          <p:cNvSpPr/>
          <p:nvPr/>
        </p:nvSpPr>
        <p:spPr>
          <a:xfrm>
            <a:off x="8914805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2" name="Google Shape;372;p11"/>
          <p:cNvSpPr/>
          <p:nvPr/>
        </p:nvSpPr>
        <p:spPr>
          <a:xfrm>
            <a:off x="10946597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3" name="Google Shape;373;p11"/>
          <p:cNvSpPr/>
          <p:nvPr/>
        </p:nvSpPr>
        <p:spPr>
          <a:xfrm>
            <a:off x="10154771" y="1984405"/>
            <a:ext cx="666956" cy="38480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4" name="Google Shape;374;p11"/>
          <p:cNvSpPr txBox="1"/>
          <p:nvPr/>
        </p:nvSpPr>
        <p:spPr>
          <a:xfrm>
            <a:off x="9688389" y="2035850"/>
            <a:ext cx="30008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...</a:t>
            </a:r>
            <a:endParaRPr sz="14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2"/>
          <p:cNvSpPr txBox="1"/>
          <p:nvPr/>
        </p:nvSpPr>
        <p:spPr>
          <a:xfrm>
            <a:off x="1218272" y="121841"/>
            <a:ext cx="1035892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Scenarios</a:t>
            </a:r>
            <a:endParaRPr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Heterogeneous Platform Management &amp; Multi-Region Governance</a:t>
            </a:r>
            <a:endParaRPr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0" name="Google Shape;380;p12"/>
          <p:cNvSpPr/>
          <p:nvPr/>
        </p:nvSpPr>
        <p:spPr>
          <a:xfrm>
            <a:off x="163690" y="97759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1" name="Google Shape;381;p12"/>
          <p:cNvSpPr txBox="1"/>
          <p:nvPr/>
        </p:nvSpPr>
        <p:spPr>
          <a:xfrm>
            <a:off x="181081" y="244951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2" name="Google Shape;382;p12"/>
          <p:cNvSpPr txBox="1"/>
          <p:nvPr/>
        </p:nvSpPr>
        <p:spPr>
          <a:xfrm>
            <a:off x="360041" y="1716172"/>
            <a:ext cx="6595926" cy="3598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algn="l" rtl="0">
              <a:spcBef>
                <a:spcPts val="0"/>
              </a:spcBef>
              <a:spcAft>
                <a:spcPts val="0"/>
              </a:spcAft>
              <a:buSzTx/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 Solution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Unified management of NexaVM nCSSV computing clusters, VMware vCenter environments, and public cloud environments;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Unified management of </a:t>
            </a:r>
            <a:r>
              <a:rPr lang="en-US" sz="14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</a:t>
            </a: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resource environments across multi-regional branches, with multi-region image distribution;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Support migrating virtual machines from VMware environments to </a:t>
            </a:r>
            <a:r>
              <a:rPr lang="en-US" sz="14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</a:t>
            </a: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environments;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Manage resources via multi-tenant, project-based, and process-driven approaches, including expiration reclaim and metered billing;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b="1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algn="l" rtl="0">
              <a:spcBef>
                <a:spcPts val="0"/>
              </a:spcBef>
              <a:spcAft>
                <a:spcPts val="0"/>
              </a:spcAft>
              <a:buSzTx/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Value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8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Unified management + on-demand delivery to boost operational efficiency;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Cross-cloud migration to enhance business flexibility;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-88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Char char="•"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Improved management capabilities and efficiency through heterogeneous platform integration.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3" name="Google Shape;383;p12"/>
          <p:cNvSpPr/>
          <p:nvPr/>
        </p:nvSpPr>
        <p:spPr>
          <a:xfrm>
            <a:off x="7076903" y="1716172"/>
            <a:ext cx="1445493" cy="12945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Organization A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A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Resource A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4" name="Google Shape;384;p12"/>
          <p:cNvSpPr/>
          <p:nvPr/>
        </p:nvSpPr>
        <p:spPr>
          <a:xfrm>
            <a:off x="8559268" y="1716172"/>
            <a:ext cx="1460840" cy="12945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Organization B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B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Resource B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5" name="Google Shape;385;p12"/>
          <p:cNvSpPr/>
          <p:nvPr/>
        </p:nvSpPr>
        <p:spPr>
          <a:xfrm>
            <a:off x="10093851" y="1716172"/>
            <a:ext cx="1460840" cy="12945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Organization C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C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Resource C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6" name="Google Shape;386;p12"/>
          <p:cNvSpPr/>
          <p:nvPr/>
        </p:nvSpPr>
        <p:spPr>
          <a:xfrm>
            <a:off x="7076903" y="3105150"/>
            <a:ext cx="4477788" cy="107103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20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7" name="Google Shape;387;p12"/>
          <p:cNvSpPr/>
          <p:nvPr/>
        </p:nvSpPr>
        <p:spPr>
          <a:xfrm>
            <a:off x="7103252" y="4271449"/>
            <a:ext cx="1646816" cy="15276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Computing Cluster</a:t>
            </a:r>
            <a:endParaRPr sz="14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8" name="Google Shape;388;p12"/>
          <p:cNvSpPr/>
          <p:nvPr/>
        </p:nvSpPr>
        <p:spPr>
          <a:xfrm rot="-5400000">
            <a:off x="9235939" y="4471573"/>
            <a:ext cx="441892" cy="316381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89" name="Google Shape;389;p12"/>
          <p:cNvSpPr/>
          <p:nvPr/>
        </p:nvSpPr>
        <p:spPr>
          <a:xfrm rot="5400000">
            <a:off x="8929186" y="4471574"/>
            <a:ext cx="441894" cy="316383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0" name="Google Shape;390;p12"/>
          <p:cNvSpPr/>
          <p:nvPr/>
        </p:nvSpPr>
        <p:spPr>
          <a:xfrm>
            <a:off x="9933447" y="4271449"/>
            <a:ext cx="1588629" cy="7166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VMware vCenter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1" name="Google Shape;391;p12"/>
          <p:cNvSpPr/>
          <p:nvPr/>
        </p:nvSpPr>
        <p:spPr>
          <a:xfrm>
            <a:off x="9933447" y="5082469"/>
            <a:ext cx="1588629" cy="7166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Public Cloud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2" name="Google Shape;392;p12"/>
          <p:cNvSpPr/>
          <p:nvPr/>
        </p:nvSpPr>
        <p:spPr>
          <a:xfrm rot="-5400000">
            <a:off x="9235939" y="5282593"/>
            <a:ext cx="441892" cy="316381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3" name="Google Shape;393;p12"/>
          <p:cNvSpPr/>
          <p:nvPr/>
        </p:nvSpPr>
        <p:spPr>
          <a:xfrm rot="5400000">
            <a:off x="8929186" y="5282594"/>
            <a:ext cx="441894" cy="316383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13"/>
          <p:cNvSpPr txBox="1"/>
          <p:nvPr/>
        </p:nvSpPr>
        <p:spPr>
          <a:xfrm>
            <a:off x="1163847" y="170828"/>
            <a:ext cx="663835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Scenarios</a:t>
            </a:r>
            <a:endParaRPr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Innovation Business Enablement Platform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99" name="Google Shape;399;p13"/>
          <p:cNvSpPr/>
          <p:nvPr/>
        </p:nvSpPr>
        <p:spPr>
          <a:xfrm>
            <a:off x="109265" y="146746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0" name="Google Shape;400;p13"/>
          <p:cNvSpPr txBox="1"/>
          <p:nvPr/>
        </p:nvSpPr>
        <p:spPr>
          <a:xfrm>
            <a:off x="126656" y="293938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1" name="Google Shape;401;p13"/>
          <p:cNvSpPr txBox="1"/>
          <p:nvPr/>
        </p:nvSpPr>
        <p:spPr>
          <a:xfrm>
            <a:off x="466312" y="1539177"/>
            <a:ext cx="5728335" cy="413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algn="l" rtl="0">
              <a:spcBef>
                <a:spcPts val="0"/>
              </a:spcBef>
              <a:spcAft>
                <a:spcPts val="0"/>
              </a:spcAft>
              <a:buSzTx/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 Solution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Deliver GPU - type cloud hosts via GPU passthrough and GPU virtualization;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Deliver physical server computing engines through bare - metal management;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Support application scenarios such as big data, artificial intelligence, and high - performance computing (HPC);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endParaRPr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algn="l" rtl="0">
              <a:spcBef>
                <a:spcPts val="0"/>
              </a:spcBef>
              <a:spcAft>
                <a:spcPts val="0"/>
              </a:spcAft>
              <a:buSzTx/>
              <a:buNone/>
            </a:pPr>
            <a:r>
              <a:rPr lang="en-US" sz="1600" b="1" i="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Value</a:t>
            </a:r>
            <a:endParaRPr lang="en-US" sz="1600" b="1" i="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Reduce the operational overhead of basic resources required for innovative businesses;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Shorten the time - to - readiness for basic resources needed by innovative businesses;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840"/>
              </a:spcBef>
              <a:spcAft>
                <a:spcPts val="0"/>
              </a:spcAft>
              <a:buNone/>
            </a:pPr>
            <a:r>
              <a:rPr lang="en-US" sz="1400" b="0" i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Provide flexible resource scheduling to meet the demands of business innovation and transformation.</a:t>
            </a:r>
            <a:endParaRPr lang="en-US" sz="14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2" name="Google Shape;402;p13"/>
          <p:cNvSpPr txBox="1"/>
          <p:nvPr/>
        </p:nvSpPr>
        <p:spPr>
          <a:xfrm>
            <a:off x="9602780" y="2289863"/>
            <a:ext cx="40067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... </a:t>
            </a:r>
            <a:endParaRPr lang="en-US" sz="14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3" name="Google Shape;403;p13"/>
          <p:cNvSpPr/>
          <p:nvPr/>
        </p:nvSpPr>
        <p:spPr>
          <a:xfrm>
            <a:off x="6545162" y="1903751"/>
            <a:ext cx="1440000" cy="108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Big Data</a:t>
            </a:r>
            <a:endParaRPr sz="14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4" name="Google Shape;404;p13"/>
          <p:cNvSpPr/>
          <p:nvPr/>
        </p:nvSpPr>
        <p:spPr>
          <a:xfrm>
            <a:off x="8137227" y="1903751"/>
            <a:ext cx="1440000" cy="108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Artificial Intelligence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5" name="Google Shape;405;p13"/>
          <p:cNvSpPr/>
          <p:nvPr/>
        </p:nvSpPr>
        <p:spPr>
          <a:xfrm>
            <a:off x="10029008" y="1903751"/>
            <a:ext cx="1504179" cy="108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720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High-Performance Computing</a:t>
            </a:r>
            <a:endParaRPr sz="12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6" name="Google Shape;406;p13"/>
          <p:cNvSpPr/>
          <p:nvPr/>
        </p:nvSpPr>
        <p:spPr>
          <a:xfrm>
            <a:off x="6545162" y="3144746"/>
            <a:ext cx="4988026" cy="11469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2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7" name="Google Shape;407;p13"/>
          <p:cNvSpPr/>
          <p:nvPr/>
        </p:nvSpPr>
        <p:spPr>
          <a:xfrm>
            <a:off x="6545162" y="4424952"/>
            <a:ext cx="1548000" cy="13900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CPU Computing Cluster</a:t>
            </a:r>
            <a:endParaRPr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8" name="Google Shape;408;p13"/>
          <p:cNvSpPr/>
          <p:nvPr/>
        </p:nvSpPr>
        <p:spPr>
          <a:xfrm>
            <a:off x="8233085" y="4424952"/>
            <a:ext cx="1548000" cy="13900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Bare-Metal Server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09" name="Google Shape;409;p13"/>
          <p:cNvSpPr/>
          <p:nvPr/>
        </p:nvSpPr>
        <p:spPr>
          <a:xfrm>
            <a:off x="9921009" y="4424952"/>
            <a:ext cx="1612178" cy="13900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Bare-Metal Server</a:t>
            </a:r>
            <a:endParaRPr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14"/>
          <p:cNvSpPr txBox="1"/>
          <p:nvPr>
            <p:ph type="body" idx="1"/>
          </p:nvPr>
        </p:nvSpPr>
        <p:spPr>
          <a:xfrm>
            <a:off x="2960696" y="2920835"/>
            <a:ext cx="5813845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/>
              <a:t>Reference cases</a:t>
            </a:r>
            <a:endParaRPr lang="en-US"/>
          </a:p>
        </p:txBody>
      </p:sp>
      <p:sp>
        <p:nvSpPr>
          <p:cNvPr id="415" name="Google Shape;415;p14"/>
          <p:cNvSpPr txBox="1"/>
          <p:nvPr>
            <p:ph type="body" idx="2"/>
          </p:nvPr>
        </p:nvSpPr>
        <p:spPr>
          <a:xfrm>
            <a:off x="1322773" y="2661110"/>
            <a:ext cx="1481901" cy="104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rPr lang="en-US"/>
              <a:t>03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p15"/>
          <p:cNvSpPr txBox="1"/>
          <p:nvPr/>
        </p:nvSpPr>
        <p:spPr>
          <a:xfrm>
            <a:off x="475634" y="1541192"/>
            <a:ext cx="6644256" cy="190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None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UK-based telecom operator provides customized ICT services to global multinational enterprises. As its business expands, the company encountered several infrastructure bottlenecks: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Aging Virtualization Platform: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Core systems were built on legacy VMware infrastructure, with outdated physical servers that are difficult to replace.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Rising Operational Costs 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As system demands grew, maintaining legacy infrastructure became cost-intensive.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Low Delivery Efficiency 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legacy setup could not respond quickly to evolving online service needs, slowing business agility.</a:t>
            </a:r>
            <a:endParaRPr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421" name="Google Shape;421;p15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7049751" y="2353945"/>
            <a:ext cx="4666615" cy="2503170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15"/>
          <p:cNvSpPr txBox="1"/>
          <p:nvPr/>
        </p:nvSpPr>
        <p:spPr>
          <a:xfrm>
            <a:off x="475634" y="5212450"/>
            <a:ext cx="2136140" cy="306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Value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3" name="Google Shape;423;p15"/>
          <p:cNvSpPr txBox="1"/>
          <p:nvPr/>
        </p:nvSpPr>
        <p:spPr>
          <a:xfrm>
            <a:off x="475634" y="3452178"/>
            <a:ext cx="2429726" cy="306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Solution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4" name="Google Shape;424;p15"/>
          <p:cNvSpPr txBox="1"/>
          <p:nvPr/>
        </p:nvSpPr>
        <p:spPr>
          <a:xfrm>
            <a:off x="475634" y="1334642"/>
            <a:ext cx="2436942" cy="286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B412"/>
              </a:buClr>
              <a:buSzPts val="1600"/>
              <a:buFont typeface="Arial" panose="020B0604020202020204"/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Business Challenge</a:t>
            </a:r>
            <a:endParaRPr sz="16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5" name="Google Shape;425;p15"/>
          <p:cNvSpPr/>
          <p:nvPr/>
        </p:nvSpPr>
        <p:spPr>
          <a:xfrm>
            <a:off x="417469" y="3692634"/>
            <a:ext cx="6702421" cy="1444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☁️ NexaVM Converged Cloud Deployment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Instead of upgrading the existing VMware environment, the customer deployed a new NexaVM nCSSV platform to support its core ICT services.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🔁  V2V Migration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Nearly 100 VMs (including the work order system, customer service, and official website) were smoothly migrated from VMware to NexaVM using built-in V2V tools.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🧩  Unified Cloud Architecture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The new platform centralizes compute, storage, and network management while simplifying future expansion.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6" name="Google Shape;426;p15"/>
          <p:cNvSpPr/>
          <p:nvPr/>
        </p:nvSpPr>
        <p:spPr>
          <a:xfrm>
            <a:off x="411767" y="5493056"/>
            <a:ext cx="11121421" cy="7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 Lightweight &amp; High Availability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NexaVM’s architecture ensures minimal VM performance loss while providing a stable and reliable foundation for critical services.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 VMware Replacement Ready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Seamless migration and operation reduce reliance on legacy platforms, avoiding vendor lock-in.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 Automated O&amp;M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: Built-in automation improves operational efficiency, reduces manual intervention, and enhances system responsiveness to new business needs.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7" name="Google Shape;427;p15"/>
          <p:cNvSpPr txBox="1"/>
          <p:nvPr/>
        </p:nvSpPr>
        <p:spPr>
          <a:xfrm>
            <a:off x="303677" y="486818"/>
            <a:ext cx="1219797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 panose="020B0604020202020204"/>
              <a:buNone/>
            </a:pPr>
            <a:endParaRPr sz="2400">
              <a:solidFill>
                <a:srgbClr val="085BD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8" name="Google Shape;428;p15"/>
          <p:cNvSpPr txBox="1"/>
          <p:nvPr/>
        </p:nvSpPr>
        <p:spPr>
          <a:xfrm>
            <a:off x="1163847" y="170828"/>
            <a:ext cx="10716395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Reference cases</a:t>
            </a:r>
            <a:endParaRPr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European Operator Providing Global Telecommunications Services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29" name="Google Shape;429;p15"/>
          <p:cNvSpPr/>
          <p:nvPr/>
        </p:nvSpPr>
        <p:spPr>
          <a:xfrm>
            <a:off x="109265" y="146746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30" name="Google Shape;430;p15"/>
          <p:cNvSpPr txBox="1"/>
          <p:nvPr/>
        </p:nvSpPr>
        <p:spPr>
          <a:xfrm>
            <a:off x="126656" y="293938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16"/>
          <p:cNvSpPr txBox="1"/>
          <p:nvPr/>
        </p:nvSpPr>
        <p:spPr>
          <a:xfrm>
            <a:off x="474811" y="4967651"/>
            <a:ext cx="2136140" cy="306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Value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36" name="Google Shape;436;p16"/>
          <p:cNvSpPr txBox="1"/>
          <p:nvPr/>
        </p:nvSpPr>
        <p:spPr>
          <a:xfrm>
            <a:off x="474811" y="2311552"/>
            <a:ext cx="2429726" cy="306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Solution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37" name="Google Shape;437;p16"/>
          <p:cNvSpPr txBox="1"/>
          <p:nvPr/>
        </p:nvSpPr>
        <p:spPr>
          <a:xfrm>
            <a:off x="474811" y="1245355"/>
            <a:ext cx="2436942" cy="286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B412"/>
              </a:buClr>
              <a:buSzPts val="1600"/>
              <a:buFont typeface="Arial" panose="020B0604020202020204"/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Business Challenge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38" name="Google Shape;438;p16"/>
          <p:cNvSpPr txBox="1"/>
          <p:nvPr/>
        </p:nvSpPr>
        <p:spPr>
          <a:xfrm>
            <a:off x="542924" y="1472975"/>
            <a:ext cx="11291009" cy="752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None/>
            </a:pP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Customer is one of the leading non-profit organizations in Hong Kong, dedicated to providing rehabilitation, special education, and community support services.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OpenStack Complexity: </a:t>
            </a: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organization originally considered using OpenStack, but its high technical complexity and lack of local support made implementation difficult.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Rising VMware TCO: </a:t>
            </a: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VMware's ongoing licensing and maintenance costs made the total cost of ownership unsustainable for a nonprofit organization.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39" name="Google Shape;439;p16"/>
          <p:cNvSpPr txBox="1"/>
          <p:nvPr/>
        </p:nvSpPr>
        <p:spPr>
          <a:xfrm>
            <a:off x="552448" y="2599823"/>
            <a:ext cx="4271645" cy="2167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6-Node NexaVM Hyper-Converged Infrastructure (HCI)： </a:t>
            </a: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Deployed 6 NexaVM HCI nodes, simplifying cloud deployment and daily management.</a:t>
            </a:r>
            <a:endParaRPr sz="10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Reduced Technical Threshold：</a:t>
            </a: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NexaVM’s intuitive UI and simplified architecture enable internal IT teams to operate independently, without relying on deep OpenStack expertise.</a:t>
            </a:r>
            <a:endParaRPr sz="10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Flexible Expansion, Lower Cost： </a:t>
            </a: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HCI-based architecture supports elastic scaling based on budget and service demand, while significantly reducing TCO compared to VMware.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40" name="Google Shape;440;p16"/>
          <p:cNvSpPr txBox="1"/>
          <p:nvPr/>
        </p:nvSpPr>
        <p:spPr>
          <a:xfrm>
            <a:off x="542925" y="5278065"/>
            <a:ext cx="9914970" cy="782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Simplified Operations: Reduced technical complexity and easier daily management thanks to NexaVM’s user-friendly platform.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Lower IT Costs: The switch to NexaVM significantly reduces licensing and operational expenses, helping control TCO.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Scalable &amp; Sustainable Architecture: Flexible capacity expansion supports long-term service growth while aligning with budget limitations.</a:t>
            </a:r>
            <a:endParaRPr lang="en-US" sz="1000" b="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441" name="Google Shape;441;p16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4905375" y="3014345"/>
            <a:ext cx="6724650" cy="1614805"/>
          </a:xfrm>
          <a:prstGeom prst="rect">
            <a:avLst/>
          </a:prstGeom>
          <a:noFill/>
          <a:ln>
            <a:noFill/>
          </a:ln>
        </p:spPr>
      </p:pic>
      <p:sp>
        <p:nvSpPr>
          <p:cNvPr id="442" name="Google Shape;442;p16"/>
          <p:cNvSpPr/>
          <p:nvPr/>
        </p:nvSpPr>
        <p:spPr>
          <a:xfrm>
            <a:off x="109265" y="146746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43" name="Google Shape;443;p16"/>
          <p:cNvSpPr txBox="1"/>
          <p:nvPr/>
        </p:nvSpPr>
        <p:spPr>
          <a:xfrm>
            <a:off x="126656" y="293938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44" name="Google Shape;444;p16"/>
          <p:cNvSpPr txBox="1"/>
          <p:nvPr/>
        </p:nvSpPr>
        <p:spPr>
          <a:xfrm>
            <a:off x="1163847" y="170828"/>
            <a:ext cx="684354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Reference cases</a:t>
            </a:r>
            <a:endParaRPr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Social Welfare Service Organization in HK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7"/>
          <p:cNvSpPr txBox="1"/>
          <p:nvPr/>
        </p:nvSpPr>
        <p:spPr>
          <a:xfrm>
            <a:off x="570450" y="3115591"/>
            <a:ext cx="7007860" cy="163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Private Cloud Deployment: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New servers and centralized storage were procured to build a NexaVM private cloud in customer’s data center.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Multi-Tenant Management: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NexaVM’s tenant management module enables different departments to access cloud resources efficiently.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1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Comprehensive Virtualization: </a:t>
            </a: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ensures secure, stable computing, storage, and networking services, meeting strict operational demands.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50" name="Google Shape;450;p17"/>
          <p:cNvSpPr txBox="1"/>
          <p:nvPr/>
        </p:nvSpPr>
        <p:spPr>
          <a:xfrm>
            <a:off x="570450" y="1434463"/>
            <a:ext cx="6567805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None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To support its critical law operation business, Customer required a highly secure, stable, and scalable cloud infrastructure to: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Enhance IT modernization while ensuring data security and compliance with strict government regulations.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Provide reliable virtualization, network, and storage services to meet diverse departmental needs.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 b="0" i="0" u="none" strike="noStrike" cap="none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Ensure high compatibility and seamless integration with existing IT environments.</a:t>
            </a:r>
            <a:endParaRPr lang="en-US" sz="1000" b="0" i="0" u="none" strike="noStrike" cap="none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451" name="Google Shape;451;p17"/>
          <p:cNvGrpSpPr/>
          <p:nvPr/>
        </p:nvGrpSpPr>
        <p:grpSpPr>
          <a:xfrm>
            <a:off x="8785543" y="899795"/>
            <a:ext cx="2747645" cy="5321284"/>
            <a:chOff x="5779" y="113"/>
            <a:chExt cx="5272" cy="9543"/>
          </a:xfrm>
        </p:grpSpPr>
        <p:grpSp>
          <p:nvGrpSpPr>
            <p:cNvPr id="452" name="Google Shape;452;p17"/>
            <p:cNvGrpSpPr/>
            <p:nvPr/>
          </p:nvGrpSpPr>
          <p:grpSpPr>
            <a:xfrm>
              <a:off x="7043" y="1069"/>
              <a:ext cx="2493" cy="448"/>
              <a:chOff x="1193677" y="1324600"/>
              <a:chExt cx="1516644" cy="405288"/>
            </a:xfrm>
          </p:grpSpPr>
          <p:cxnSp>
            <p:nvCxnSpPr>
              <p:cNvPr id="453" name="Google Shape;453;p17"/>
              <p:cNvCxnSpPr>
                <a:stCxn id="454" idx="3"/>
                <a:endCxn id="455" idx="1"/>
              </p:cNvCxnSpPr>
              <p:nvPr/>
            </p:nvCxnSpPr>
            <p:spPr>
              <a:xfrm rot="10800000" flipH="1">
                <a:off x="1647632" y="1565790"/>
                <a:ext cx="642900" cy="3000"/>
              </a:xfrm>
              <a:prstGeom prst="straightConnector1">
                <a:avLst/>
              </a:prstGeom>
              <a:noFill/>
              <a:ln w="28575" cap="flat" cmpd="dbl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456" name="Google Shape;456;p17"/>
              <p:cNvSpPr txBox="1"/>
              <p:nvPr/>
            </p:nvSpPr>
            <p:spPr>
              <a:xfrm>
                <a:off x="1704700" y="1324600"/>
                <a:ext cx="625395" cy="32471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7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Firewall</a:t>
                </a:r>
                <a:endParaRPr lang="en-US" sz="7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pic>
            <p:nvPicPr>
              <p:cNvPr id="454" name="Google Shape;454;p17"/>
              <p:cNvPicPr preferRelativeResize="0"/>
              <p:nvPr/>
            </p:nvPicPr>
            <p:blipFill rotWithShape="1">
              <a:blip r:embed="rId1"/>
              <a:srcRect/>
              <a:stretch>
                <a:fillRect/>
              </a:stretch>
            </p:blipFill>
            <p:spPr>
              <a:xfrm>
                <a:off x="1193677" y="1407692"/>
                <a:ext cx="453955" cy="32219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55" name="Google Shape;455;p17"/>
              <p:cNvPicPr preferRelativeResize="0"/>
              <p:nvPr/>
            </p:nvPicPr>
            <p:blipFill rotWithShape="1">
              <a:blip r:embed="rId2"/>
              <a:srcRect/>
              <a:stretch>
                <a:fillRect/>
              </a:stretch>
            </p:blipFill>
            <p:spPr>
              <a:xfrm>
                <a:off x="2290481" y="1408278"/>
                <a:ext cx="419840" cy="315211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457" name="Google Shape;457;p17"/>
            <p:cNvSpPr/>
            <p:nvPr/>
          </p:nvSpPr>
          <p:spPr>
            <a:xfrm>
              <a:off x="8912" y="139"/>
              <a:ext cx="2139" cy="1173"/>
            </a:xfrm>
            <a:prstGeom prst="cloud">
              <a:avLst/>
            </a:prstGeom>
            <a:solidFill>
              <a:schemeClr val="accent1"/>
            </a:solidFill>
            <a:ln w="12700" cap="flat" cmpd="sng">
              <a:solidFill>
                <a:srgbClr val="1683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Internet</a:t>
              </a:r>
              <a:endParaRPr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58" name="Google Shape;458;p17"/>
            <p:cNvSpPr txBox="1"/>
            <p:nvPr/>
          </p:nvSpPr>
          <p:spPr>
            <a:xfrm>
              <a:off x="6312" y="6053"/>
              <a:ext cx="922" cy="3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Node 1</a:t>
              </a:r>
              <a:endParaRPr lang="en-US" sz="7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59" name="Google Shape;459;p17"/>
            <p:cNvSpPr txBox="1"/>
            <p:nvPr/>
          </p:nvSpPr>
          <p:spPr>
            <a:xfrm>
              <a:off x="7577" y="6050"/>
              <a:ext cx="1020" cy="3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Node 2</a:t>
              </a:r>
              <a:endParaRPr lang="en-US" sz="7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460" name="Google Shape;460;p17"/>
            <p:cNvSpPr txBox="1"/>
            <p:nvPr/>
          </p:nvSpPr>
          <p:spPr>
            <a:xfrm>
              <a:off x="8933" y="6053"/>
              <a:ext cx="1020" cy="3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Node N</a:t>
              </a:r>
              <a:endParaRPr lang="en-US" sz="7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cxnSp>
          <p:nvCxnSpPr>
            <p:cNvPr id="461" name="Google Shape;461;p17"/>
            <p:cNvCxnSpPr>
              <a:stCxn id="462" idx="2"/>
              <a:endCxn id="463" idx="0"/>
            </p:cNvCxnSpPr>
            <p:nvPr/>
          </p:nvCxnSpPr>
          <p:spPr>
            <a:xfrm flipH="1">
              <a:off x="8080" y="3794"/>
              <a:ext cx="6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64" name="Google Shape;464;p17"/>
            <p:cNvCxnSpPr>
              <a:stCxn id="465" idx="0"/>
              <a:endCxn id="462" idx="2"/>
            </p:cNvCxnSpPr>
            <p:nvPr/>
          </p:nvCxnSpPr>
          <p:spPr>
            <a:xfrm rot="10800000" flipH="1">
              <a:off x="6700" y="3646"/>
              <a:ext cx="21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66" name="Google Shape;466;p17"/>
            <p:cNvCxnSpPr>
              <a:stCxn id="467" idx="2"/>
              <a:endCxn id="463" idx="0"/>
            </p:cNvCxnSpPr>
            <p:nvPr/>
          </p:nvCxnSpPr>
          <p:spPr>
            <a:xfrm flipH="1">
              <a:off x="8084" y="3793"/>
              <a:ext cx="24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68" name="Google Shape;468;p17"/>
            <p:cNvCxnSpPr>
              <a:stCxn id="465" idx="0"/>
              <a:endCxn id="469" idx="2"/>
            </p:cNvCxnSpPr>
            <p:nvPr/>
          </p:nvCxnSpPr>
          <p:spPr>
            <a:xfrm rot="10800000">
              <a:off x="6100" y="3646"/>
              <a:ext cx="6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0" name="Google Shape;470;p17"/>
            <p:cNvCxnSpPr>
              <a:stCxn id="471" idx="2"/>
              <a:endCxn id="465" idx="0"/>
            </p:cNvCxnSpPr>
            <p:nvPr/>
          </p:nvCxnSpPr>
          <p:spPr>
            <a:xfrm flipH="1">
              <a:off x="6671" y="3792"/>
              <a:ext cx="12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2" name="Google Shape;472;p17"/>
            <p:cNvCxnSpPr>
              <a:stCxn id="473" idx="0"/>
              <a:endCxn id="471" idx="2"/>
            </p:cNvCxnSpPr>
            <p:nvPr/>
          </p:nvCxnSpPr>
          <p:spPr>
            <a:xfrm rot="10800000">
              <a:off x="7846" y="3646"/>
              <a:ext cx="15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4" name="Google Shape;474;p17"/>
            <p:cNvCxnSpPr>
              <a:stCxn id="473" idx="0"/>
              <a:endCxn id="469" idx="2"/>
            </p:cNvCxnSpPr>
            <p:nvPr/>
          </p:nvCxnSpPr>
          <p:spPr>
            <a:xfrm rot="10800000">
              <a:off x="6046" y="3646"/>
              <a:ext cx="33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5" name="Google Shape;475;p17"/>
            <p:cNvCxnSpPr>
              <a:stCxn id="463" idx="0"/>
              <a:endCxn id="469" idx="2"/>
            </p:cNvCxnSpPr>
            <p:nvPr/>
          </p:nvCxnSpPr>
          <p:spPr>
            <a:xfrm rot="10800000">
              <a:off x="6158" y="3643"/>
              <a:ext cx="18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6" name="Google Shape;476;p17"/>
            <p:cNvCxnSpPr>
              <a:stCxn id="462" idx="0"/>
              <a:endCxn id="455" idx="2"/>
            </p:cNvCxnSpPr>
            <p:nvPr/>
          </p:nvCxnSpPr>
          <p:spPr>
            <a:xfrm rot="10800000" flipH="1">
              <a:off x="8680" y="1486"/>
              <a:ext cx="6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7" name="Google Shape;477;p17"/>
            <p:cNvCxnSpPr>
              <a:stCxn id="454" idx="2"/>
              <a:endCxn id="467" idx="0"/>
            </p:cNvCxnSpPr>
            <p:nvPr/>
          </p:nvCxnSpPr>
          <p:spPr>
            <a:xfrm>
              <a:off x="7416" y="1517"/>
              <a:ext cx="30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8" name="Google Shape;478;p17"/>
            <p:cNvCxnSpPr>
              <a:stCxn id="455" idx="2"/>
              <a:endCxn id="467" idx="0"/>
            </p:cNvCxnSpPr>
            <p:nvPr/>
          </p:nvCxnSpPr>
          <p:spPr>
            <a:xfrm>
              <a:off x="9191" y="1510"/>
              <a:ext cx="12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79" name="Google Shape;479;p17"/>
            <p:cNvCxnSpPr>
              <a:stCxn id="454" idx="0"/>
              <a:endCxn id="457" idx="1"/>
            </p:cNvCxnSpPr>
            <p:nvPr/>
          </p:nvCxnSpPr>
          <p:spPr>
            <a:xfrm>
              <a:off x="7416" y="1161"/>
              <a:ext cx="27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80" name="Google Shape;480;p17"/>
            <p:cNvCxnSpPr>
              <a:stCxn id="457" idx="1"/>
              <a:endCxn id="455" idx="0"/>
            </p:cNvCxnSpPr>
            <p:nvPr/>
          </p:nvCxnSpPr>
          <p:spPr>
            <a:xfrm rot="10800000">
              <a:off x="9082" y="1311"/>
              <a:ext cx="900" cy="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481" name="Google Shape;481;p17"/>
            <p:cNvSpPr/>
            <p:nvPr/>
          </p:nvSpPr>
          <p:spPr>
            <a:xfrm>
              <a:off x="5779" y="113"/>
              <a:ext cx="2078" cy="1159"/>
            </a:xfrm>
            <a:prstGeom prst="cloud">
              <a:avLst/>
            </a:prstGeom>
            <a:solidFill>
              <a:schemeClr val="accent1"/>
            </a:solidFill>
            <a:ln w="12700" cap="flat" cmpd="sng">
              <a:solidFill>
                <a:srgbClr val="16838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>
                  <a:solidFill>
                    <a:schemeClr val="dk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Enterprise Intranet</a:t>
              </a:r>
              <a:endParaRPr lang="en-US" sz="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grpSp>
          <p:nvGrpSpPr>
            <p:cNvPr id="482" name="Google Shape;482;p17"/>
            <p:cNvGrpSpPr/>
            <p:nvPr/>
          </p:nvGrpSpPr>
          <p:grpSpPr>
            <a:xfrm>
              <a:off x="5779" y="3227"/>
              <a:ext cx="2402" cy="662"/>
              <a:chOff x="0" y="2259612"/>
              <a:chExt cx="1467702" cy="392428"/>
            </a:xfrm>
          </p:grpSpPr>
          <p:sp>
            <p:nvSpPr>
              <p:cNvPr id="483" name="Google Shape;483;p17"/>
              <p:cNvSpPr txBox="1"/>
              <p:nvPr/>
            </p:nvSpPr>
            <p:spPr>
              <a:xfrm>
                <a:off x="335467" y="2259612"/>
                <a:ext cx="806555" cy="3924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Mgmt switch</a:t>
                </a:r>
                <a:endParaRPr lang="en-US" sz="9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cxnSp>
            <p:nvCxnSpPr>
              <p:cNvPr id="484" name="Google Shape;484;p17"/>
              <p:cNvCxnSpPr>
                <a:stCxn id="469" idx="3"/>
                <a:endCxn id="471" idx="1"/>
              </p:cNvCxnSpPr>
              <p:nvPr/>
            </p:nvCxnSpPr>
            <p:spPr>
              <a:xfrm rot="10800000" flipH="1">
                <a:off x="400704" y="2435265"/>
                <a:ext cx="688200" cy="1200"/>
              </a:xfrm>
              <a:prstGeom prst="straightConnector1">
                <a:avLst/>
              </a:prstGeom>
              <a:noFill/>
              <a:ln w="28575" cap="flat" cmpd="dbl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pic>
            <p:nvPicPr>
              <p:cNvPr id="469" name="Google Shape;469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0" y="2279401"/>
                <a:ext cx="400704" cy="31412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71" name="Google Shape;471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1088893" y="2275868"/>
                <a:ext cx="378809" cy="318912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473" name="Google Shape;473;p17"/>
            <p:cNvPicPr preferRelativeResize="0"/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8949" y="5446"/>
              <a:ext cx="793" cy="60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85" name="Google Shape;485;p17"/>
            <p:cNvGrpSpPr/>
            <p:nvPr/>
          </p:nvGrpSpPr>
          <p:grpSpPr>
            <a:xfrm>
              <a:off x="8385" y="3231"/>
              <a:ext cx="2410" cy="661"/>
              <a:chOff x="2040863" y="2250474"/>
              <a:chExt cx="1467701" cy="409346"/>
            </a:xfrm>
          </p:grpSpPr>
          <p:sp>
            <p:nvSpPr>
              <p:cNvPr id="486" name="Google Shape;486;p17"/>
              <p:cNvSpPr txBox="1"/>
              <p:nvPr/>
            </p:nvSpPr>
            <p:spPr>
              <a:xfrm>
                <a:off x="2400094" y="2250474"/>
                <a:ext cx="694107" cy="4093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VM switch</a:t>
                </a:r>
                <a:endParaRPr lang="en-US" sz="9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cxnSp>
            <p:nvCxnSpPr>
              <p:cNvPr id="487" name="Google Shape;487;p17"/>
              <p:cNvCxnSpPr>
                <a:stCxn id="462" idx="3"/>
                <a:endCxn id="467" idx="1"/>
              </p:cNvCxnSpPr>
              <p:nvPr/>
            </p:nvCxnSpPr>
            <p:spPr>
              <a:xfrm rot="10800000" flipH="1">
                <a:off x="2400273" y="2439678"/>
                <a:ext cx="729600" cy="2100"/>
              </a:xfrm>
              <a:prstGeom prst="straightConnector1">
                <a:avLst/>
              </a:prstGeom>
              <a:noFill/>
              <a:ln w="28575" cap="flat" cmpd="dbl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pic>
            <p:nvPicPr>
              <p:cNvPr id="462" name="Google Shape;462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2040863" y="2284430"/>
                <a:ext cx="359410" cy="31469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67" name="Google Shape;467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3129755" y="2280780"/>
                <a:ext cx="378809" cy="31780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cxnSp>
          <p:nvCxnSpPr>
            <p:cNvPr id="488" name="Google Shape;488;p17"/>
            <p:cNvCxnSpPr>
              <a:stCxn id="481" idx="1"/>
              <a:endCxn id="454" idx="0"/>
            </p:cNvCxnSpPr>
            <p:nvPr/>
          </p:nvCxnSpPr>
          <p:spPr>
            <a:xfrm>
              <a:off x="6818" y="1271"/>
              <a:ext cx="600" cy="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89" name="Google Shape;489;p17"/>
            <p:cNvCxnSpPr/>
            <p:nvPr/>
          </p:nvCxnSpPr>
          <p:spPr>
            <a:xfrm>
              <a:off x="6818" y="1271"/>
              <a:ext cx="2374" cy="6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grpSp>
          <p:nvGrpSpPr>
            <p:cNvPr id="490" name="Google Shape;490;p17"/>
            <p:cNvGrpSpPr/>
            <p:nvPr/>
          </p:nvGrpSpPr>
          <p:grpSpPr>
            <a:xfrm>
              <a:off x="7960" y="8705"/>
              <a:ext cx="1915" cy="951"/>
              <a:chOff x="2050258" y="6437794"/>
              <a:chExt cx="1144582" cy="593648"/>
            </a:xfrm>
          </p:grpSpPr>
          <p:pic>
            <p:nvPicPr>
              <p:cNvPr id="491" name="Google Shape;491;p17"/>
              <p:cNvPicPr preferRelativeResize="0"/>
              <p:nvPr/>
            </p:nvPicPr>
            <p:blipFill rotWithShape="1">
              <a:blip r:embed="rId4"/>
              <a:srcRect/>
              <a:stretch>
                <a:fillRect/>
              </a:stretch>
            </p:blipFill>
            <p:spPr>
              <a:xfrm>
                <a:off x="2087659" y="6437794"/>
                <a:ext cx="486618" cy="372484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92" name="Google Shape;492;p17"/>
              <p:cNvSpPr txBox="1"/>
              <p:nvPr/>
            </p:nvSpPr>
            <p:spPr>
              <a:xfrm>
                <a:off x="2050258" y="6774214"/>
                <a:ext cx="1144582" cy="2572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FC-SAN </a:t>
                </a:r>
                <a:endParaRPr lang="en-US" sz="9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</p:grpSp>
        <p:grpSp>
          <p:nvGrpSpPr>
            <p:cNvPr id="493" name="Google Shape;493;p17"/>
            <p:cNvGrpSpPr/>
            <p:nvPr/>
          </p:nvGrpSpPr>
          <p:grpSpPr>
            <a:xfrm>
              <a:off x="7159" y="7444"/>
              <a:ext cx="2698" cy="661"/>
              <a:chOff x="1507191" y="5208637"/>
              <a:chExt cx="1539359" cy="409344"/>
            </a:xfrm>
          </p:grpSpPr>
          <p:sp>
            <p:nvSpPr>
              <p:cNvPr id="494" name="Google Shape;494;p17"/>
              <p:cNvSpPr txBox="1"/>
              <p:nvPr/>
            </p:nvSpPr>
            <p:spPr>
              <a:xfrm>
                <a:off x="1867971" y="5208637"/>
                <a:ext cx="1178579" cy="4093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FC-SAN</a:t>
                </a:r>
                <a:endParaRPr sz="9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00">
                    <a:solidFill>
                      <a:schemeClr val="lt1"/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  <a:sym typeface="Arial" panose="020B0604020202020204"/>
                  </a:rPr>
                  <a:t>switch</a:t>
                </a:r>
                <a:endParaRPr lang="en-US" sz="9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endParaRPr>
              </a:p>
            </p:txBody>
          </p:sp>
          <p:cxnSp>
            <p:nvCxnSpPr>
              <p:cNvPr id="495" name="Google Shape;495;p17"/>
              <p:cNvCxnSpPr>
                <a:stCxn id="496" idx="3"/>
                <a:endCxn id="497" idx="1"/>
              </p:cNvCxnSpPr>
              <p:nvPr/>
            </p:nvCxnSpPr>
            <p:spPr>
              <a:xfrm rot="10800000" flipH="1">
                <a:off x="1856438" y="5411669"/>
                <a:ext cx="739500" cy="1200"/>
              </a:xfrm>
              <a:prstGeom prst="straightConnector1">
                <a:avLst/>
              </a:prstGeom>
              <a:noFill/>
              <a:ln w="28575" cap="flat" cmpd="dbl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pic>
            <p:nvPicPr>
              <p:cNvPr id="496" name="Google Shape;496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1507191" y="5257914"/>
                <a:ext cx="349247" cy="30990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97" name="Google Shape;497;p17"/>
              <p:cNvPicPr preferRelativeResize="0"/>
              <p:nvPr/>
            </p:nvPicPr>
            <p:blipFill rotWithShape="1">
              <a:blip r:embed="rId3"/>
              <a:srcRect/>
              <a:stretch>
                <a:fillRect/>
              </a:stretch>
            </p:blipFill>
            <p:spPr>
              <a:xfrm>
                <a:off x="2596084" y="5255816"/>
                <a:ext cx="358004" cy="31146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cxnSp>
          <p:nvCxnSpPr>
            <p:cNvPr id="498" name="Google Shape;498;p17"/>
            <p:cNvCxnSpPr>
              <a:stCxn id="465" idx="2"/>
              <a:endCxn id="496" idx="0"/>
            </p:cNvCxnSpPr>
            <p:nvPr/>
          </p:nvCxnSpPr>
          <p:spPr>
            <a:xfrm>
              <a:off x="6700" y="6053"/>
              <a:ext cx="9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99" name="Google Shape;499;p17"/>
            <p:cNvCxnSpPr>
              <a:stCxn id="463" idx="2"/>
              <a:endCxn id="496" idx="0"/>
            </p:cNvCxnSpPr>
            <p:nvPr/>
          </p:nvCxnSpPr>
          <p:spPr>
            <a:xfrm flipH="1">
              <a:off x="7358" y="6050"/>
              <a:ext cx="6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0" name="Google Shape;500;p17"/>
            <p:cNvCxnSpPr>
              <a:stCxn id="463" idx="2"/>
              <a:endCxn id="497" idx="0"/>
            </p:cNvCxnSpPr>
            <p:nvPr/>
          </p:nvCxnSpPr>
          <p:spPr>
            <a:xfrm>
              <a:off x="7958" y="6050"/>
              <a:ext cx="15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1" name="Google Shape;501;p17"/>
            <p:cNvCxnSpPr>
              <a:stCxn id="465" idx="2"/>
              <a:endCxn id="497" idx="0"/>
            </p:cNvCxnSpPr>
            <p:nvPr/>
          </p:nvCxnSpPr>
          <p:spPr>
            <a:xfrm>
              <a:off x="6700" y="6053"/>
              <a:ext cx="27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2" name="Google Shape;502;p17"/>
            <p:cNvCxnSpPr>
              <a:endCxn id="491" idx="0"/>
            </p:cNvCxnSpPr>
            <p:nvPr/>
          </p:nvCxnSpPr>
          <p:spPr>
            <a:xfrm>
              <a:off x="7530" y="8105"/>
              <a:ext cx="900" cy="6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3" name="Google Shape;503;p17"/>
            <p:cNvCxnSpPr>
              <a:endCxn id="491" idx="0"/>
            </p:cNvCxnSpPr>
            <p:nvPr/>
          </p:nvCxnSpPr>
          <p:spPr>
            <a:xfrm flipH="1">
              <a:off x="8430" y="8105"/>
              <a:ext cx="900" cy="6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4" name="Google Shape;504;p17"/>
            <p:cNvCxnSpPr>
              <a:stCxn id="473" idx="2"/>
              <a:endCxn id="497" idx="0"/>
            </p:cNvCxnSpPr>
            <p:nvPr/>
          </p:nvCxnSpPr>
          <p:spPr>
            <a:xfrm>
              <a:off x="9346" y="6053"/>
              <a:ext cx="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5" name="Google Shape;505;p17"/>
            <p:cNvCxnSpPr>
              <a:stCxn id="473" idx="2"/>
              <a:endCxn id="496" idx="0"/>
            </p:cNvCxnSpPr>
            <p:nvPr/>
          </p:nvCxnSpPr>
          <p:spPr>
            <a:xfrm flipH="1">
              <a:off x="7546" y="6053"/>
              <a:ext cx="1800" cy="15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6" name="Google Shape;506;p17"/>
            <p:cNvCxnSpPr>
              <a:stCxn id="465" idx="0"/>
              <a:endCxn id="467" idx="2"/>
            </p:cNvCxnSpPr>
            <p:nvPr/>
          </p:nvCxnSpPr>
          <p:spPr>
            <a:xfrm rot="10800000" flipH="1">
              <a:off x="6700" y="3646"/>
              <a:ext cx="39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7" name="Google Shape;507;p17"/>
            <p:cNvCxnSpPr>
              <a:stCxn id="473" idx="0"/>
              <a:endCxn id="462" idx="2"/>
            </p:cNvCxnSpPr>
            <p:nvPr/>
          </p:nvCxnSpPr>
          <p:spPr>
            <a:xfrm rot="10800000">
              <a:off x="8746" y="3646"/>
              <a:ext cx="6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8" name="Google Shape;508;p17"/>
            <p:cNvCxnSpPr>
              <a:stCxn id="473" idx="0"/>
              <a:endCxn id="467" idx="2"/>
            </p:cNvCxnSpPr>
            <p:nvPr/>
          </p:nvCxnSpPr>
          <p:spPr>
            <a:xfrm rot="10800000" flipH="1">
              <a:off x="9346" y="3646"/>
              <a:ext cx="12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09" name="Google Shape;509;p17"/>
            <p:cNvCxnSpPr>
              <a:stCxn id="454" idx="2"/>
              <a:endCxn id="462" idx="0"/>
            </p:cNvCxnSpPr>
            <p:nvPr/>
          </p:nvCxnSpPr>
          <p:spPr>
            <a:xfrm>
              <a:off x="7416" y="1517"/>
              <a:ext cx="1200" cy="1800"/>
            </a:xfrm>
            <a:prstGeom prst="straightConnector1">
              <a:avLst/>
            </a:prstGeom>
            <a:noFill/>
            <a:ln w="1905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pic>
          <p:nvPicPr>
            <p:cNvPr id="463" name="Google Shape;463;p17"/>
            <p:cNvPicPr preferRelativeResize="0"/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7561" y="5443"/>
              <a:ext cx="793" cy="60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5" name="Google Shape;465;p17"/>
            <p:cNvPicPr preferRelativeResize="0"/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6303" y="5446"/>
              <a:ext cx="793" cy="607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510" name="Google Shape;510;p17"/>
            <p:cNvCxnSpPr>
              <a:stCxn id="471" idx="2"/>
              <a:endCxn id="463" idx="0"/>
            </p:cNvCxnSpPr>
            <p:nvPr/>
          </p:nvCxnSpPr>
          <p:spPr>
            <a:xfrm>
              <a:off x="7871" y="3792"/>
              <a:ext cx="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11" name="Google Shape;511;p17"/>
            <p:cNvCxnSpPr>
              <a:stCxn id="454" idx="2"/>
              <a:endCxn id="469" idx="0"/>
            </p:cNvCxnSpPr>
            <p:nvPr/>
          </p:nvCxnSpPr>
          <p:spPr>
            <a:xfrm flipH="1">
              <a:off x="6216" y="1517"/>
              <a:ext cx="12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12" name="Google Shape;512;p17"/>
            <p:cNvCxnSpPr/>
            <p:nvPr/>
          </p:nvCxnSpPr>
          <p:spPr>
            <a:xfrm flipH="1">
              <a:off x="6107" y="2378"/>
              <a:ext cx="3085" cy="884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13" name="Google Shape;513;p17"/>
            <p:cNvCxnSpPr>
              <a:stCxn id="454" idx="2"/>
              <a:endCxn id="471" idx="0"/>
            </p:cNvCxnSpPr>
            <p:nvPr/>
          </p:nvCxnSpPr>
          <p:spPr>
            <a:xfrm>
              <a:off x="7416" y="1517"/>
              <a:ext cx="6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14" name="Google Shape;514;p17"/>
            <p:cNvCxnSpPr>
              <a:stCxn id="455" idx="2"/>
              <a:endCxn id="471" idx="0"/>
            </p:cNvCxnSpPr>
            <p:nvPr/>
          </p:nvCxnSpPr>
          <p:spPr>
            <a:xfrm flipH="1">
              <a:off x="7991" y="1510"/>
              <a:ext cx="1200" cy="1800"/>
            </a:xfrm>
            <a:prstGeom prst="straightConnector1">
              <a:avLst/>
            </a:prstGeom>
            <a:noFill/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15" name="Google Shape;515;p17"/>
          <p:cNvSpPr/>
          <p:nvPr/>
        </p:nvSpPr>
        <p:spPr>
          <a:xfrm>
            <a:off x="570450" y="4915802"/>
            <a:ext cx="8425180" cy="84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</a:t>
            </a: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Effortless Management: 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Intuitive interface, low learning curve, and simplified O&amp;M, improving operational efficiency.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</a:t>
            </a: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Optimized Resource Utilization: 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Standardized cloud infrastructure enhances resource efficiency and reduces TCO.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171450" marR="0" lvl="0" indent="-171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"/>
              <a:buFont typeface="Noto Sans Symbols"/>
              <a:buChar char="⮚"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✅ </a:t>
            </a:r>
            <a:r>
              <a:rPr lang="en-US" sz="10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Fast Service Deployment: </a:t>
            </a: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Cloud service components accelerate IT resource provisioning, enabling faster response to operational needs.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16" name="Google Shape;516;p17"/>
          <p:cNvSpPr txBox="1"/>
          <p:nvPr/>
        </p:nvSpPr>
        <p:spPr>
          <a:xfrm>
            <a:off x="455261" y="4642666"/>
            <a:ext cx="1796415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Customer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Value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17" name="Google Shape;517;p17"/>
          <p:cNvSpPr txBox="1"/>
          <p:nvPr/>
        </p:nvSpPr>
        <p:spPr>
          <a:xfrm>
            <a:off x="455261" y="2878266"/>
            <a:ext cx="2043430" cy="32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 panose="020B0604020202020204"/>
              <a:buNone/>
            </a:pPr>
            <a:r>
              <a:rPr lang="en-US" sz="1400" b="1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Project </a:t>
            </a: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Solution</a:t>
            </a:r>
            <a:endParaRPr sz="1400" b="1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18" name="Google Shape;518;p17"/>
          <p:cNvSpPr txBox="1"/>
          <p:nvPr/>
        </p:nvSpPr>
        <p:spPr>
          <a:xfrm>
            <a:off x="455261" y="1272127"/>
            <a:ext cx="2049780" cy="298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B412"/>
              </a:buClr>
              <a:buSzPts val="1600"/>
              <a:buFont typeface="Arial" panose="020B0604020202020204"/>
              <a:buNone/>
            </a:pPr>
            <a:r>
              <a:rPr lang="en-US" sz="1400" b="1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Business Challenge</a:t>
            </a:r>
            <a:endParaRPr lang="en-US" sz="1400" b="1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19" name="Google Shape;519;p17"/>
          <p:cNvSpPr txBox="1"/>
          <p:nvPr/>
        </p:nvSpPr>
        <p:spPr>
          <a:xfrm>
            <a:off x="10134731" y="3911156"/>
            <a:ext cx="517525" cy="351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...</a:t>
            </a:r>
            <a:endParaRPr lang="en-US"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20" name="Google Shape;520;p17"/>
          <p:cNvSpPr/>
          <p:nvPr/>
        </p:nvSpPr>
        <p:spPr>
          <a:xfrm>
            <a:off x="109265" y="146746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21" name="Google Shape;521;p17"/>
          <p:cNvSpPr txBox="1"/>
          <p:nvPr/>
        </p:nvSpPr>
        <p:spPr>
          <a:xfrm>
            <a:off x="126656" y="293938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22" name="Google Shape;522;p17"/>
          <p:cNvSpPr txBox="1"/>
          <p:nvPr/>
        </p:nvSpPr>
        <p:spPr>
          <a:xfrm>
            <a:off x="1163847" y="170828"/>
            <a:ext cx="7103227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Reference cases</a:t>
            </a:r>
            <a:endParaRPr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Largest Disciplined Service in Hong Kong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18"/>
          <p:cNvSpPr txBox="1"/>
          <p:nvPr>
            <p:ph type="body" idx="1"/>
          </p:nvPr>
        </p:nvSpPr>
        <p:spPr>
          <a:xfrm>
            <a:off x="2960696" y="2920835"/>
            <a:ext cx="5813845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/>
              <a:t>Q&amp;A</a:t>
            </a:r>
            <a:endParaRPr lang="en-US"/>
          </a:p>
        </p:txBody>
      </p:sp>
      <p:sp>
        <p:nvSpPr>
          <p:cNvPr id="528" name="Google Shape;528;p18"/>
          <p:cNvSpPr txBox="1"/>
          <p:nvPr>
            <p:ph type="body" idx="2"/>
          </p:nvPr>
        </p:nvSpPr>
        <p:spPr>
          <a:xfrm>
            <a:off x="1266825" y="2661110"/>
            <a:ext cx="1537849" cy="104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rPr lang="en-US"/>
              <a:t>04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19"/>
          <p:cNvSpPr txBox="1"/>
          <p:nvPr/>
        </p:nvSpPr>
        <p:spPr>
          <a:xfrm>
            <a:off x="2550331" y="2035668"/>
            <a:ext cx="7121818" cy="2861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 For Your Trust And Support</a:t>
            </a:r>
            <a:endParaRPr sz="60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/>
          <p:nvPr/>
        </p:nvSpPr>
        <p:spPr>
          <a:xfrm>
            <a:off x="378175" y="278241"/>
            <a:ext cx="10708925" cy="456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 panose="020B0604020202020204"/>
              <a:buNone/>
            </a:pPr>
            <a:r>
              <a:rPr lang="en-US" sz="2800" b="0" i="0" u="none" strike="noStrike" cap="none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Contents</a:t>
            </a:r>
            <a:endParaRPr sz="2800" b="0" i="0" u="none" strike="noStrike" cap="none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grpSp>
        <p:nvGrpSpPr>
          <p:cNvPr id="163" name="Google Shape;163;p2"/>
          <p:cNvGrpSpPr/>
          <p:nvPr/>
        </p:nvGrpSpPr>
        <p:grpSpPr>
          <a:xfrm>
            <a:off x="479425" y="789260"/>
            <a:ext cx="1087753" cy="45719"/>
            <a:chOff x="479425" y="759619"/>
            <a:chExt cx="1087753" cy="94043"/>
          </a:xfrm>
        </p:grpSpPr>
        <p:sp>
          <p:nvSpPr>
            <p:cNvPr id="164" name="Google Shape;164;p2"/>
            <p:cNvSpPr/>
            <p:nvPr/>
          </p:nvSpPr>
          <p:spPr>
            <a:xfrm>
              <a:off x="759215" y="759619"/>
              <a:ext cx="807963" cy="9404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 panose="020B0604020202020204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479425" y="759619"/>
              <a:ext cx="301025" cy="9404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 panose="020B0604020202020204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166" name="Google Shape;166;p2"/>
          <p:cNvSpPr/>
          <p:nvPr>
            <p:custDataLst>
              <p:tags r:id="rId1"/>
            </p:custDataLst>
          </p:nvPr>
        </p:nvSpPr>
        <p:spPr>
          <a:xfrm>
            <a:off x="1917629" y="2625999"/>
            <a:ext cx="1110005" cy="11064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</a:pPr>
            <a:endParaRPr sz="28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7" name="Google Shape;167;p2"/>
          <p:cNvSpPr txBox="1"/>
          <p:nvPr>
            <p:custDataLst>
              <p:tags r:id="rId2"/>
            </p:custDataLst>
          </p:nvPr>
        </p:nvSpPr>
        <p:spPr>
          <a:xfrm>
            <a:off x="2025015" y="2837815"/>
            <a:ext cx="895350" cy="643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 panose="020B0604020202020204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lang="en-US" sz="36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8" name="Google Shape;168;p2"/>
          <p:cNvSpPr/>
          <p:nvPr>
            <p:custDataLst>
              <p:tags r:id="rId3"/>
            </p:custDataLst>
          </p:nvPr>
        </p:nvSpPr>
        <p:spPr>
          <a:xfrm>
            <a:off x="1909084" y="4439621"/>
            <a:ext cx="1110003" cy="11064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</a:pPr>
            <a:endParaRPr sz="28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69" name="Google Shape;169;p2"/>
          <p:cNvSpPr txBox="1"/>
          <p:nvPr>
            <p:custDataLst>
              <p:tags r:id="rId4"/>
            </p:custDataLst>
          </p:nvPr>
        </p:nvSpPr>
        <p:spPr>
          <a:xfrm>
            <a:off x="2076800" y="4669682"/>
            <a:ext cx="77457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 panose="020B0604020202020204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02</a:t>
            </a:r>
            <a:endParaRPr sz="36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0" name="Google Shape;170;p2"/>
          <p:cNvSpPr/>
          <p:nvPr>
            <p:custDataLst>
              <p:tags r:id="rId5"/>
            </p:custDataLst>
          </p:nvPr>
        </p:nvSpPr>
        <p:spPr>
          <a:xfrm>
            <a:off x="6841856" y="2625999"/>
            <a:ext cx="1110003" cy="11064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</a:pPr>
            <a:endParaRPr sz="28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1" name="Google Shape;171;p2"/>
          <p:cNvSpPr txBox="1"/>
          <p:nvPr>
            <p:custDataLst>
              <p:tags r:id="rId6"/>
            </p:custDataLst>
          </p:nvPr>
        </p:nvSpPr>
        <p:spPr>
          <a:xfrm>
            <a:off x="7020793" y="2856060"/>
            <a:ext cx="75212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 panose="020B0604020202020204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03</a:t>
            </a:r>
            <a:endParaRPr sz="36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2" name="Google Shape;172;p2"/>
          <p:cNvSpPr/>
          <p:nvPr>
            <p:custDataLst>
              <p:tags r:id="rId7"/>
            </p:custDataLst>
          </p:nvPr>
        </p:nvSpPr>
        <p:spPr>
          <a:xfrm>
            <a:off x="6849790" y="4439621"/>
            <a:ext cx="1110003" cy="110645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 panose="020B0604020202020204"/>
              <a:buNone/>
            </a:pPr>
            <a:endParaRPr sz="28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3" name="Google Shape;173;p2"/>
          <p:cNvSpPr txBox="1"/>
          <p:nvPr>
            <p:custDataLst>
              <p:tags r:id="rId8"/>
            </p:custDataLst>
          </p:nvPr>
        </p:nvSpPr>
        <p:spPr>
          <a:xfrm>
            <a:off x="7014300" y="4669682"/>
            <a:ext cx="78098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 panose="020B0604020202020204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04</a:t>
            </a:r>
            <a:endParaRPr sz="3600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4" name="Google Shape;174;p2"/>
          <p:cNvSpPr txBox="1"/>
          <p:nvPr>
            <p:custDataLst>
              <p:tags r:id="rId9"/>
            </p:custDataLst>
          </p:nvPr>
        </p:nvSpPr>
        <p:spPr>
          <a:xfrm>
            <a:off x="3076229" y="2838062"/>
            <a:ext cx="193354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sz="24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5" name="Google Shape;175;p2"/>
          <p:cNvSpPr txBox="1"/>
          <p:nvPr>
            <p:custDataLst>
              <p:tags r:id="rId10"/>
            </p:custDataLst>
          </p:nvPr>
        </p:nvSpPr>
        <p:spPr>
          <a:xfrm>
            <a:off x="3076229" y="4669910"/>
            <a:ext cx="215315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Scenarios</a:t>
            </a:r>
            <a:endParaRPr sz="1800" b="0" i="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6" name="Google Shape;176;p2"/>
          <p:cNvSpPr txBox="1"/>
          <p:nvPr>
            <p:custDataLst>
              <p:tags r:id="rId11"/>
            </p:custDataLst>
          </p:nvPr>
        </p:nvSpPr>
        <p:spPr>
          <a:xfrm>
            <a:off x="8143620" y="2838062"/>
            <a:ext cx="326724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Reference case</a:t>
            </a:r>
            <a:endParaRPr sz="32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7" name="Google Shape;177;p2"/>
          <p:cNvSpPr txBox="1"/>
          <p:nvPr>
            <p:custDataLst>
              <p:tags r:id="rId12"/>
            </p:custDataLst>
          </p:nvPr>
        </p:nvSpPr>
        <p:spPr>
          <a:xfrm>
            <a:off x="8142985" y="4670099"/>
            <a:ext cx="10983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Q&amp;A</a:t>
            </a:r>
            <a:endParaRPr sz="2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78" name="Google Shape;178;p2"/>
          <p:cNvSpPr/>
          <p:nvPr/>
        </p:nvSpPr>
        <p:spPr>
          <a:xfrm>
            <a:off x="538843" y="1233623"/>
            <a:ext cx="1070892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is a productized Infrastructure as a Service (IaaS) software that provides a unified platform to manage compute, network, and storage resources in data centers.</a:t>
            </a:r>
            <a:endParaRPr sz="18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"/>
          <p:cNvSpPr txBox="1"/>
          <p:nvPr>
            <p:ph type="body" idx="1"/>
          </p:nvPr>
        </p:nvSpPr>
        <p:spPr>
          <a:xfrm>
            <a:off x="2804674" y="2919698"/>
            <a:ext cx="5813845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/>
              <a:t>Features</a:t>
            </a:r>
            <a:endParaRPr lang="en-US"/>
          </a:p>
        </p:txBody>
      </p:sp>
      <p:sp>
        <p:nvSpPr>
          <p:cNvPr id="184" name="Google Shape;184;p3"/>
          <p:cNvSpPr txBox="1"/>
          <p:nvPr>
            <p:ph type="body" idx="2"/>
          </p:nvPr>
        </p:nvSpPr>
        <p:spPr>
          <a:xfrm>
            <a:off x="1382997" y="2661110"/>
            <a:ext cx="1421677" cy="104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rPr lang="en-US"/>
              <a:t>01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4"/>
          <p:cNvSpPr txBox="1"/>
          <p:nvPr/>
        </p:nvSpPr>
        <p:spPr>
          <a:xfrm>
            <a:off x="1637374" y="677015"/>
            <a:ext cx="5415265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lang="en-US"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4S standard of cloud platform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0" name="Google Shape;190;p4"/>
          <p:cNvSpPr/>
          <p:nvPr/>
        </p:nvSpPr>
        <p:spPr>
          <a:xfrm>
            <a:off x="582792" y="652933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91" name="Google Shape;191;p4"/>
          <p:cNvSpPr txBox="1"/>
          <p:nvPr/>
        </p:nvSpPr>
        <p:spPr>
          <a:xfrm>
            <a:off x="600183" y="800125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" name="矩形 0"/>
          <p:cNvSpPr/>
          <p:nvPr>
            <p:custDataLst>
              <p:tags r:id="rId1"/>
            </p:custDataLst>
          </p:nvPr>
        </p:nvSpPr>
        <p:spPr>
          <a:xfrm>
            <a:off x="9134475" y="5051425"/>
            <a:ext cx="2427560" cy="1080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lt1"/>
                </a:solidFill>
                <a:sym typeface="Arial" panose="020B0604020202020204"/>
              </a:rPr>
              <a:t>Smart</a:t>
            </a:r>
            <a:endParaRPr lang="en-US" sz="2800" b="1">
              <a:solidFill>
                <a:schemeClr val="lt1"/>
              </a:solidFill>
              <a:sym typeface="Arial" panose="020B0604020202020204"/>
            </a:endParaRPr>
          </a:p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sz="2800" b="1">
              <a:solidFill>
                <a:schemeClr val="lt1"/>
              </a:solidFill>
              <a:sym typeface="+mn-ea"/>
            </a:endParaRPr>
          </a:p>
        </p:txBody>
      </p:sp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6314440" y="5521960"/>
            <a:ext cx="2427560" cy="1080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lt1"/>
                </a:solidFill>
                <a:sym typeface="Arial" panose="020B0604020202020204"/>
              </a:rPr>
              <a:t>Scalable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3"/>
            </p:custDataLst>
          </p:nvPr>
        </p:nvSpPr>
        <p:spPr>
          <a:xfrm>
            <a:off x="3494405" y="5511165"/>
            <a:ext cx="2427560" cy="1080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lt1"/>
                </a:solidFill>
                <a:sym typeface="Arial" panose="020B0604020202020204"/>
              </a:rPr>
              <a:t>Strong</a:t>
            </a:r>
            <a:endParaRPr sz="28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2" name="弧形 11"/>
          <p:cNvSpPr/>
          <p:nvPr>
            <p:custDataLst>
              <p:tags r:id="rId4"/>
            </p:custDataLst>
          </p:nvPr>
        </p:nvSpPr>
        <p:spPr>
          <a:xfrm rot="10800000">
            <a:off x="1288415" y="2073275"/>
            <a:ext cx="9659861" cy="3093335"/>
          </a:xfrm>
          <a:prstGeom prst="arc">
            <a:avLst>
              <a:gd name="adj1" fmla="val 9452879"/>
              <a:gd name="adj2" fmla="val 1362437"/>
            </a:avLst>
          </a:prstGeom>
          <a:noFill/>
          <a:ln w="31750">
            <a:gradFill>
              <a:gsLst>
                <a:gs pos="0">
                  <a:schemeClr val="accent2">
                    <a:alpha val="0"/>
                  </a:schemeClr>
                </a:gs>
                <a:gs pos="73000">
                  <a:schemeClr val="accent2">
                    <a:alpha val="25000"/>
                  </a:schemeClr>
                </a:gs>
                <a:gs pos="100000">
                  <a:schemeClr val="accent2">
                    <a:alpha val="40000"/>
                  </a:schemeClr>
                </a:gs>
                <a:gs pos="57000">
                  <a:schemeClr val="accent2">
                    <a:alpha val="20000"/>
                  </a:schemeClr>
                </a:gs>
                <a:gs pos="44000">
                  <a:schemeClr val="accent2">
                    <a:alpha val="5000"/>
                  </a:schemeClr>
                </a:gs>
              </a:gsLst>
              <a:lin ang="16200000" scaled="0"/>
            </a:gradFill>
          </a:ln>
          <a:effectLst>
            <a:outerShdw blurRad="901700" dist="317500" dir="2700000" algn="tl" rotWithShape="0">
              <a:schemeClr val="accent2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23" name="矩形 22"/>
          <p:cNvSpPr/>
          <p:nvPr>
            <p:custDataLst>
              <p:tags r:id="rId5"/>
            </p:custDataLst>
          </p:nvPr>
        </p:nvSpPr>
        <p:spPr>
          <a:xfrm>
            <a:off x="630555" y="5043170"/>
            <a:ext cx="2427560" cy="10800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schemeClr val="lt1"/>
                </a:solidFill>
                <a:sym typeface="+mn-ea"/>
              </a:rPr>
              <a:t>Simple</a:t>
            </a:r>
            <a:endParaRPr lang="en-US" sz="2800" b="1">
              <a:solidFill>
                <a:schemeClr val="lt1"/>
              </a:solidFill>
              <a:sym typeface="+mn-ea"/>
            </a:endParaRPr>
          </a:p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  <a:p>
            <a:pPr 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4" name="椭圆 23"/>
          <p:cNvSpPr/>
          <p:nvPr>
            <p:custDataLst>
              <p:tags r:id="rId6"/>
            </p:custDataLst>
          </p:nvPr>
        </p:nvSpPr>
        <p:spPr>
          <a:xfrm>
            <a:off x="7209155" y="4723765"/>
            <a:ext cx="638743" cy="638743"/>
          </a:xfrm>
          <a:prstGeom prst="ellipse">
            <a:avLst/>
          </a:prstGeom>
          <a:gradFill>
            <a:gsLst>
              <a:gs pos="1000">
                <a:schemeClr val="accent1">
                  <a:lumMod val="90000"/>
                  <a:lumOff val="10000"/>
                  <a:alpha val="100000"/>
                </a:schemeClr>
              </a:gs>
              <a:gs pos="86000">
                <a:schemeClr val="accent1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>
            <a:outerShdw blurRad="127000" dir="5400000" sx="90000" sy="-190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 sz="1400" b="1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25" name="椭圆 24"/>
          <p:cNvSpPr/>
          <p:nvPr>
            <p:custDataLst>
              <p:tags r:id="rId7"/>
            </p:custDataLst>
          </p:nvPr>
        </p:nvSpPr>
        <p:spPr>
          <a:xfrm>
            <a:off x="4389120" y="4723765"/>
            <a:ext cx="638743" cy="638743"/>
          </a:xfrm>
          <a:prstGeom prst="ellipse">
            <a:avLst/>
          </a:prstGeom>
          <a:gradFill>
            <a:gsLst>
              <a:gs pos="1000">
                <a:schemeClr val="accent2">
                  <a:lumMod val="90000"/>
                  <a:lumOff val="10000"/>
                  <a:alpha val="100000"/>
                </a:schemeClr>
              </a:gs>
              <a:gs pos="86000">
                <a:schemeClr val="accent2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>
            <a:outerShdw blurRad="127000" dir="5400000" sx="90000" sy="-19000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26" name="椭圆 25"/>
          <p:cNvSpPr/>
          <p:nvPr>
            <p:custDataLst>
              <p:tags r:id="rId8"/>
            </p:custDataLst>
          </p:nvPr>
        </p:nvSpPr>
        <p:spPr>
          <a:xfrm>
            <a:off x="1569085" y="3999230"/>
            <a:ext cx="638743" cy="638743"/>
          </a:xfrm>
          <a:prstGeom prst="ellipse">
            <a:avLst/>
          </a:prstGeom>
          <a:gradFill>
            <a:gsLst>
              <a:gs pos="1000">
                <a:schemeClr val="accent1">
                  <a:lumMod val="90000"/>
                  <a:lumOff val="10000"/>
                  <a:alpha val="100000"/>
                </a:schemeClr>
              </a:gs>
              <a:gs pos="86000">
                <a:schemeClr val="accent1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>
            <a:outerShdw blurRad="127000" dir="5400000" sx="90000" sy="-19000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 sz="1400" b="1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27" name="椭圆 26"/>
          <p:cNvSpPr/>
          <p:nvPr>
            <p:custDataLst>
              <p:tags r:id="rId9"/>
            </p:custDataLst>
          </p:nvPr>
        </p:nvSpPr>
        <p:spPr>
          <a:xfrm>
            <a:off x="10029190" y="3999230"/>
            <a:ext cx="638743" cy="638743"/>
          </a:xfrm>
          <a:prstGeom prst="ellipse">
            <a:avLst/>
          </a:prstGeom>
          <a:gradFill>
            <a:gsLst>
              <a:gs pos="1000">
                <a:schemeClr val="accent2">
                  <a:lumMod val="90000"/>
                  <a:lumOff val="10000"/>
                  <a:alpha val="100000"/>
                </a:schemeClr>
              </a:gs>
              <a:gs pos="86000">
                <a:schemeClr val="accent2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>
            <a:outerShdw blurRad="127000" dir="5400000" sx="90000" sy="-19000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 sz="1400" b="1">
              <a:solidFill>
                <a:schemeClr val="lt1"/>
              </a:solidFill>
              <a:latin typeface="+mn-ea"/>
              <a:sym typeface="+mn-ea"/>
            </a:endParaRPr>
          </a:p>
        </p:txBody>
      </p:sp>
      <p:pic>
        <p:nvPicPr>
          <p:cNvPr id="30" name="图片 12" descr="343439383331313b343532303032383bbfcdbba7b9dcc0ed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397115" y="4911725"/>
            <a:ext cx="262800" cy="262800"/>
          </a:xfrm>
          <a:prstGeom prst="rect">
            <a:avLst/>
          </a:prstGeom>
        </p:spPr>
      </p:pic>
      <p:pic>
        <p:nvPicPr>
          <p:cNvPr id="31" name="图片 15" descr="343439383331313b343532303033313bd3a6d3c3c9ccb3c7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591685" y="4926330"/>
            <a:ext cx="233368" cy="233368"/>
          </a:xfrm>
          <a:prstGeom prst="rect">
            <a:avLst/>
          </a:prstGeom>
        </p:spPr>
      </p:pic>
      <p:pic>
        <p:nvPicPr>
          <p:cNvPr id="32" name="图片 19" descr="343435383038363b343532323339393bd6b4d0d0d5aad2aa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773555" y="4201795"/>
            <a:ext cx="230400" cy="230400"/>
          </a:xfrm>
          <a:prstGeom prst="rect">
            <a:avLst/>
          </a:prstGeom>
        </p:spPr>
      </p:pic>
      <p:sp>
        <p:nvSpPr>
          <p:cNvPr id="33" name="椭圆 32"/>
          <p:cNvSpPr/>
          <p:nvPr>
            <p:custDataLst>
              <p:tags r:id="rId19"/>
            </p:custDataLst>
          </p:nvPr>
        </p:nvSpPr>
        <p:spPr>
          <a:xfrm>
            <a:off x="4314190" y="3000375"/>
            <a:ext cx="3588393" cy="1116216"/>
          </a:xfrm>
          <a:prstGeom prst="ellipse">
            <a:avLst/>
          </a:prstGeom>
          <a:gradFill>
            <a:gsLst>
              <a:gs pos="4000">
                <a:schemeClr val="accent1">
                  <a:lumMod val="60000"/>
                  <a:lumOff val="40000"/>
                  <a:alpha val="100000"/>
                </a:schemeClr>
              </a:gs>
              <a:gs pos="45000">
                <a:schemeClr val="bg1">
                  <a:lumMod val="98000"/>
                  <a:alpha val="25000"/>
                </a:schemeClr>
              </a:gs>
              <a:gs pos="100000">
                <a:schemeClr val="accent1">
                  <a:lumMod val="60000"/>
                  <a:lumOff val="40000"/>
                  <a:alpha val="100000"/>
                </a:schemeClr>
              </a:gs>
            </a:gsLst>
            <a:lin ang="16800000" scaled="0"/>
          </a:gradFill>
          <a:ln w="12700">
            <a:gradFill>
              <a:gsLst>
                <a:gs pos="0">
                  <a:schemeClr val="accent1">
                    <a:alpha val="0"/>
                  </a:schemeClr>
                </a:gs>
                <a:gs pos="73000">
                  <a:schemeClr val="accent1">
                    <a:alpha val="50000"/>
                  </a:schemeClr>
                </a:gs>
                <a:gs pos="100000">
                  <a:schemeClr val="accent1">
                    <a:alpha val="40000"/>
                  </a:schemeClr>
                </a:gs>
                <a:gs pos="57000">
                  <a:schemeClr val="accent1">
                    <a:alpha val="20000"/>
                  </a:schemeClr>
                </a:gs>
                <a:gs pos="44000">
                  <a:schemeClr val="accent1">
                    <a:alpha val="0"/>
                  </a:schemeClr>
                </a:gs>
              </a:gsLst>
              <a:lin ang="5760000" scaled="0"/>
            </a:gradFill>
          </a:ln>
          <a:effectLst>
            <a:outerShdw blurRad="901700" dist="317500" dir="2700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35" name="弧形 34"/>
          <p:cNvSpPr/>
          <p:nvPr>
            <p:custDataLst>
              <p:tags r:id="rId20"/>
            </p:custDataLst>
          </p:nvPr>
        </p:nvSpPr>
        <p:spPr>
          <a:xfrm rot="10800000">
            <a:off x="3778885" y="2948305"/>
            <a:ext cx="4656349" cy="1491401"/>
          </a:xfrm>
          <a:prstGeom prst="arc">
            <a:avLst>
              <a:gd name="adj1" fmla="val 9688906"/>
              <a:gd name="adj2" fmla="val 1102107"/>
            </a:avLst>
          </a:prstGeom>
          <a:ln w="1905">
            <a:gradFill>
              <a:gsLst>
                <a:gs pos="100000">
                  <a:schemeClr val="accent1">
                    <a:alpha val="0"/>
                  </a:schemeClr>
                </a:gs>
                <a:gs pos="20000">
                  <a:schemeClr val="accent1">
                    <a:alpha val="41000"/>
                  </a:schemeClr>
                </a:gs>
                <a:gs pos="0">
                  <a:schemeClr val="accent1">
                    <a:alpha val="6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37" name="任意多边形 15"/>
          <p:cNvSpPr/>
          <p:nvPr>
            <p:custDataLst>
              <p:tags r:id="rId21"/>
            </p:custDataLst>
          </p:nvPr>
        </p:nvSpPr>
        <p:spPr>
          <a:xfrm>
            <a:off x="4771390" y="2990850"/>
            <a:ext cx="2672119" cy="413327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33" h="531">
                <a:moveTo>
                  <a:pt x="1716" y="0"/>
                </a:moveTo>
                <a:cubicBezTo>
                  <a:pt x="2424" y="0"/>
                  <a:pt x="3048" y="102"/>
                  <a:pt x="3416" y="258"/>
                </a:cubicBezTo>
                <a:lnTo>
                  <a:pt x="3433" y="266"/>
                </a:lnTo>
                <a:lnTo>
                  <a:pt x="3416" y="273"/>
                </a:lnTo>
                <a:cubicBezTo>
                  <a:pt x="3048" y="429"/>
                  <a:pt x="2424" y="531"/>
                  <a:pt x="1716" y="531"/>
                </a:cubicBezTo>
                <a:cubicBezTo>
                  <a:pt x="1009" y="531"/>
                  <a:pt x="385" y="429"/>
                  <a:pt x="17" y="273"/>
                </a:cubicBezTo>
                <a:lnTo>
                  <a:pt x="0" y="266"/>
                </a:lnTo>
                <a:lnTo>
                  <a:pt x="17" y="258"/>
                </a:lnTo>
                <a:cubicBezTo>
                  <a:pt x="385" y="102"/>
                  <a:pt x="1009" y="0"/>
                  <a:pt x="1716" y="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4000"/>
            </a:schemeClr>
          </a:solidFill>
          <a:ln w="6350">
            <a:noFill/>
          </a:ln>
          <a:effectLst>
            <a:outerShdw blurRad="901700" dist="317500" dir="2700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38" name="任意多边形 3"/>
          <p:cNvSpPr/>
          <p:nvPr>
            <p:custDataLst>
              <p:tags r:id="rId22"/>
            </p:custDataLst>
          </p:nvPr>
        </p:nvSpPr>
        <p:spPr>
          <a:xfrm>
            <a:off x="4512310" y="2948940"/>
            <a:ext cx="3190634" cy="953532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099" h="1225">
                <a:moveTo>
                  <a:pt x="0" y="0"/>
                </a:moveTo>
                <a:lnTo>
                  <a:pt x="0" y="0"/>
                </a:lnTo>
                <a:lnTo>
                  <a:pt x="1" y="15"/>
                </a:lnTo>
                <a:cubicBezTo>
                  <a:pt x="29" y="331"/>
                  <a:pt x="935" y="585"/>
                  <a:pt x="2050" y="585"/>
                </a:cubicBezTo>
                <a:cubicBezTo>
                  <a:pt x="3164" y="585"/>
                  <a:pt x="4070" y="331"/>
                  <a:pt x="4098" y="15"/>
                </a:cubicBezTo>
                <a:lnTo>
                  <a:pt x="4099" y="0"/>
                </a:lnTo>
                <a:lnTo>
                  <a:pt x="4099" y="0"/>
                </a:lnTo>
                <a:lnTo>
                  <a:pt x="4099" y="640"/>
                </a:lnTo>
                <a:lnTo>
                  <a:pt x="4099" y="642"/>
                </a:lnTo>
                <a:lnTo>
                  <a:pt x="4099" y="642"/>
                </a:lnTo>
                <a:lnTo>
                  <a:pt x="4098" y="655"/>
                </a:lnTo>
                <a:cubicBezTo>
                  <a:pt x="4070" y="971"/>
                  <a:pt x="3164" y="1225"/>
                  <a:pt x="2050" y="1225"/>
                </a:cubicBezTo>
                <a:cubicBezTo>
                  <a:pt x="935" y="1225"/>
                  <a:pt x="29" y="971"/>
                  <a:pt x="1" y="655"/>
                </a:cubicBezTo>
                <a:lnTo>
                  <a:pt x="0" y="642"/>
                </a:lnTo>
                <a:lnTo>
                  <a:pt x="0" y="642"/>
                </a:lnTo>
                <a:lnTo>
                  <a:pt x="0" y="64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  <a:alpha val="60000"/>
                </a:schemeClr>
              </a:gs>
              <a:gs pos="77000">
                <a:schemeClr val="accent1">
                  <a:lumMod val="30000"/>
                  <a:lumOff val="70000"/>
                  <a:alpha val="50000"/>
                </a:schemeClr>
              </a:gs>
              <a:gs pos="100000">
                <a:schemeClr val="accent1">
                  <a:lumMod val="62000"/>
                  <a:lumOff val="38000"/>
                  <a:alpha val="50000"/>
                </a:schemeClr>
              </a:gs>
            </a:gsLst>
            <a:lin ang="16800000" scaled="0"/>
          </a:gradFill>
          <a:ln w="9525">
            <a:gradFill>
              <a:gsLst>
                <a:gs pos="0">
                  <a:schemeClr val="accent1">
                    <a:alpha val="0"/>
                  </a:schemeClr>
                </a:gs>
                <a:gs pos="73000">
                  <a:schemeClr val="accent1">
                    <a:alpha val="25000"/>
                  </a:schemeClr>
                </a:gs>
                <a:gs pos="100000">
                  <a:schemeClr val="accent1">
                    <a:alpha val="40000"/>
                  </a:schemeClr>
                </a:gs>
                <a:gs pos="57000">
                  <a:schemeClr val="accent1">
                    <a:alpha val="20000"/>
                  </a:schemeClr>
                </a:gs>
                <a:gs pos="44000">
                  <a:schemeClr val="accent1">
                    <a:alpha val="0"/>
                  </a:schemeClr>
                </a:gs>
              </a:gsLst>
              <a:lin ang="5400000" scaled="1"/>
            </a:gradFill>
          </a:ln>
          <a:effectLst>
            <a:outerShdw blurRad="901700" dist="317500" dir="2700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39" name="椭圆 38"/>
          <p:cNvSpPr/>
          <p:nvPr>
            <p:custDataLst>
              <p:tags r:id="rId23"/>
            </p:custDataLst>
          </p:nvPr>
        </p:nvSpPr>
        <p:spPr>
          <a:xfrm>
            <a:off x="4512310" y="2990850"/>
            <a:ext cx="3190634" cy="911498"/>
          </a:xfrm>
          <a:prstGeom prst="ellipse">
            <a:avLst/>
          </a:prstGeom>
          <a:noFill/>
          <a:ln w="6350">
            <a:gradFill>
              <a:gsLst>
                <a:gs pos="0">
                  <a:schemeClr val="accent1">
                    <a:alpha val="5000"/>
                  </a:schemeClr>
                </a:gs>
                <a:gs pos="64000">
                  <a:schemeClr val="accent1">
                    <a:alpha val="25000"/>
                  </a:schemeClr>
                </a:gs>
                <a:gs pos="100000">
                  <a:schemeClr val="accent1">
                    <a:alpha val="0"/>
                  </a:schemeClr>
                </a:gs>
                <a:gs pos="57000">
                  <a:schemeClr val="accent1">
                    <a:alpha val="20000"/>
                  </a:schemeClr>
                </a:gs>
                <a:gs pos="44000">
                  <a:schemeClr val="accent1">
                    <a:alpha val="5000"/>
                  </a:schemeClr>
                </a:gs>
              </a:gsLst>
              <a:lin ang="21060000" scaled="1"/>
            </a:gradFill>
          </a:ln>
          <a:effectLst>
            <a:outerShdw blurRad="901700" dist="317500" dir="2700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40" name="椭圆 39"/>
          <p:cNvSpPr/>
          <p:nvPr>
            <p:custDataLst>
              <p:tags r:id="rId24"/>
            </p:custDataLst>
          </p:nvPr>
        </p:nvSpPr>
        <p:spPr>
          <a:xfrm>
            <a:off x="4512310" y="2493010"/>
            <a:ext cx="3190634" cy="911498"/>
          </a:xfrm>
          <a:prstGeom prst="ellipse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37000">
                <a:schemeClr val="bg2"/>
              </a:gs>
              <a:gs pos="81000">
                <a:schemeClr val="bg2"/>
              </a:gs>
              <a:gs pos="100000">
                <a:schemeClr val="accent1">
                  <a:lumMod val="60000"/>
                  <a:lumOff val="40000"/>
                  <a:alpha val="100000"/>
                </a:schemeClr>
              </a:gs>
            </a:gsLst>
            <a:lin ang="4620000" scaled="0"/>
          </a:gradFill>
          <a:ln w="6350">
            <a:gradFill>
              <a:gsLst>
                <a:gs pos="0">
                  <a:schemeClr val="accent1">
                    <a:alpha val="20000"/>
                  </a:schemeClr>
                </a:gs>
                <a:gs pos="73000">
                  <a:schemeClr val="accent1">
                    <a:alpha val="25000"/>
                  </a:schemeClr>
                </a:gs>
                <a:gs pos="100000">
                  <a:schemeClr val="accent1">
                    <a:alpha val="40000"/>
                  </a:schemeClr>
                </a:gs>
                <a:gs pos="57000">
                  <a:schemeClr val="accent1">
                    <a:alpha val="20000"/>
                  </a:schemeClr>
                </a:gs>
                <a:gs pos="44000">
                  <a:schemeClr val="accent1">
                    <a:alpha val="5000"/>
                  </a:schemeClr>
                </a:gs>
              </a:gsLst>
              <a:lin ang="21060000" scaled="1"/>
            </a:gradFill>
          </a:ln>
          <a:effectLst>
            <a:outerShdw blurRad="901700" dist="317500" dir="2700000" algn="tl" rotWithShape="0">
              <a:schemeClr val="accent1"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zh-CN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41" name="椭圆 40"/>
          <p:cNvSpPr/>
          <p:nvPr>
            <p:custDataLst>
              <p:tags r:id="rId25"/>
            </p:custDataLst>
          </p:nvPr>
        </p:nvSpPr>
        <p:spPr>
          <a:xfrm>
            <a:off x="4770120" y="2877185"/>
            <a:ext cx="2674559" cy="248307"/>
          </a:xfrm>
          <a:prstGeom prst="ellipse">
            <a:avLst/>
          </a:prstGeom>
          <a:gradFill>
            <a:gsLst>
              <a:gs pos="0">
                <a:schemeClr val="accent1">
                  <a:alpha val="53000"/>
                </a:schemeClr>
              </a:gs>
              <a:gs pos="66000">
                <a:schemeClr val="bg1">
                  <a:alpha val="19000"/>
                </a:schemeClr>
              </a:gs>
              <a:gs pos="25000">
                <a:schemeClr val="accent1">
                  <a:alpha val="31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63500"/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+mn-ea"/>
            </a:endParaRPr>
          </a:p>
        </p:txBody>
      </p:sp>
      <p:sp>
        <p:nvSpPr>
          <p:cNvPr id="47" name="弧形 46"/>
          <p:cNvSpPr/>
          <p:nvPr>
            <p:custDataLst>
              <p:tags r:id="rId26"/>
            </p:custDataLst>
          </p:nvPr>
        </p:nvSpPr>
        <p:spPr>
          <a:xfrm rot="10800000">
            <a:off x="3472180" y="2752090"/>
            <a:ext cx="5269723" cy="1687556"/>
          </a:xfrm>
          <a:prstGeom prst="arc">
            <a:avLst>
              <a:gd name="adj1" fmla="val 9741748"/>
              <a:gd name="adj2" fmla="val 1074510"/>
            </a:avLst>
          </a:prstGeom>
          <a:ln w="9525">
            <a:gradFill>
              <a:gsLst>
                <a:gs pos="100000">
                  <a:schemeClr val="bg2"/>
                </a:gs>
                <a:gs pos="39000">
                  <a:schemeClr val="accent1">
                    <a:alpha val="62000"/>
                  </a:schemeClr>
                </a:gs>
                <a:gs pos="20000">
                  <a:schemeClr val="accent1">
                    <a:alpha val="54000"/>
                  </a:schemeClr>
                </a:gs>
                <a:gs pos="0">
                  <a:schemeClr val="accent1">
                    <a:lumMod val="50000"/>
                    <a:lumOff val="50000"/>
                    <a:alpha val="10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等腰三角形 47"/>
          <p:cNvSpPr/>
          <p:nvPr>
            <p:custDataLst>
              <p:tags r:id="rId27"/>
            </p:custDataLst>
          </p:nvPr>
        </p:nvSpPr>
        <p:spPr>
          <a:xfrm rot="4080000">
            <a:off x="3726815" y="3083560"/>
            <a:ext cx="134662" cy="246751"/>
          </a:xfrm>
          <a:prstGeom prst="triangle">
            <a:avLst>
              <a:gd name="adj" fmla="val 29196"/>
            </a:avLst>
          </a:prstGeom>
          <a:gradFill>
            <a:gsLst>
              <a:gs pos="1000">
                <a:schemeClr val="accent1">
                  <a:lumMod val="40000"/>
                  <a:lumOff val="60000"/>
                  <a:alpha val="100000"/>
                </a:schemeClr>
              </a:gs>
              <a:gs pos="86000">
                <a:schemeClr val="accent1">
                  <a:lumMod val="10000"/>
                  <a:lumOff val="90000"/>
                  <a:alpha val="73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49" name="等腰三角形 48"/>
          <p:cNvSpPr/>
          <p:nvPr>
            <p:custDataLst>
              <p:tags r:id="rId28"/>
            </p:custDataLst>
          </p:nvPr>
        </p:nvSpPr>
        <p:spPr>
          <a:xfrm rot="16680000">
            <a:off x="4917440" y="4241800"/>
            <a:ext cx="134662" cy="246751"/>
          </a:xfrm>
          <a:prstGeom prst="triangle">
            <a:avLst>
              <a:gd name="adj" fmla="val 62096"/>
            </a:avLst>
          </a:prstGeom>
          <a:gradFill>
            <a:gsLst>
              <a:gs pos="1000">
                <a:schemeClr val="accent1">
                  <a:lumMod val="60000"/>
                  <a:lumOff val="40000"/>
                  <a:alpha val="100000"/>
                </a:schemeClr>
              </a:gs>
              <a:gs pos="86000">
                <a:schemeClr val="accent1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50" name="等腰三角形 49"/>
          <p:cNvSpPr/>
          <p:nvPr>
            <p:custDataLst>
              <p:tags r:id="rId29"/>
            </p:custDataLst>
          </p:nvPr>
        </p:nvSpPr>
        <p:spPr>
          <a:xfrm rot="15600000">
            <a:off x="6992620" y="4264660"/>
            <a:ext cx="134662" cy="246751"/>
          </a:xfrm>
          <a:prstGeom prst="triangle">
            <a:avLst>
              <a:gd name="adj" fmla="val 60926"/>
            </a:avLst>
          </a:prstGeom>
          <a:gradFill>
            <a:gsLst>
              <a:gs pos="1000">
                <a:schemeClr val="accent1">
                  <a:lumMod val="60000"/>
                  <a:lumOff val="40000"/>
                  <a:alpha val="100000"/>
                </a:schemeClr>
              </a:gs>
              <a:gs pos="86000">
                <a:schemeClr val="accent1">
                  <a:lumMod val="30000"/>
                  <a:lumOff val="70000"/>
                  <a:alpha val="100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latin typeface="+mn-ea"/>
              <a:sym typeface="+mn-ea"/>
            </a:endParaRPr>
          </a:p>
        </p:txBody>
      </p:sp>
      <p:sp>
        <p:nvSpPr>
          <p:cNvPr id="51" name="等腰三角形 50"/>
          <p:cNvSpPr/>
          <p:nvPr>
            <p:custDataLst>
              <p:tags r:id="rId30"/>
            </p:custDataLst>
          </p:nvPr>
        </p:nvSpPr>
        <p:spPr>
          <a:xfrm rot="19080000" flipV="1">
            <a:off x="8433435" y="3150235"/>
            <a:ext cx="134662" cy="246751"/>
          </a:xfrm>
          <a:prstGeom prst="triangle">
            <a:avLst>
              <a:gd name="adj" fmla="val 83002"/>
            </a:avLst>
          </a:prstGeom>
          <a:gradFill>
            <a:gsLst>
              <a:gs pos="1000">
                <a:schemeClr val="accent1">
                  <a:lumMod val="40000"/>
                  <a:lumOff val="60000"/>
                  <a:alpha val="100000"/>
                </a:schemeClr>
              </a:gs>
              <a:gs pos="86000">
                <a:schemeClr val="accent1">
                  <a:lumMod val="10000"/>
                  <a:lumOff val="90000"/>
                  <a:alpha val="73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lt1"/>
              </a:solidFill>
              <a:latin typeface="+mn-ea"/>
              <a:sym typeface="+mn-ea"/>
            </a:endParaRPr>
          </a:p>
        </p:txBody>
      </p:sp>
      <p:pic>
        <p:nvPicPr>
          <p:cNvPr id="54" name="图片 5" descr="343435383036303b343532343134393bcdb7c4d4b7e7b1a9"/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0231120" y="4201795"/>
            <a:ext cx="265555" cy="2655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"/>
          <p:cNvSpPr txBox="1"/>
          <p:nvPr/>
        </p:nvSpPr>
        <p:spPr>
          <a:xfrm>
            <a:off x="1637374" y="677015"/>
            <a:ext cx="5527475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lang="en-US"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Simple - Lightweight Private Cloud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07" name="Google Shape;207;p5"/>
          <p:cNvSpPr/>
          <p:nvPr/>
        </p:nvSpPr>
        <p:spPr>
          <a:xfrm>
            <a:off x="582792" y="652933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08" name="Google Shape;208;p5"/>
          <p:cNvSpPr txBox="1"/>
          <p:nvPr/>
        </p:nvSpPr>
        <p:spPr>
          <a:xfrm>
            <a:off x="600183" y="800125"/>
            <a:ext cx="97013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09" name="Google Shape;209;p5"/>
          <p:cNvSpPr txBox="1"/>
          <p:nvPr/>
        </p:nvSpPr>
        <p:spPr>
          <a:xfrm>
            <a:off x="418465" y="1699260"/>
            <a:ext cx="5419090" cy="429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</a:pPr>
            <a:endParaRPr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</a:pPr>
            <a:endParaRPr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 panose="020B0604020202020204"/>
              <a:buNone/>
            </a:pPr>
            <a:endParaRPr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600" b="0" i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10" name="Google Shape;210;p5"/>
          <p:cNvSpPr txBox="1"/>
          <p:nvPr/>
        </p:nvSpPr>
        <p:spPr>
          <a:xfrm>
            <a:off x="11189970" y="2951163"/>
            <a:ext cx="926465" cy="368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rial" panose="020B0604020202020204"/>
              <a:buNone/>
            </a:pPr>
            <a:r>
              <a:rPr lang="en-US" sz="2400" u="none" strike="noStrike" cap="none">
                <a:solidFill>
                  <a:schemeClr val="accent5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SaaS</a:t>
            </a:r>
            <a:endParaRPr lang="en-US" sz="2400" u="none" strike="noStrike" cap="none">
              <a:solidFill>
                <a:schemeClr val="accent5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11" name="Google Shape;211;p5"/>
          <p:cNvSpPr txBox="1"/>
          <p:nvPr/>
        </p:nvSpPr>
        <p:spPr>
          <a:xfrm>
            <a:off x="11189950" y="4376791"/>
            <a:ext cx="6460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 panose="020B0604020202020204"/>
              <a:buNone/>
            </a:pPr>
            <a:r>
              <a:rPr lang="en-US" sz="2400" u="none" strike="noStrike" cap="none">
                <a:solidFill>
                  <a:schemeClr val="accen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IaaS</a:t>
            </a:r>
            <a:endParaRPr lang="en-US" sz="2400" u="none" strike="noStrike" cap="none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12" name="Google Shape;212;p5"/>
          <p:cNvSpPr txBox="1"/>
          <p:nvPr/>
        </p:nvSpPr>
        <p:spPr>
          <a:xfrm>
            <a:off x="11189950" y="3659193"/>
            <a:ext cx="75982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 panose="020B0604020202020204"/>
              <a:buNone/>
            </a:pPr>
            <a:r>
              <a:rPr lang="en-US" sz="2400" u="none" strike="noStrike" cap="none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PaaS</a:t>
            </a:r>
            <a:endParaRPr lang="en-US" sz="2400" u="none" strike="noStrike" cap="none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213" name="Google Shape;213;p5"/>
          <p:cNvCxnSpPr/>
          <p:nvPr/>
        </p:nvCxnSpPr>
        <p:spPr>
          <a:xfrm>
            <a:off x="9232606" y="3135440"/>
            <a:ext cx="1750026" cy="0"/>
          </a:xfrm>
          <a:prstGeom prst="straightConnector1">
            <a:avLst/>
          </a:prstGeom>
          <a:noFill/>
          <a:ln w="31750" cap="flat" cmpd="sng">
            <a:solidFill>
              <a:schemeClr val="accent5"/>
            </a:solidFill>
            <a:prstDash val="dot"/>
            <a:miter lim="800000"/>
            <a:headEnd type="triangle" w="med" len="med"/>
            <a:tailEnd type="oval" w="med" len="med"/>
          </a:ln>
        </p:spPr>
      </p:cxnSp>
      <p:cxnSp>
        <p:nvCxnSpPr>
          <p:cNvPr id="214" name="Google Shape;214;p5"/>
          <p:cNvCxnSpPr/>
          <p:nvPr/>
        </p:nvCxnSpPr>
        <p:spPr>
          <a:xfrm>
            <a:off x="9645005" y="3843859"/>
            <a:ext cx="1337627" cy="0"/>
          </a:xfrm>
          <a:prstGeom prst="straightConnector1">
            <a:avLst/>
          </a:prstGeom>
          <a:noFill/>
          <a:ln w="31750" cap="flat" cmpd="sng">
            <a:solidFill>
              <a:schemeClr val="dk2"/>
            </a:solidFill>
            <a:prstDash val="dot"/>
            <a:miter lim="800000"/>
            <a:headEnd type="triangle" w="med" len="med"/>
            <a:tailEnd type="oval" w="med" len="med"/>
          </a:ln>
        </p:spPr>
      </p:cxnSp>
      <p:cxnSp>
        <p:nvCxnSpPr>
          <p:cNvPr id="215" name="Google Shape;215;p5"/>
          <p:cNvCxnSpPr/>
          <p:nvPr/>
        </p:nvCxnSpPr>
        <p:spPr>
          <a:xfrm>
            <a:off x="10154300" y="4561457"/>
            <a:ext cx="828332" cy="0"/>
          </a:xfrm>
          <a:prstGeom prst="straightConnector1">
            <a:avLst/>
          </a:prstGeom>
          <a:noFill/>
          <a:ln w="31750" cap="flat" cmpd="sng">
            <a:solidFill>
              <a:schemeClr val="accent1"/>
            </a:solidFill>
            <a:prstDash val="dot"/>
            <a:miter lim="800000"/>
            <a:headEnd type="triangle" w="med" len="med"/>
            <a:tailEnd type="oval" w="med" len="med"/>
          </a:ln>
        </p:spPr>
      </p:cxnSp>
      <p:grpSp>
        <p:nvGrpSpPr>
          <p:cNvPr id="216" name="Google Shape;216;p5"/>
          <p:cNvGrpSpPr/>
          <p:nvPr/>
        </p:nvGrpSpPr>
        <p:grpSpPr>
          <a:xfrm>
            <a:off x="7164585" y="2589538"/>
            <a:ext cx="2880000" cy="2160000"/>
            <a:chOff x="0" y="0"/>
            <a:chExt cx="2880000" cy="2160000"/>
          </a:xfrm>
        </p:grpSpPr>
        <p:sp>
          <p:nvSpPr>
            <p:cNvPr id="217" name="Google Shape;217;p5"/>
            <p:cNvSpPr/>
            <p:nvPr/>
          </p:nvSpPr>
          <p:spPr>
            <a:xfrm>
              <a:off x="960000" y="0"/>
              <a:ext cx="960000" cy="720000"/>
            </a:xfrm>
            <a:prstGeom prst="trapezoid">
              <a:avLst>
                <a:gd name="adj" fmla="val 6666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18" name="Google Shape;218;p5"/>
            <p:cNvSpPr txBox="1"/>
            <p:nvPr/>
          </p:nvSpPr>
          <p:spPr>
            <a:xfrm>
              <a:off x="960000" y="0"/>
              <a:ext cx="96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5875" tIns="55875" rIns="55875" bIns="558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Arial" panose="020B0604020202020204"/>
                <a:buNone/>
              </a:pPr>
              <a:r>
                <a:rPr lang="en-US" sz="44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endParaRPr lang="en-US" sz="44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19" name="Google Shape;219;p5"/>
            <p:cNvSpPr/>
            <p:nvPr/>
          </p:nvSpPr>
          <p:spPr>
            <a:xfrm>
              <a:off x="480000" y="720000"/>
              <a:ext cx="1920000" cy="720000"/>
            </a:xfrm>
            <a:prstGeom prst="trapezoid">
              <a:avLst>
                <a:gd name="adj" fmla="val 6666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0" name="Google Shape;220;p5"/>
            <p:cNvSpPr txBox="1"/>
            <p:nvPr/>
          </p:nvSpPr>
          <p:spPr>
            <a:xfrm>
              <a:off x="815999" y="720000"/>
              <a:ext cx="1248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5875" tIns="55875" rIns="55875" bIns="558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400"/>
                <a:buFont typeface="Arial" panose="020B0604020202020204"/>
                <a:buNone/>
              </a:pPr>
              <a:r>
                <a:rPr lang="en-US" sz="4400">
                  <a:solidFill>
                    <a:schemeClr val="lt1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 </a:t>
              </a:r>
              <a:endParaRPr lang="en-US" sz="44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221" name="Google Shape;221;p5"/>
            <p:cNvSpPr/>
            <p:nvPr/>
          </p:nvSpPr>
          <p:spPr>
            <a:xfrm>
              <a:off x="0" y="1440000"/>
              <a:ext cx="2880000" cy="720000"/>
            </a:xfrm>
            <a:prstGeom prst="trapezoid">
              <a:avLst>
                <a:gd name="adj" fmla="val 6666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222" name="Google Shape;222;p5"/>
            <p:cNvSpPr txBox="1"/>
            <p:nvPr/>
          </p:nvSpPr>
          <p:spPr>
            <a:xfrm>
              <a:off x="503999" y="1440000"/>
              <a:ext cx="1872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2850" tIns="22850" rIns="22850" bIns="228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Noto Sans" panose="020B0502040504020204"/>
                <a:buNone/>
              </a:pPr>
              <a:r>
                <a:rPr lang="en-US" sz="1800" b="1" i="0">
                  <a:solidFill>
                    <a:schemeClr val="dk1"/>
                  </a:solidFill>
                  <a:latin typeface="Noto Sans" panose="020B0502040504020204"/>
                  <a:ea typeface="Noto Sans" panose="020B0502040504020204"/>
                  <a:cs typeface="Noto Sans" panose="020B0502040504020204"/>
                  <a:sym typeface="Noto Sans" panose="020B0502040504020204"/>
                </a:rPr>
                <a:t>NexaVM nCSSV</a:t>
              </a:r>
              <a:endParaRPr sz="1800" b="1" i="0">
                <a:solidFill>
                  <a:schemeClr val="dk1"/>
                </a:solidFill>
                <a:latin typeface="Noto Sans" panose="020B0502040504020204"/>
                <a:ea typeface="Noto Sans" panose="020B0502040504020204"/>
                <a:cs typeface="Noto Sans" panose="020B0502040504020204"/>
                <a:sym typeface="Noto Sans" panose="020B0502040504020204"/>
              </a:endParaRPr>
            </a:p>
          </p:txBody>
        </p:sp>
      </p:grpSp>
      <p:sp>
        <p:nvSpPr>
          <p:cNvPr id="3" name="圆角矩形 2"/>
          <p:cNvSpPr/>
          <p:nvPr>
            <p:custDataLst>
              <p:tags r:id="rId1"/>
            </p:custDataLst>
          </p:nvPr>
        </p:nvSpPr>
        <p:spPr>
          <a:xfrm>
            <a:off x="600075" y="2289175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indent="0" algn="l" fontAlgn="auto">
              <a:lnSpc>
                <a:spcPct val="130000"/>
              </a:lnSpc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One-click download, complete installation and deployment within 30 minutes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45" name="椭圆 44"/>
          <p:cNvSpPr>
            <a:spLocks noChangeAspect="1"/>
          </p:cNvSpPr>
          <p:nvPr>
            <p:custDataLst>
              <p:tags r:id="rId2"/>
            </p:custDataLst>
          </p:nvPr>
        </p:nvSpPr>
        <p:spPr>
          <a:xfrm>
            <a:off x="709295" y="2578735"/>
            <a:ext cx="329565" cy="329565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1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  <p:sp>
        <p:nvSpPr>
          <p:cNvPr id="2" name="圆角矩形 1"/>
          <p:cNvSpPr/>
          <p:nvPr>
            <p:custDataLst>
              <p:tags r:id="rId3"/>
            </p:custDataLst>
          </p:nvPr>
        </p:nvSpPr>
        <p:spPr>
          <a:xfrm>
            <a:off x="600075" y="3203575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indent="0" algn="l" fontAlgn="auto">
              <a:lnSpc>
                <a:spcPct val="130000"/>
              </a:lnSpc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One- management node is sufficient to manage the entire cloud platform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4" name="椭圆 23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709295" y="3493770"/>
            <a:ext cx="329565" cy="329565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3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  <p:sp>
        <p:nvSpPr>
          <p:cNvPr id="26" name="圆角矩形 25"/>
          <p:cNvSpPr/>
          <p:nvPr>
            <p:custDataLst>
              <p:tags r:id="rId5"/>
            </p:custDataLst>
          </p:nvPr>
        </p:nvSpPr>
        <p:spPr>
          <a:xfrm>
            <a:off x="600075" y="4118610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indent="0" algn="l" fontAlgn="auto">
              <a:lnSpc>
                <a:spcPct val="130000"/>
              </a:lnSpc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 - click inspection for all - round health check and scoring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8" name="椭圆 7"/>
          <p:cNvSpPr>
            <a:spLocks noChangeAspect="1"/>
          </p:cNvSpPr>
          <p:nvPr>
            <p:custDataLst>
              <p:tags r:id="rId6"/>
            </p:custDataLst>
          </p:nvPr>
        </p:nvSpPr>
        <p:spPr>
          <a:xfrm>
            <a:off x="709295" y="4408170"/>
            <a:ext cx="329565" cy="329565"/>
          </a:xfrm>
          <a:prstGeom prst="ellipse">
            <a:avLst/>
          </a:prstGeom>
          <a:gradFill>
            <a:gsLst>
              <a:gs pos="0">
                <a:schemeClr val="accent1">
                  <a:alpha val="100000"/>
                </a:schemeClr>
              </a:gs>
              <a:gs pos="100000">
                <a:schemeClr val="accent1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5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  <p:sp>
        <p:nvSpPr>
          <p:cNvPr id="38" name="圆角矩形 37"/>
          <p:cNvSpPr/>
          <p:nvPr>
            <p:custDataLst>
              <p:tags r:id="rId7"/>
            </p:custDataLst>
          </p:nvPr>
        </p:nvSpPr>
        <p:spPr>
          <a:xfrm>
            <a:off x="3695065" y="2289175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 - physical machine can build a POC environment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39" name="椭圆 38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3803650" y="2578735"/>
            <a:ext cx="329565" cy="329565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2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  <p:sp>
        <p:nvSpPr>
          <p:cNvPr id="41" name="圆角矩形 40"/>
          <p:cNvSpPr/>
          <p:nvPr>
            <p:custDataLst>
              <p:tags r:id="rId9"/>
            </p:custDataLst>
          </p:nvPr>
        </p:nvSpPr>
        <p:spPr>
          <a:xfrm>
            <a:off x="3695065" y="3203575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 - operation and maintenance personnel (with general capabilities) can easily perform O&amp;M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42" name="椭圆 41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3803650" y="3493770"/>
            <a:ext cx="329565" cy="329565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4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  <p:sp>
        <p:nvSpPr>
          <p:cNvPr id="44" name="圆角矩形 43"/>
          <p:cNvSpPr/>
          <p:nvPr>
            <p:custDataLst>
              <p:tags r:id="rId11"/>
            </p:custDataLst>
          </p:nvPr>
        </p:nvSpPr>
        <p:spPr>
          <a:xfrm>
            <a:off x="3695065" y="4118610"/>
            <a:ext cx="3248025" cy="1101725"/>
          </a:xfrm>
          <a:prstGeom prst="roundRect">
            <a:avLst>
              <a:gd name="adj" fmla="val 15204"/>
            </a:avLst>
          </a:prstGeom>
          <a:solidFill>
            <a:schemeClr val="lt1">
              <a:lumMod val="100000"/>
              <a:alpha val="10000"/>
            </a:schemeClr>
          </a:solidFill>
          <a:ln>
            <a:gradFill>
              <a:gsLst>
                <a:gs pos="0">
                  <a:schemeClr val="accent2">
                    <a:alpha val="70000"/>
                  </a:schemeClr>
                </a:gs>
                <a:gs pos="100000">
                  <a:schemeClr val="accent2">
                    <a:alpha val="60000"/>
                  </a:schemeClr>
                </a:gs>
              </a:gsLst>
              <a:lin ang="10740000" scaled="1"/>
            </a:gradFill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720090" tIns="0" rIns="179705" rtlCol="0" anchor="ctr"/>
          <a:p>
            <a:pPr indent="0" algn="l" fontAlgn="auto">
              <a:lnSpc>
                <a:spcPct val="130000"/>
              </a:lnSpc>
              <a:spcAft>
                <a:spcPts val="0"/>
              </a:spcAft>
            </a:pPr>
            <a:r>
              <a:rPr lang="en-US" sz="120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Guided operation prompts, with rich automated O&amp;M functions</a:t>
            </a:r>
            <a:endParaRPr lang="zh-CN" altLang="en-US" sz="1200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46" name="椭圆 45"/>
          <p:cNvSpPr>
            <a:spLocks noChangeAspect="1"/>
          </p:cNvSpPr>
          <p:nvPr>
            <p:custDataLst>
              <p:tags r:id="rId12"/>
            </p:custDataLst>
          </p:nvPr>
        </p:nvSpPr>
        <p:spPr>
          <a:xfrm>
            <a:off x="3803650" y="4408170"/>
            <a:ext cx="329565" cy="329565"/>
          </a:xfrm>
          <a:prstGeom prst="ellipse">
            <a:avLst/>
          </a:prstGeom>
          <a:gradFill>
            <a:gsLst>
              <a:gs pos="0">
                <a:schemeClr val="accent2">
                  <a:alpha val="100000"/>
                </a:schemeClr>
              </a:gs>
              <a:gs pos="100000">
                <a:schemeClr val="accent2">
                  <a:alpha val="59000"/>
                </a:schemeClr>
              </a:gs>
            </a:gsLst>
            <a:lin ang="2700000" scaled="0"/>
          </a:gradFill>
          <a:ln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r>
              <a:rPr lang="en-US" altLang="zh-CN" dirty="0">
                <a:solidFill>
                  <a:srgbClr val="FFFFFF"/>
                </a:solidFill>
                <a:sym typeface="+mn-ea"/>
              </a:rPr>
              <a:t>6</a:t>
            </a:r>
            <a:endParaRPr lang="en-US" altLang="zh-CN" dirty="0">
              <a:solidFill>
                <a:srgbClr val="FFFFFF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6"/>
          <p:cNvSpPr/>
          <p:nvPr/>
        </p:nvSpPr>
        <p:spPr>
          <a:xfrm>
            <a:off x="582792" y="252337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28" name="Google Shape;228;p6"/>
          <p:cNvSpPr txBox="1"/>
          <p:nvPr/>
        </p:nvSpPr>
        <p:spPr>
          <a:xfrm>
            <a:off x="600183" y="399529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29" name="Google Shape;229;p6"/>
          <p:cNvSpPr txBox="1"/>
          <p:nvPr/>
        </p:nvSpPr>
        <p:spPr>
          <a:xfrm>
            <a:off x="1637374" y="300500"/>
            <a:ext cx="8957901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lang="en-US" sz="32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Strong - A stable and efficient system architecture design</a:t>
            </a:r>
            <a:endParaRPr lang="en-US" sz="2400">
              <a:solidFill>
                <a:schemeClr val="dk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30" name="Google Shape;230;p6"/>
          <p:cNvSpPr/>
          <p:nvPr/>
        </p:nvSpPr>
        <p:spPr>
          <a:xfrm>
            <a:off x="642620" y="1883410"/>
            <a:ext cx="2172970" cy="40614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31" name="Google Shape;231;p6"/>
          <p:cNvSpPr/>
          <p:nvPr/>
        </p:nvSpPr>
        <p:spPr>
          <a:xfrm>
            <a:off x="903605" y="2035810"/>
            <a:ext cx="1598295" cy="98171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232" name="Google Shape;232;p6"/>
          <p:cNvCxnSpPr/>
          <p:nvPr/>
        </p:nvCxnSpPr>
        <p:spPr>
          <a:xfrm>
            <a:off x="977189" y="3099251"/>
            <a:ext cx="159766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3" name="Google Shape;233;p6"/>
          <p:cNvSpPr/>
          <p:nvPr/>
        </p:nvSpPr>
        <p:spPr>
          <a:xfrm>
            <a:off x="3119120" y="1884045"/>
            <a:ext cx="2612390" cy="406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34" name="Google Shape;234;p6"/>
          <p:cNvSpPr/>
          <p:nvPr/>
        </p:nvSpPr>
        <p:spPr>
          <a:xfrm>
            <a:off x="3404235" y="2036445"/>
            <a:ext cx="1920875" cy="98107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235" name="Google Shape;235;p6"/>
          <p:cNvCxnSpPr/>
          <p:nvPr/>
        </p:nvCxnSpPr>
        <p:spPr>
          <a:xfrm>
            <a:off x="3401418" y="3099886"/>
            <a:ext cx="1918335" cy="0"/>
          </a:xfrm>
          <a:prstGeom prst="straightConnector1">
            <a:avLst/>
          </a:prstGeom>
          <a:noFill/>
          <a:ln w="9525" cap="flat" cmpd="sng">
            <a:solidFill>
              <a:srgbClr val="F6F6F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6" name="Google Shape;236;p6"/>
          <p:cNvSpPr/>
          <p:nvPr/>
        </p:nvSpPr>
        <p:spPr>
          <a:xfrm>
            <a:off x="6178550" y="1878330"/>
            <a:ext cx="2538730" cy="40608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37" name="Google Shape;237;p6"/>
          <p:cNvSpPr/>
          <p:nvPr/>
        </p:nvSpPr>
        <p:spPr>
          <a:xfrm>
            <a:off x="6485255" y="2030730"/>
            <a:ext cx="1867535" cy="98107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238" name="Google Shape;238;p6"/>
          <p:cNvCxnSpPr/>
          <p:nvPr/>
        </p:nvCxnSpPr>
        <p:spPr>
          <a:xfrm>
            <a:off x="6483507" y="3089726"/>
            <a:ext cx="1864995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9" name="Google Shape;239;p6"/>
          <p:cNvSpPr/>
          <p:nvPr/>
        </p:nvSpPr>
        <p:spPr>
          <a:xfrm>
            <a:off x="9128760" y="1884045"/>
            <a:ext cx="2371725" cy="40608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0" name="Google Shape;240;p6"/>
          <p:cNvSpPr/>
          <p:nvPr/>
        </p:nvSpPr>
        <p:spPr>
          <a:xfrm>
            <a:off x="9381490" y="2036445"/>
            <a:ext cx="1744980" cy="981075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cxnSp>
        <p:nvCxnSpPr>
          <p:cNvPr id="241" name="Google Shape;241;p6"/>
          <p:cNvCxnSpPr/>
          <p:nvPr/>
        </p:nvCxnSpPr>
        <p:spPr>
          <a:xfrm>
            <a:off x="9393194" y="3116396"/>
            <a:ext cx="1743710" cy="0"/>
          </a:xfrm>
          <a:prstGeom prst="straightConnector1">
            <a:avLst/>
          </a:prstGeom>
          <a:noFill/>
          <a:ln w="9525" cap="flat" cmpd="sng">
            <a:solidFill>
              <a:srgbClr val="F6F6F6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42" name="Google Shape;242;p6"/>
          <p:cNvSpPr/>
          <p:nvPr/>
        </p:nvSpPr>
        <p:spPr>
          <a:xfrm>
            <a:off x="932180" y="2197735"/>
            <a:ext cx="1619250" cy="459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Full Asynchronous Design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3" name="Google Shape;243;p6"/>
          <p:cNvSpPr/>
          <p:nvPr/>
        </p:nvSpPr>
        <p:spPr>
          <a:xfrm>
            <a:off x="3495040" y="2377440"/>
            <a:ext cx="18034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Stateless Service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4" name="Google Shape;244;p6"/>
          <p:cNvSpPr/>
          <p:nvPr/>
        </p:nvSpPr>
        <p:spPr>
          <a:xfrm>
            <a:off x="6553835" y="2289810"/>
            <a:ext cx="1753235" cy="459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Lock - free Architecture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5" name="Google Shape;245;p6"/>
          <p:cNvSpPr/>
          <p:nvPr/>
        </p:nvSpPr>
        <p:spPr>
          <a:xfrm>
            <a:off x="9451340" y="2377440"/>
            <a:ext cx="1638935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Fault Self - recovery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6" name="Google Shape;246;p6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822325" y="3249930"/>
            <a:ext cx="1766570" cy="2239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Thousands of threads can easily handle 10,000 concurrent tasks generated when creating 1 million virtual machines; a single computing node can easily manage 10,000 + servers.</a:t>
            </a:r>
            <a:endParaRPr lang="en-US" sz="105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7" name="Google Shape;247;p6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3320415" y="3181985"/>
            <a:ext cx="2124075" cy="248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The management node only processes requests without retaining states, enabling horizontal seamless scaling. Operation requests are automatically load - balanced. In extreme failure situations, the entire cloud platform can be quickly rebuilt.</a:t>
            </a:r>
            <a:endParaRPr lang="en-US" sz="105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8" name="Google Shape;248;p6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6368415" y="3200460"/>
            <a:ext cx="2165350" cy="2966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Operations on different objects are processed in parallel, while operations on the same object are processed in series; it eliminates performance issues caused by distributed locked architectures and improves the processing performance of the cloud platform.</a:t>
            </a:r>
            <a:endParaRPr lang="en-US" sz="105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5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49" name="Google Shape;249;p6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9312910" y="3250565"/>
            <a:ext cx="1928495" cy="24815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Multiple high - availability judgment mechanisms accurately identify whether a computing node fails, and automatically restart cloud hosts on other computing nodes to ensure business continuity.</a:t>
            </a:r>
            <a:endParaRPr lang="en-US" sz="105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"/>
          <p:cNvSpPr txBox="1"/>
          <p:nvPr/>
        </p:nvSpPr>
        <p:spPr>
          <a:xfrm>
            <a:off x="7509706" y="1289279"/>
            <a:ext cx="3938434" cy="1337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Management: Heterogeneous Resource Platform Management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Can simultaneously manage NexaVM computing clusters, VMware vCenter resource environments, and public cloud environments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55" name="Google Shape;255;p7"/>
          <p:cNvSpPr/>
          <p:nvPr/>
        </p:nvSpPr>
        <p:spPr>
          <a:xfrm>
            <a:off x="498389" y="1410789"/>
            <a:ext cx="6744965" cy="1069867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56" name="Google Shape;256;p7"/>
          <p:cNvSpPr/>
          <p:nvPr/>
        </p:nvSpPr>
        <p:spPr>
          <a:xfrm>
            <a:off x="498389" y="2938444"/>
            <a:ext cx="6744965" cy="14086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Cloud Management Platform</a:t>
            </a:r>
            <a:endParaRPr lang="en-US" sz="2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57" name="Google Shape;257;p7"/>
          <p:cNvSpPr/>
          <p:nvPr/>
        </p:nvSpPr>
        <p:spPr>
          <a:xfrm rot="10800000">
            <a:off x="1632450" y="2565550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58" name="Google Shape;258;p7"/>
          <p:cNvSpPr/>
          <p:nvPr/>
        </p:nvSpPr>
        <p:spPr>
          <a:xfrm>
            <a:off x="1632450" y="4432022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0066CC">
                  <a:alpha val="0"/>
                </a:srgbClr>
              </a:gs>
              <a:gs pos="100000">
                <a:srgbClr val="0066C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59" name="Google Shape;259;p7"/>
          <p:cNvSpPr/>
          <p:nvPr/>
        </p:nvSpPr>
        <p:spPr>
          <a:xfrm>
            <a:off x="620674" y="1666376"/>
            <a:ext cx="2007099" cy="6574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Multi - cloud Management Platform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0" name="Google Shape;260;p7"/>
          <p:cNvSpPr/>
          <p:nvPr/>
        </p:nvSpPr>
        <p:spPr>
          <a:xfrm>
            <a:off x="2760369" y="1666376"/>
            <a:ext cx="2212753" cy="6574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PaaS Platform</a:t>
            </a:r>
            <a:endParaRPr lang="en-US"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1" name="Google Shape;261;p7"/>
          <p:cNvSpPr/>
          <p:nvPr/>
        </p:nvSpPr>
        <p:spPr>
          <a:xfrm>
            <a:off x="5105718" y="1666376"/>
            <a:ext cx="2015351" cy="6574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OA System</a:t>
            </a:r>
            <a:endParaRPr lang="en-US"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2" name="Google Shape;262;p7"/>
          <p:cNvSpPr/>
          <p:nvPr/>
        </p:nvSpPr>
        <p:spPr>
          <a:xfrm>
            <a:off x="4794724" y="4804914"/>
            <a:ext cx="1156671" cy="1328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DAE0E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VMware Resource </a:t>
            </a:r>
            <a:r>
              <a:rPr lang="en-US" sz="1100">
                <a:solidFill>
                  <a:srgbClr val="DAE0E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Environment</a:t>
            </a:r>
            <a:endParaRPr sz="1200">
              <a:solidFill>
                <a:srgbClr val="DAE0E6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3" name="Google Shape;263;p7"/>
          <p:cNvSpPr/>
          <p:nvPr/>
        </p:nvSpPr>
        <p:spPr>
          <a:xfrm>
            <a:off x="6101781" y="4804914"/>
            <a:ext cx="1156671" cy="1328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DAE0E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Public Cloud</a:t>
            </a:r>
            <a:endParaRPr lang="en-US" sz="1200">
              <a:solidFill>
                <a:srgbClr val="DAE0E6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4" name="Google Shape;264;p7"/>
          <p:cNvSpPr/>
          <p:nvPr/>
        </p:nvSpPr>
        <p:spPr>
          <a:xfrm>
            <a:off x="498389" y="4804914"/>
            <a:ext cx="4145948" cy="132825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5" name="Google Shape;265;p7"/>
          <p:cNvSpPr/>
          <p:nvPr/>
        </p:nvSpPr>
        <p:spPr>
          <a:xfrm>
            <a:off x="627620" y="5534517"/>
            <a:ext cx="911629" cy="45275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Local Storage</a:t>
            </a:r>
            <a:endParaRPr lang="en-US" sz="13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6" name="Google Shape;266;p7"/>
          <p:cNvSpPr/>
          <p:nvPr/>
        </p:nvSpPr>
        <p:spPr>
          <a:xfrm>
            <a:off x="1673169" y="5532920"/>
            <a:ext cx="1022728" cy="45275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NAS/SAN</a:t>
            </a:r>
            <a:endParaRPr lang="en-US" sz="13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7" name="Google Shape;267;p7"/>
          <p:cNvSpPr/>
          <p:nvPr/>
        </p:nvSpPr>
        <p:spPr>
          <a:xfrm>
            <a:off x="2829817" y="5529726"/>
            <a:ext cx="775685" cy="45275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Distributed Storage</a:t>
            </a:r>
            <a:endParaRPr lang="en-US" sz="9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8" name="Google Shape;268;p7"/>
          <p:cNvSpPr/>
          <p:nvPr/>
        </p:nvSpPr>
        <p:spPr>
          <a:xfrm>
            <a:off x="627620" y="4950806"/>
            <a:ext cx="3887487" cy="43080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NexaVM nCSSV Computing Cluster Nodes</a:t>
            </a:r>
            <a:endParaRPr lang="en-US" sz="14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69" name="Google Shape;269;p7"/>
          <p:cNvSpPr/>
          <p:nvPr/>
        </p:nvSpPr>
        <p:spPr>
          <a:xfrm>
            <a:off x="3739422" y="5529727"/>
            <a:ext cx="775685" cy="45275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Cloud NAS</a:t>
            </a:r>
            <a:endParaRPr lang="en-US" sz="9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0" name="Google Shape;270;p7"/>
          <p:cNvSpPr txBox="1"/>
          <p:nvPr/>
        </p:nvSpPr>
        <p:spPr>
          <a:xfrm>
            <a:off x="7509964" y="2642001"/>
            <a:ext cx="4121785" cy="1382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Resource: On - Demand Delivery of Business Resources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Provides load balancing, elastic scaling, and dynamic scheduling to achieve elasticity and on - demand usage of business resource requirements.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1" name="Google Shape;271;p7"/>
          <p:cNvSpPr txBox="1"/>
          <p:nvPr/>
        </p:nvSpPr>
        <p:spPr>
          <a:xfrm>
            <a:off x="7509706" y="4031641"/>
            <a:ext cx="3938434" cy="1105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Openness: Open Cloud Platform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Provides standard HTTP Restful APIs to connect with third - party cloud management platforms, PaaS platforms, and OA systems.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7509706" y="5136255"/>
            <a:ext cx="3938434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Efficient Management - to - Computing Ratio</a:t>
            </a:r>
            <a:endParaRPr lang="en-US" sz="1200" b="1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lt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High - efficiency management - to - computing ratio. One management node can manage 10,000 computing nodes.</a:t>
            </a:r>
            <a:endParaRPr lang="en-US" sz="10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3" name="Google Shape;273;p7"/>
          <p:cNvSpPr/>
          <p:nvPr/>
        </p:nvSpPr>
        <p:spPr>
          <a:xfrm rot="10800000">
            <a:off x="3041490" y="2565550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4" name="Google Shape;274;p7"/>
          <p:cNvSpPr/>
          <p:nvPr/>
        </p:nvSpPr>
        <p:spPr>
          <a:xfrm rot="10800000">
            <a:off x="4450530" y="2565550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5" name="Google Shape;275;p7"/>
          <p:cNvSpPr/>
          <p:nvPr/>
        </p:nvSpPr>
        <p:spPr>
          <a:xfrm rot="10800000">
            <a:off x="5859570" y="2565551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52C4FF">
                  <a:alpha val="0"/>
                </a:srgbClr>
              </a:gs>
              <a:gs pos="100000">
                <a:srgbClr val="52C4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6" name="Google Shape;276;p7"/>
          <p:cNvSpPr/>
          <p:nvPr/>
        </p:nvSpPr>
        <p:spPr>
          <a:xfrm>
            <a:off x="3041490" y="4432022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0066CC">
                  <a:alpha val="0"/>
                </a:srgbClr>
              </a:gs>
              <a:gs pos="100000">
                <a:srgbClr val="0066C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7" name="Google Shape;277;p7"/>
          <p:cNvSpPr/>
          <p:nvPr/>
        </p:nvSpPr>
        <p:spPr>
          <a:xfrm>
            <a:off x="4450530" y="4432022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0066CC">
                  <a:alpha val="0"/>
                </a:srgbClr>
              </a:gs>
              <a:gs pos="100000">
                <a:srgbClr val="0066C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8" name="Google Shape;278;p7"/>
          <p:cNvSpPr/>
          <p:nvPr/>
        </p:nvSpPr>
        <p:spPr>
          <a:xfrm>
            <a:off x="5859570" y="4432022"/>
            <a:ext cx="252000" cy="288000"/>
          </a:xfrm>
          <a:prstGeom prst="downArrow">
            <a:avLst>
              <a:gd name="adj1" fmla="val 50000"/>
              <a:gd name="adj2" fmla="val 50000"/>
            </a:avLst>
          </a:prstGeom>
          <a:gradFill>
            <a:gsLst>
              <a:gs pos="0">
                <a:srgbClr val="0066CC">
                  <a:alpha val="0"/>
                </a:srgbClr>
              </a:gs>
              <a:gs pos="100000">
                <a:srgbClr val="0066C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79" name="Google Shape;279;p7"/>
          <p:cNvSpPr txBox="1"/>
          <p:nvPr/>
        </p:nvSpPr>
        <p:spPr>
          <a:xfrm>
            <a:off x="1173754" y="231379"/>
            <a:ext cx="963116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lang="en-US" sz="28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Scalable - Uniformly manage all kinds of resources and deliver on demand</a:t>
            </a:r>
            <a:endParaRPr lang="en-US" sz="20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80" name="Google Shape;280;p7"/>
          <p:cNvSpPr/>
          <p:nvPr/>
        </p:nvSpPr>
        <p:spPr>
          <a:xfrm>
            <a:off x="138653" y="252337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81" name="Google Shape;281;p7"/>
          <p:cNvSpPr txBox="1"/>
          <p:nvPr/>
        </p:nvSpPr>
        <p:spPr>
          <a:xfrm>
            <a:off x="156044" y="399529"/>
            <a:ext cx="970137" cy="706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8"/>
          <p:cNvSpPr txBox="1"/>
          <p:nvPr/>
        </p:nvSpPr>
        <p:spPr>
          <a:xfrm>
            <a:off x="1637374" y="215463"/>
            <a:ext cx="3041217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Features</a:t>
            </a:r>
            <a:endParaRPr lang="en-US" sz="32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accent4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Product highlights</a:t>
            </a:r>
            <a:endParaRPr lang="en-US" sz="2400">
              <a:solidFill>
                <a:schemeClr val="accent4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87" name="Google Shape;287;p8"/>
          <p:cNvSpPr/>
          <p:nvPr/>
        </p:nvSpPr>
        <p:spPr>
          <a:xfrm>
            <a:off x="582792" y="191381"/>
            <a:ext cx="1004918" cy="100227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 panose="020B0604020202020204"/>
              <a:buNone/>
            </a:pPr>
            <a:endParaRPr sz="1400">
              <a:solidFill>
                <a:schemeClr val="accen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88" name="Google Shape;288;p8"/>
          <p:cNvSpPr txBox="1"/>
          <p:nvPr/>
        </p:nvSpPr>
        <p:spPr>
          <a:xfrm>
            <a:off x="600183" y="338573"/>
            <a:ext cx="97013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 panose="020B0604020202020204"/>
              <a:buNone/>
            </a:pPr>
            <a:r>
              <a:rPr lang="en-US" sz="4000" b="1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01</a:t>
            </a:r>
            <a:endParaRPr sz="4000" b="1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89" name="Google Shape;289;p8"/>
          <p:cNvSpPr/>
          <p:nvPr/>
        </p:nvSpPr>
        <p:spPr>
          <a:xfrm>
            <a:off x="720286" y="1658315"/>
            <a:ext cx="8942363" cy="1744394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0" name="Google Shape;290;p8"/>
          <p:cNvSpPr/>
          <p:nvPr/>
        </p:nvSpPr>
        <p:spPr>
          <a:xfrm rot="5400000">
            <a:off x="9478104" y="1438323"/>
            <a:ext cx="2800727" cy="2296137"/>
          </a:xfrm>
          <a:prstGeom prst="triangle">
            <a:avLst>
              <a:gd name="adj" fmla="val 50000"/>
            </a:avLst>
          </a:prstGeom>
          <a:solidFill>
            <a:srgbClr val="D8D8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1" name="Google Shape;291;p8"/>
          <p:cNvSpPr/>
          <p:nvPr/>
        </p:nvSpPr>
        <p:spPr>
          <a:xfrm>
            <a:off x="815975" y="2181860"/>
            <a:ext cx="1447165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2" name="Google Shape;292;p8"/>
          <p:cNvSpPr/>
          <p:nvPr/>
        </p:nvSpPr>
        <p:spPr>
          <a:xfrm>
            <a:off x="861060" y="2270125"/>
            <a:ext cx="1372870" cy="64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Independent Intellectual Property Rights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3" name="Google Shape;293;p8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720090" y="3413760"/>
            <a:ext cx="1543050" cy="1673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 complete self-developed and innovative cloud that is open-source with key code, autonomous, and controllable.</a:t>
            </a:r>
            <a:endParaRPr lang="en-US" sz="1000" b="1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4" name="Google Shape;294;p8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2348230" y="3428365"/>
            <a:ext cx="1403985" cy="178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Allows you to perform one-click cross-version upgrades without affecting your business continuity.</a:t>
            </a:r>
            <a:endParaRPr lang="en-US" sz="1000" b="1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5" name="Google Shape;295;p8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5354955" y="3428365"/>
            <a:ext cx="1556385" cy="1936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Allows you to deploy NexaVM nCSSV on devices that uses the x86 architecture and supports CPU virtualization.</a:t>
            </a:r>
            <a:endParaRPr lang="en-US" sz="1000" b="1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6" name="Google Shape;296;p8"/>
          <p:cNvSpPr txBox="1"/>
          <p:nvPr/>
        </p:nvSpPr>
        <p:spPr>
          <a:xfrm>
            <a:off x="3837305" y="3427730"/>
            <a:ext cx="1432560" cy="1113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Allows you to download NexaVM nCSSV from the official website and install the cloud on physical servers within just 30 minutes.</a:t>
            </a:r>
            <a:endParaRPr lang="en-US" sz="1000" b="1" i="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7" name="Google Shape;297;p8"/>
          <p:cNvSpPr txBox="1"/>
          <p:nvPr/>
        </p:nvSpPr>
        <p:spPr>
          <a:xfrm>
            <a:off x="9020175" y="3399155"/>
            <a:ext cx="2799715" cy="145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i="0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Building on core IaaS functions (computing, networking, storage), it offers heterogeneous virtualization management, enterprise management, disaster recovery, elastic bare - metal management, visual resource orchestration, and an app center to meet unified cloud platform O&amp;M and operation needs.</a:t>
            </a:r>
            <a:endParaRPr lang="en-US" sz="1000" b="1" i="0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8" name="Google Shape;298;p8"/>
          <p:cNvSpPr/>
          <p:nvPr/>
        </p:nvSpPr>
        <p:spPr>
          <a:xfrm>
            <a:off x="2336800" y="2181860"/>
            <a:ext cx="1416050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299" name="Google Shape;299;p8"/>
          <p:cNvSpPr/>
          <p:nvPr/>
        </p:nvSpPr>
        <p:spPr>
          <a:xfrm>
            <a:off x="2352675" y="2270125"/>
            <a:ext cx="1400175" cy="64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One-Click Seamless Upgrade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0" name="Google Shape;300;p8"/>
          <p:cNvSpPr/>
          <p:nvPr/>
        </p:nvSpPr>
        <p:spPr>
          <a:xfrm>
            <a:off x="3826510" y="2181860"/>
            <a:ext cx="1377950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1" name="Google Shape;301;p8"/>
          <p:cNvSpPr/>
          <p:nvPr/>
        </p:nvSpPr>
        <p:spPr>
          <a:xfrm>
            <a:off x="3826510" y="2271395"/>
            <a:ext cx="1332865" cy="740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Quick Installation and Deployment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2" name="Google Shape;302;p8"/>
          <p:cNvSpPr/>
          <p:nvPr/>
        </p:nvSpPr>
        <p:spPr>
          <a:xfrm>
            <a:off x="5278120" y="2183130"/>
            <a:ext cx="1703070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3" name="Google Shape;303;p8"/>
          <p:cNvSpPr/>
          <p:nvPr/>
        </p:nvSpPr>
        <p:spPr>
          <a:xfrm>
            <a:off x="5278119" y="2181860"/>
            <a:ext cx="1641475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Support of Existing Servers and Hardware-Independent</a:t>
            </a:r>
            <a:endParaRPr lang="en-US" sz="11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4" name="Google Shape;304;p8"/>
          <p:cNvSpPr/>
          <p:nvPr/>
        </p:nvSpPr>
        <p:spPr>
          <a:xfrm>
            <a:off x="7051040" y="2183130"/>
            <a:ext cx="1985645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5" name="Google Shape;305;p8"/>
          <p:cNvSpPr/>
          <p:nvPr/>
        </p:nvSpPr>
        <p:spPr>
          <a:xfrm>
            <a:off x="7055485" y="2426970"/>
            <a:ext cx="1981835" cy="23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High Availability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6" name="Google Shape;306;p8"/>
          <p:cNvSpPr/>
          <p:nvPr/>
        </p:nvSpPr>
        <p:spPr>
          <a:xfrm>
            <a:off x="9105265" y="2181860"/>
            <a:ext cx="2453005" cy="7753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7" name="Google Shape;307;p8"/>
          <p:cNvSpPr/>
          <p:nvPr/>
        </p:nvSpPr>
        <p:spPr>
          <a:xfrm>
            <a:off x="9288780" y="2426970"/>
            <a:ext cx="213804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Rich and complete functions</a:t>
            </a:r>
            <a:endParaRPr lang="en-US" sz="120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08" name="Google Shape;308;p8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6966585" y="3427730"/>
            <a:ext cx="2053590" cy="3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>
                <a:solidFill>
                  <a:srgbClr val="4A747A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</a:t>
            </a:r>
            <a:r>
              <a:rPr lang="en-US" sz="1000" b="1">
                <a:solidFill>
                  <a:srgbClr val="1C1F1F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solates management planes from data planes to avoid a single point of failure. Backup management nodes will be applied within seconds if any management node is disconnected, thus ensuring your business continuity.</a:t>
            </a:r>
            <a:endParaRPr lang="en-US" sz="1000" b="1">
              <a:solidFill>
                <a:srgbClr val="1C1F1F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9"/>
          <p:cNvSpPr txBox="1"/>
          <p:nvPr>
            <p:ph type="body" idx="1"/>
          </p:nvPr>
        </p:nvSpPr>
        <p:spPr>
          <a:xfrm>
            <a:off x="2960696" y="2920835"/>
            <a:ext cx="5813845" cy="685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n-US"/>
              <a:t>Scenarios</a:t>
            </a:r>
            <a:endParaRPr lang="en-US"/>
          </a:p>
        </p:txBody>
      </p:sp>
      <p:sp>
        <p:nvSpPr>
          <p:cNvPr id="314" name="Google Shape;314;p9"/>
          <p:cNvSpPr txBox="1"/>
          <p:nvPr>
            <p:ph type="body" idx="2"/>
          </p:nvPr>
        </p:nvSpPr>
        <p:spPr>
          <a:xfrm>
            <a:off x="1322773" y="2661110"/>
            <a:ext cx="1481901" cy="1042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None/>
            </a:pPr>
            <a:r>
              <a:rPr lang="en-US"/>
              <a:t>02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1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2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3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4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5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1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4_1"/>
  <p:tag name="KSO_WM_UNIT_ID" val="diagram20231087_3*n_h_h_f*1_2_4_1"/>
  <p:tag name="KSO_WM_TEMPLATE_CATEGORY" val="diagram"/>
  <p:tag name="KSO_WM_TEMPLATE_INDEX" val="20231087"/>
  <p:tag name="KSO_WM_UNIT_LAYERLEVEL" val="1_1_1_1"/>
  <p:tag name="KSO_WM_TAG_VERSION" val="3.0"/>
  <p:tag name="KSO_WM_DIAGRAM_GROUP_CODE" val="n1-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BEAUTIFY_FLAG" val="#wm#"/>
  <p:tag name="KSO_WM_UNIT_TEXT_TYPE" val="1"/>
  <p:tag name="KSO_WM_UNIT_PRESET_TEXT" val="单击此处输入你的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7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3_1"/>
  <p:tag name="KSO_WM_UNIT_ID" val="diagram20231087_3*n_h_h_f*1_2_3_1"/>
  <p:tag name="KSO_WM_TEMPLATE_CATEGORY" val="diagram"/>
  <p:tag name="KSO_WM_TEMPLATE_INDEX" val="20231087"/>
  <p:tag name="KSO_WM_UNIT_LAYERLEVEL" val="1_1_1_1"/>
  <p:tag name="KSO_WM_TAG_VERSION" val="3.0"/>
  <p:tag name="KSO_WM_DIAGRAM_GROUP_CODE" val="n1-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BEAUTIFY_FLAG" val="#wm#"/>
  <p:tag name="KSO_WM_UNIT_TEXT_TYPE" val="1"/>
  <p:tag name="KSO_WM_UNIT_PRESET_TEXT" val="单击此处输入你的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2_1"/>
  <p:tag name="KSO_WM_UNIT_ID" val="diagram20231087_3*n_h_h_f*1_2_2_1"/>
  <p:tag name="KSO_WM_TEMPLATE_CATEGORY" val="diagram"/>
  <p:tag name="KSO_WM_TEMPLATE_INDEX" val="20231087"/>
  <p:tag name="KSO_WM_UNIT_LAYERLEVEL" val="1_1_1_1"/>
  <p:tag name="KSO_WM_TAG_VERSION" val="3.0"/>
  <p:tag name="KSO_WM_DIAGRAM_GROUP_CODE" val="n1-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BEAUTIFY_FLAG" val="#wm#"/>
  <p:tag name="KSO_WM_UNIT_TEXT_TYPE" val="1"/>
  <p:tag name="KSO_WM_UNIT_PRESET_TEXT" val="单击此处输入你的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2_1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2_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1},{&quot;brightness&quot;:0,&quot;colorType&quot;:1,&quot;foreColorIndex&quot;:5,&quot;pos&quot;:0.7300000190734863,&quot;transparency&quot;:0.75},{&quot;brightness&quot;:0,&quot;colorType&quot;:1,&quot;foreColorIndex&quot;:5,&quot;pos&quot;:1,&quot;transparency&quot;:0.6000000238418579},{&quot;brightness&quot;:0,&quot;colorType&quot;:1,&quot;foreColorIndex&quot;:5,&quot;pos&quot;:0.5699999928474426,&quot;transparency&quot;:0.800000011920929},{&quot;brightness&quot;:0,&quot;colorType&quot;:1,&quot;foreColorIndex&quot;:5,&quot;pos&quot;:0.4399999976158142,&quot;transparency&quot;:0.949999988079071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1_1"/>
  <p:tag name="KSO_WM_UNIT_ID" val="diagram20231087_3*n_h_h_f*1_2_1_1"/>
  <p:tag name="KSO_WM_TEMPLATE_CATEGORY" val="diagram"/>
  <p:tag name="KSO_WM_TEMPLATE_INDEX" val="20231087"/>
  <p:tag name="KSO_WM_UNIT_LAYERLEVEL" val="1_1_1_1"/>
  <p:tag name="KSO_WM_TAG_VERSION" val="3.0"/>
  <p:tag name="KSO_WM_DIAGRAM_GROUP_CODE" val="n1-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LAYER_COUNT" val="1"/>
  <p:tag name="KSO_WM_BEAUTIFY_FLAG" val="#wm#"/>
  <p:tag name="KSO_WM_UNIT_TEXT_TYPE" val="1"/>
  <p:tag name="KSO_WM_UNIT_PRESET_TEXT" val="单击此处输入你的项正文，文字是您思想的提炼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3_1"/>
  <p:tag name="KSO_WM_UNIT_ID" val="diagram20231087_3*n_h_h_i*1_2_3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10000000149011612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2_1"/>
  <p:tag name="KSO_WM_UNIT_ID" val="diagram20231087_3*n_h_h_i*1_2_2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10000000149011612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1_1"/>
  <p:tag name="KSO_WM_UNIT_ID" val="diagram20231087_3*n_h_h_i*1_2_1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10000000149011612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TYPE" val="n_h_h_i"/>
  <p:tag name="KSO_WM_UNIT_INDEX" val="1_2_4_1"/>
  <p:tag name="KSO_WM_UNIT_ID" val="diagram20231087_3*n_h_h_i*1_2_4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10000000149011612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1087_3*n_h_h_x*1_2_3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UNIT_VALUE" val="64*64"/>
  <p:tag name="KSO_WM_UNIT_TYPE" val="n_h_h_x"/>
  <p:tag name="KSO_WM_UNIT_INDEX" val="1_2_3_1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2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1087_3*n_h_h_x*1_2_2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UNIT_VALUE" val="65*58"/>
  <p:tag name="KSO_WM_UNIT_TYPE" val="n_h_h_x"/>
  <p:tag name="KSO_WM_UNIT_INDEX" val="1_2_2_1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2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1087_3*n_h_h_x*1_2_4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UNIT_VALUE" val="60*51"/>
  <p:tag name="KSO_WM_UNIT_TYPE" val="n_h_h_x"/>
  <p:tag name="KSO_WM_UNIT_INDEX" val="1_2_4_1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BEAUTIFY_FLAG" val="#wm#"/>
  <p:tag name="KSO_WM_UNIT_FILL_TYPE" val="1"/>
  <p:tag name="KSO_WM_UNIT_FILL_FORE_SCHEMECOLOR_INDEX" val="2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10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10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4000000059604645,&quot;colorType&quot;:1,&quot;foreColorIndex&quot;:5,&quot;pos&quot;:0.03999999910593033,&quot;transparency&quot;:0},{&quot;brightness&quot;:-0.019999999552965164,&quot;colorType&quot;:1,&quot;foreColorIndex&quot;:14,&quot;pos&quot;:0.44999998807907104,&quot;transparency&quot;:0.75},{&quot;brightness&quot;:0.4000000059604645,&quot;colorType&quot;:1,&quot;foreColorIndex&quot;:5,&quot;pos&quot;:1,&quot;transparency&quot;:0}],&quot;type&quot;:3},&quot;glow&quot;:{&quot;colorType&quot;:0},&quot;line&quot;:{&quot;gradient&quot;:[{&quot;brightness&quot;:0,&quot;colorType&quot;:1,&quot;foreColorIndex&quot;:5,&quot;pos&quot;:0,&quot;transparency&quot;:1},{&quot;brightness&quot;:0,&quot;colorType&quot;:1,&quot;foreColorIndex&quot;:5,&quot;pos&quot;:0.7300000190734863,&quot;transparency&quot;:0.5},{&quot;brightness&quot;:0,&quot;colorType&quot;:1,&quot;foreColorIndex&quot;:5,&quot;pos&quot;:1,&quot;transparency&quot;:0.6000000238418579},{&quot;brightness&quot;:0,&quot;colorType&quot;:1,&quot;foreColorIndex&quot;:5,&quot;pos&quot;:0.5699999928474426,&quot;transparency&quot;:0.800000011920929},{&quot;brightness&quot;:0,&quot;colorType&quot;:1,&quot;foreColorIndex&quot;:5,&quot;pos&quot;:0.4399999976158142,&quot;transparency&quot;:1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11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1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1,&quot;transparency&quot;:1},{&quot;brightness&quot;:0,&quot;colorType&quot;:1,&quot;foreColorIndex&quot;:5,&quot;pos&quot;:0.20000000298023224,&quot;transparency&quot;:0.5899999737739563},{&quot;brightness&quot;:0,&quot;colorType&quot;:1,&quot;foreColorIndex&quot;:5,&quot;pos&quot;:0,&quot;transparency&quot;:0.349999994039535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6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6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solid&quot;:{&quot;brightness&quot;:0.800000011920929,&quot;colorType&quot;:1,&quot;foreColorIndex&quot;:5,&quot;transparency&quot;:0.5600000023841858},&quot;type&quot;:1},&quot;glow&quot;:{&quot;colorType&quot;:0},&quot;line&quot;:{&quot;type&quot;:0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1"/>
  <p:tag name="KSO_WM_UNIT_FILL_FORE_SCHEMECOLOR_INDEX" val="5"/>
  <p:tag name="KSO_WM_UNIT_FILL_FORE_SCHEMECOLOR_INDEX_BRIGHTNESS" val="0.8"/>
  <p:tag name="KSO_WM_DIAGRAM_USE_COLOR_VALUE" val="{&quot;color_scheme&quot;:1,&quot;color_type&quot;:1,&quot;theme_color_indexes&quot;:[5,6,5,6,5,6]}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9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9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20000000298023224,&quot;colorType&quot;:1,&quot;foreColorIndex&quot;:5,&quot;pos&quot;:0,&quot;transparency&quot;:0.4000000059604645},{&quot;brightness&quot;:0.699999988079071,&quot;colorType&quot;:1,&quot;foreColorIndex&quot;:5,&quot;pos&quot;:0.7699999809265137,&quot;transparency&quot;:0.5},{&quot;brightness&quot;:0.3799999952316284,&quot;colorType&quot;:1,&quot;foreColorIndex&quot;:5,&quot;pos&quot;:1,&quot;transparency&quot;:0.5}],&quot;type&quot;:3},&quot;glow&quot;:{&quot;colorType&quot;:0},&quot;line&quot;:{&quot;gradient&quot;:[{&quot;brightness&quot;:0,&quot;colorType&quot;:1,&quot;foreColorIndex&quot;:5,&quot;pos&quot;:0,&quot;transparency&quot;:1},{&quot;brightness&quot;:0,&quot;colorType&quot;:1,&quot;foreColorIndex&quot;:5,&quot;pos&quot;:0.7300000190734863,&quot;transparency&quot;:0.75},{&quot;brightness&quot;:0,&quot;colorType&quot;:1,&quot;foreColorIndex&quot;:5,&quot;pos&quot;:1,&quot;transparency&quot;:0.6000000238418579},{&quot;brightness&quot;:0,&quot;colorType&quot;:1,&quot;foreColorIndex&quot;:5,&quot;pos&quot;:0.5699999928474426,&quot;transparency&quot;:0.800000011920929},{&quot;brightness&quot;:0,&quot;colorType&quot;:1,&quot;foreColorIndex&quot;:5,&quot;pos&quot;:0.4399999976158142,&quot;transparency&quot;:1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8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8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gradient&quot;:[{&quot;brightness&quot;:0,&quot;colorType&quot;:1,&quot;foreColorIndex&quot;:5,&quot;pos&quot;:0,&quot;transparency&quot;:0.949999988079071},{&quot;brightness&quot;:0,&quot;colorType&quot;:1,&quot;foreColorIndex&quot;:5,&quot;pos&quot;:0.6399999856948853,&quot;transparency&quot;:0.75},{&quot;brightness&quot;:0,&quot;colorType&quot;:1,&quot;foreColorIndex&quot;:5,&quot;pos&quot;:1,&quot;transparency&quot;:1},{&quot;brightness&quot;:0,&quot;colorType&quot;:1,&quot;foreColorIndex&quot;:5,&quot;pos&quot;:0.5699999928474426,&quot;transparency&quot;:0.800000011920929},{&quot;brightness&quot;:0,&quot;colorType&quot;:1,&quot;foreColorIndex&quot;:5,&quot;pos&quot;:0.4399999976158142,&quot;transparency&quot;:0.949999988079071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7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7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,&quot;colorType&quot;:1,&quot;foreColorIndex&quot;:5,&quot;pos&quot;:0,&quot;transparency&quot;:1},{&quot;brightness&quot;:0,&quot;colorType&quot;:1,&quot;foreColorIndex&quot;:16,&quot;pos&quot;:0.3700000047683716,&quot;transparency&quot;:0},{&quot;brightness&quot;:0,&quot;colorType&quot;:1,&quot;foreColorIndex&quot;:16,&quot;pos&quot;:0.8100000023841858,&quot;transparency&quot;:0},{&quot;brightness&quot;:0.4000000059604645,&quot;colorType&quot;:1,&quot;foreColorIndex&quot;:5,&quot;pos&quot;:1,&quot;transparency&quot;:0}],&quot;type&quot;:3},&quot;glow&quot;:{&quot;colorType&quot;:0},&quot;line&quot;:{&quot;gradient&quot;:[{&quot;brightness&quot;:0,&quot;colorType&quot;:1,&quot;foreColorIndex&quot;:5,&quot;pos&quot;:0,&quot;transparency&quot;:0.800000011920929},{&quot;brightness&quot;:0,&quot;colorType&quot;:1,&quot;foreColorIndex&quot;:5,&quot;pos&quot;:0.7300000190734863,&quot;transparency&quot;:0.75},{&quot;brightness&quot;:0,&quot;colorType&quot;:1,&quot;foreColorIndex&quot;:5,&quot;pos&quot;:1,&quot;transparency&quot;:0.6000000238418579},{&quot;brightness&quot;:0,&quot;colorType&quot;:1,&quot;foreColorIndex&quot;:5,&quot;pos&quot;:0.5699999928474426,&quot;transparency&quot;:0.800000011920929},{&quot;brightness&quot;:0,&quot;colorType&quot;:1,&quot;foreColorIndex&quot;:5,&quot;pos&quot;:0.4399999976158142,&quot;transparency&quot;:0.949999988079071}],&quot;type&quot;:2},&quot;shadow&quot;:{&quot;brightness&quot;:0,&quot;colorType&quot;:1,&quot;foreColorIndex&quot;:5,&quot;transparency&quot;:0.8999999761581421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5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5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,&quot;colorType&quot;:1,&quot;foreColorIndex&quot;:5,&quot;pos&quot;:0,&quot;transparency&quot;:0.4699999988079071},{&quot;brightness&quot;:0,&quot;colorType&quot;:1,&quot;foreColorIndex&quot;:14,&quot;pos&quot;:0.6600000262260437,&quot;transparency&quot;:0.8100000023841858},{&quot;brightness&quot;:0,&quot;colorType&quot;:1,&quot;foreColorIndex&quot;:5,&quot;pos&quot;:0.25,&quot;transparency&quot;:0.6899999976158142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12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12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type&quot;:0},&quot;glow&quot;:{&quot;colorType&quot;:0},&quot;line&quot;:{&quot;gradient&quot;:[{&quot;brightness&quot;:0,&quot;colorType&quot;:1,&quot;foreColorIndex&quot;:16,&quot;pos&quot;:1,&quot;transparency&quot;:0},{&quot;brightness&quot;:0,&quot;colorType&quot;:1,&quot;foreColorIndex&quot;:5,&quot;pos&quot;:0.38999998569488525,&quot;transparency&quot;:0.3799999952316284},{&quot;brightness&quot;:0,&quot;colorType&quot;:1,&quot;foreColorIndex&quot;:5,&quot;pos&quot;:0.20000000298023224,&quot;transparency&quot;:0.46000000834465027},{&quot;brightness&quot;:0.5,&quot;colorType&quot;:1,&quot;foreColorIndex&quot;:5,&quot;pos&quot;:0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USE_COLOR_VALUE" val="{&quot;color_scheme&quot;:1,&quot;color_type&quot;:1,&quot;theme_color_indexes&quot;:[5,6,5,6,5,6]}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2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2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6000000238418579,&quot;colorType&quot;:1,&quot;foreColorIndex&quot;:5,&quot;pos&quot;:0.009999999776482582,&quot;transparency&quot;:0},{&quot;brightness&quot;:0.8999999761581421,&quot;colorType&quot;:1,&quot;foreColorIndex&quot;:5,&quot;pos&quot;:0.8600000143051147,&quot;transparency&quot;:0.27000001072883606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1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1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4000000059604645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4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4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4000000059604645,&quot;colorType&quot;:1,&quot;foreColorIndex&quot;:5,&quot;pos&quot;:0.009999999776482582,&quot;transparency&quot;:0},{&quot;brightness&quot;:0.699999988079071,&quot;colorType&quot;:1,&quot;foreColorIndex&quot;:5,&quot;pos&quot;:0.8600000143051147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087_3*n_h_i*1_1_3"/>
  <p:tag name="KSO_WM_TEMPLATE_CATEGORY" val="diagram"/>
  <p:tag name="KSO_WM_TEMPLATE_INDEX" val="20231087"/>
  <p:tag name="KSO_WM_UNIT_LAYERLEVEL" val="1_1_1"/>
  <p:tag name="KSO_WM_TAG_VERSION" val="3.0"/>
  <p:tag name="KSO_WM_DIAGRAM_GROUP_CODE" val="n1-1"/>
  <p:tag name="KSO_WM_UNIT_TYPE" val="n_h_i"/>
  <p:tag name="KSO_WM_UNIT_INDEX" val="1_1_3"/>
  <p:tag name="KSO_WM_DIAGRAM_VERSION" val="3"/>
  <p:tag name="KSO_WM_DIAGRAM_COLOR_TRICK" val="1"/>
  <p:tag name="KSO_WM_DIAGRAM_COLOR_TEXT_CAN_REMOVE" val="n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gradient&quot;:[{&quot;brightness&quot;:0.6000000238418579,&quot;colorType&quot;:1,&quot;foreColorIndex&quot;:5,&quot;pos&quot;:0.009999999776482582,&quot;transparency&quot;:0},{&quot;brightness&quot;:0.8999999761581421,&quot;colorType&quot;:1,&quot;foreColorIndex&quot;:5,&quot;pos&quot;:0.8600000143051147,&quot;transparency&quot;:0.27000001072883606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4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n1-1"/>
  <p:tag name="KSO_WM_UNIT_ID" val="diagram20231087_3*n_h_h_x*1_2_1_1"/>
  <p:tag name="KSO_WM_TEMPLATE_CATEGORY" val="diagram"/>
  <p:tag name="KSO_WM_TEMPLATE_INDEX" val="20231087"/>
  <p:tag name="KSO_WM_UNIT_LAYERLEVEL" val="1_1_1_1"/>
  <p:tag name="KSO_WM_TAG_VERSION" val="3.0"/>
  <p:tag name="KSO_WM_DIAGRAM_VERSION" val="3"/>
  <p:tag name="KSO_WM_DIAGRAM_COLOR_TRICK" val="1"/>
  <p:tag name="KSO_WM_DIAGRAM_COLOR_TEXT_CAN_REMOVE" val="n"/>
  <p:tag name="KSO_WM_UNIT_VALUE" val="74*63"/>
  <p:tag name="KSO_WM_UNIT_TYPE" val="n_h_h_x"/>
  <p:tag name="KSO_WM_UNIT_INDEX" val="1_2_1_1"/>
  <p:tag name="KSO_WM_DIAGRAM_MAX_ITEMCNT" val="5"/>
  <p:tag name="KSO_WM_DIAGRAM_MIN_ITEMCNT" val="2"/>
  <p:tag name="KSO_WM_DIAGRAM_VIRTUALLY_FRAME" val="{&quot;height&quot;:383.50054931640625,&quot;left&quot;:49.629180908203125,&quot;top&quot;:136.89972534179688,&quot;width&quot;:860.7672757847101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TYPE" val="1"/>
  <p:tag name="KSO_WM_UNIT_FILL_FORE_SCHEMECOLOR_INDEX" val="2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41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5151_5*l_h_f*1_1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2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5151_5*l_h_i*1_1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43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5151_5*l_h_f*1_3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VALUE" val="120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diagram20235151_5*l_h_i*1_3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45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5_1"/>
  <p:tag name="KSO_WM_UNIT_ID" val="diagram20235151_5*l_h_f*1_5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5_1"/>
  <p:tag name="KSO_WM_UNIT_ID" val="diagram20235151_5*l_h_i*1_5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47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5151_5*l_h_f*1_2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5151_5*l_h_i*1_2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49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35151_5*l_h_f*1_4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1"/>
  <p:tag name="KSO_WM_UNIT_ID" val="diagram20235151_5*l_h_i*1_4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51.xml><?xml version="1.0" encoding="utf-8"?>
<p:tagLst xmlns:p="http://schemas.openxmlformats.org/presentationml/2006/main">
  <p:tag name="KSO_WM_DIAGRAM_VIRTUALLY_FRAME" val="{&quot;height&quot;:310.6499938964845,&quot;left&quot;:47.25,&quot;top&quot;:135.07500305175782,&quot;width&quot;:499.45}"/>
  <p:tag name="KSO_WM_UNIT_SUBTYPE" val="a"/>
  <p:tag name="KSO_WM_UNIT_TEXT_LAYER_COUNT" val="1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6_1"/>
  <p:tag name="KSO_WM_UNIT_ID" val="diagram20235151_5*l_h_f*1_6_1"/>
  <p:tag name="KSO_WM_TEMPLATE_CATEGORY" val="diagram"/>
  <p:tag name="KSO_WM_TEMPLATE_INDEX" val="20235151"/>
  <p:tag name="KSO_WM_UNIT_LAYERLEVEL" val="1_1_1"/>
  <p:tag name="KSO_WM_TAG_VERSION" val="3.0"/>
  <p:tag name="KSO_WM_UNIT_TEXT_TYPE" val="1"/>
  <p:tag name="KSO_WM_DIAGRAM_MAX_ITEMCNT" val="12"/>
  <p:tag name="KSO_WM_DIAGRAM_MIN_ITEMCNT" val="2"/>
  <p:tag name="KSO_WM_DIAGRAM_COLOR_MATCH_VALUE" val="{&quot;shape&quot;:{&quot;fill&quot;:{&quot;solid&quot;:{&quot;brightness&quot;:0,&quot;colorType&quot;:1,&quot;foreColorIndex&quot;:2,&quot;transparency&quot;:0.8999999761581421},&quot;type&quot;:1},&quot;glow&quot;:{&quot;colorType&quot;:0},&quot;line&quot;:{&quot;gradient&quot;:[{&quot;brightness&quot;:0,&quot;colorType&quot;:1,&quot;foreColorIndex&quot;:5,&quot;pos&quot;:0,&quot;transparency&quot;:0.30000001192092896},{&quot;brightness&quot;:0,&quot;colorType&quot;:1,&quot;foreColorIndex&quot;:5,&quot;pos&quot;:1,&quot;transparency&quot;:0.4000000059604645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PRESET_TEXT" val="单击此处添加文本具体内容，简明扼要地阐述您的观点根据需要可酌情增减文字，以便观者理解思想。"/>
  <p:tag name="KSO_WM_UNIT_FILL_TYPE" val="1"/>
  <p:tag name="KSO_WM_UNIT_FILL_FORE_SCHEMECOLOR_INDEX" val="2"/>
  <p:tag name="KSO_WM_UNIT_FILL_FORE_SCHEMECOLOR_INDEX_BRIGHTNESS" val="0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6_1"/>
  <p:tag name="KSO_WM_UNIT_ID" val="diagram20235151_5*l_h_i*1_6_1"/>
  <p:tag name="KSO_WM_TEMPLATE_CATEGORY" val="diagram"/>
  <p:tag name="KSO_WM_TEMPLATE_INDEX" val="20235151"/>
  <p:tag name="KSO_WM_UNIT_LAYERLEVEL" val="1_1_1"/>
  <p:tag name="KSO_WM_TAG_VERSION" val="3.0"/>
  <p:tag name="KSO_WM_DIAGRAM_MAX_ITEMCNT" val="12"/>
  <p:tag name="KSO_WM_DIAGRAM_MIN_ITEMCNT" val="2"/>
  <p:tag name="KSO_WM_DIAGRAM_VIRTUALLY_FRAME" val="{&quot;height&quot;:310.6499938964845,&quot;left&quot;:47.25,&quot;top&quot;:135.07500305175782,&quot;width&quot;:499.45}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.4099999964237213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DIAGRAM_VERSION" val="3"/>
  <p:tag name="KSO_WM_DIAGRAM_COLOR_TRICK" val="1"/>
  <p:tag name="KSO_WM_DIAGRAM_COLOR_TEXT_CAN_REMOVE" val="n"/>
  <p:tag name="KSO_WM_UNIT_FILL_TYPE" val="3"/>
  <p:tag name="KSO_WM_DIAGRAM_USE_COLOR_VALUE" val="{&quot;color_scheme&quot;:1,&quot;color_type&quot;:1,&quot;theme_color_indexes&quot;:[5,6,5,6,5,6]}"/>
</p:tagLst>
</file>

<file path=ppt/tags/tag53.xml><?xml version="1.0" encoding="utf-8"?>
<p:tagLst xmlns:p="http://schemas.openxmlformats.org/presentationml/2006/main">
  <p:tag name="resource_record_key" val="{&quot;70&quot;:[3333435,3314368]}"/>
</p:tagLst>
</file>

<file path=ppt/tags/tag6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7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8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ags/tag9.xml><?xml version="1.0" encoding="utf-8"?>
<p:tagLst xmlns:p="http://schemas.openxmlformats.org/presentationml/2006/main">
  <p:tag name="KSO_WM_DIAGRAM_VIRTUALLY_FRAME" val="{&quot;height&quot;:229.92708661417322,&quot;left&quot;:150.32157480314962,&quot;top&quot;:206.77157480314958,&quot;width&quot;:748.1714173228345}"/>
</p:tagLst>
</file>

<file path=ppt/theme/theme1.xml><?xml version="1.0" encoding="utf-8"?>
<a:theme xmlns:a="http://schemas.openxmlformats.org/drawingml/2006/main" name="NexaVM-Master">
  <a:themeElements>
    <a:clrScheme name="NexaVM">
      <a:dk1>
        <a:srgbClr val="FFFFFF"/>
      </a:dk1>
      <a:lt1>
        <a:srgbClr val="23373A"/>
      </a:lt1>
      <a:dk2>
        <a:srgbClr val="1F88B5"/>
      </a:dk2>
      <a:lt2>
        <a:srgbClr val="58B7E2"/>
      </a:lt2>
      <a:accent1>
        <a:srgbClr val="1FB4B1"/>
      </a:accent1>
      <a:accent2>
        <a:srgbClr val="EA5047"/>
      </a:accent2>
      <a:accent3>
        <a:srgbClr val="23373A"/>
      </a:accent3>
      <a:accent4>
        <a:srgbClr val="1F88B5"/>
      </a:accent4>
      <a:accent5>
        <a:srgbClr val="58B7E2"/>
      </a:accent5>
      <a:accent6>
        <a:srgbClr val="FFFFFF"/>
      </a:accent6>
      <a:hlink>
        <a:srgbClr val="007FDF"/>
      </a:hlink>
      <a:folHlink>
        <a:srgbClr val="005EA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11496</Words>
  <Application>WPS 演示</Application>
  <PresentationFormat/>
  <Paragraphs>438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9" baseType="lpstr">
      <vt:lpstr>Arial</vt:lpstr>
      <vt:lpstr>SimSun</vt:lpstr>
      <vt:lpstr>Wingdings</vt:lpstr>
      <vt:lpstr>Arial</vt:lpstr>
      <vt:lpstr>Microsoft YaHei</vt:lpstr>
      <vt:lpstr>Noto Sans</vt:lpstr>
      <vt:lpstr>Noto Sans Symbols</vt:lpstr>
      <vt:lpstr>Segoe Print</vt:lpstr>
      <vt:lpstr>Arial Unicode MS</vt:lpstr>
      <vt:lpstr>NexaVM-Master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dinimlg093@gmail.com</dc:creator>
  <cp:lastModifiedBy>阮浩</cp:lastModifiedBy>
  <cp:revision>6</cp:revision>
  <dcterms:created xsi:type="dcterms:W3CDTF">2025-12-24T06:32:00Z</dcterms:created>
  <dcterms:modified xsi:type="dcterms:W3CDTF">2025-12-28T09:13:12Z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554C776AB40E49E8BA2F0B6FBD5DFF05_13</vt:lpwstr>
  </property>
  <property fmtid="{D5CDD505-2E9C-101B-9397-08002B2CF9AE}" pid="3" name="KSOProductBuildVer">
    <vt:lpwstr>2052-12.1.0.24034</vt:lpwstr>
  </property>
</Properties>
</file>