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2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8" r:id="rId5"/>
    <p:sldId id="321" r:id="rId6"/>
    <p:sldId id="324" r:id="rId7"/>
    <p:sldId id="326" r:id="rId8"/>
    <p:sldId id="327" r:id="rId9"/>
    <p:sldId id="335" r:id="rId10"/>
    <p:sldId id="334" r:id="rId11"/>
    <p:sldId id="336" r:id="rId12"/>
    <p:sldId id="337" r:id="rId13"/>
    <p:sldId id="341" r:id="rId14"/>
    <p:sldId id="342" r:id="rId15"/>
    <p:sldId id="343" r:id="rId16"/>
  </p:sldIdLst>
  <p:sldSz cx="18288000" cy="10287000"/>
  <p:notesSz cx="6858000" cy="9144000"/>
  <p:embeddedFontLst>
    <p:embeddedFont>
      <p:font typeface="SimSun" panose="02010600030101010101" pitchFamily="2" charset="-122"/>
      <p:regular r:id="rId21"/>
    </p:embeddedFont>
    <p:embeddedFont>
      <p:font typeface="Roboto Italics" panose="02000000000000000000"/>
      <p:italic r:id="rId22"/>
    </p:embeddedFont>
    <p:embeddedFont>
      <p:font typeface="Roboto Bold" panose="02000000000000000000"/>
      <p:bold r:id="rId23"/>
    </p:embeddedFont>
    <p:embeddedFont>
      <p:font typeface="Roboto" panose="02000000000000000000"/>
      <p:regular r:id="rId24"/>
      <p:bold r:id="rId25"/>
    </p:embeddedFont>
    <p:embeddedFont>
      <p:font typeface="Calibri" panose="020F050202020403020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0" userDrawn="1">
          <p15:clr>
            <a:srgbClr val="A4A3A4"/>
          </p15:clr>
        </p15:guide>
        <p15:guide id="2" pos="29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ce.Cao" initials="J" lastIdx="0" clrIdx="0"/>
  <p:cmAuthor id="2" name="XLS" initials="X" lastIdx="0" clrIdx="1"/>
  <p:cmAuthor id="3" name="Jasmine.Tang" initials="J" lastIdx="0" clrIdx="2"/>
  <p:cmAuthor id="4" name="刘畅" initials=".." lastIdx="0" clrIdx="3"/>
  <p:cmAuthor id="5" name="ben" initials="b" lastIdx="0" clrIdx="4"/>
  <p:cmAuthor id="6" name="杨绪荣" initials="A" lastIdx="0" clrIdx="5"/>
  <p:cmAuthor id="7" name="gaojiaqi" initials="g" lastIdx="0" clrIdx="6"/>
  <p:cmAuthor id="8" name="qlj" initials="q" lastIdx="0" clrIdx="7"/>
  <p:cmAuthor id="9" name="吴 卫淋" initials="吴" lastIdx="0" clrIdx="8"/>
  <p:cmAuthor id="10" name="cepri" initials="c" lastIdx="0" clrIdx="9"/>
  <p:cmAuthor id="11" name="fjwapp" initials="f" lastIdx="0" clrIdx="10"/>
  <p:cmAuthor id="12" name="作者" initials="A" lastIdx="0" clrIdx="11"/>
  <p:cmAuthor id="13" name="冯红锟_MJfqeq6B" initials="authorId_286393367" lastIdx="0" clrIdx="12"/>
  <p:cmAuthor id="14" name="XUWEI" initials="X" lastIdx="0" clrIdx="13"/>
  <p:cmAuthor id="15" name="丁大鹏" initials="ddp" lastIdx="0" clrIdx="14"/>
  <p:cmAuthor id="16" name="吕品" initials="吕品" lastIdx="0" clrIdx="15"/>
  <p:cmAuthor id="17" name="未知用户5" initials="未知用户5" lastIdx="0" clrIdx="16"/>
  <p:cmAuthor id="18" name="未知用户3" initials="未知用户3" lastIdx="0" clrIdx="17"/>
  <p:cmAuthor id="19" name="未知用户4" initials="未知用户4" lastIdx="0" clrIdx="18"/>
  <p:cmAuthor id="20" name="未知用户6" initials="未知用户6" lastIdx="0" clrIdx="19"/>
  <p:cmAuthor id="21" name="吕 美军" initials="吕" lastIdx="0" clrIdx="20"/>
  <p:cmAuthor id="22" name="Windows 用户" initials="W用" lastIdx="0" clrIdx="21"/>
  <p:cmAuthor id="23" name="Jie" initials="J" lastIdx="0" clrIdx="22"/>
  <p:cmAuthor id="24" name="QI" initials="Q" lastIdx="0" clrIdx="23"/>
  <p:cmAuthor id="25" name="Kwok Johnny" initials="" lastIdx="0" clrIdx="24"/>
  <p:cmAuthor id="26" name="李 斌" initials="李" lastIdx="0" clrIdx="25"/>
  <p:cmAuthor id="27" name="wangyize" initials="w" lastIdx="0" clrIdx="26"/>
  <p:cmAuthor id="28" name="Wang Yize" initials="WY" lastIdx="0" clrIdx="27"/>
  <p:cmAuthor id="29" name="Hujianquan" initials="HJQ" lastIdx="0" clrIdx="28"/>
  <p:cmAuthor id="30" name="liu dongxue" initials="ld" lastIdx="0" clrIdx="29"/>
  <p:cmAuthor id="31" name="kingsoft" initials="k" lastIdx="0" clrIdx="30"/>
  <p:cmAuthor id="32" name="汝强 刘" initials="汝强" lastIdx="0" clrIdx="31"/>
  <p:cmAuthor id="33" name="a" initials="a" lastIdx="0" clrIdx="32"/>
  <p:cmAuthor id="34" name="zhouhaipeng" initials="z" lastIdx="0" clrIdx="33"/>
  <p:cmAuthor id="35" name="马志勇" initials="马志勇" lastIdx="0" clrIdx="34"/>
  <p:cmAuthor id="36" name="hailinx" initials="h" lastIdx="0" clrIdx="35"/>
  <p:cmAuthor id="37" name="李金金" initials="李金金" lastIdx="0" clrIdx="36"/>
  <p:cmAuthor id="38" name="AutoBVT" initials="A" lastIdx="0" clrIdx="37"/>
  <p:cmAuthor id="39" name="lxxcindy0503@outlook.com" initials="l" lastIdx="0" clrIdx="38"/>
  <p:cmAuthor id="40" name="luckyday" initials="l" lastIdx="0" clrIdx="39"/>
  <p:cmAuthor id="41" name="姜伟光" initials="姜" lastIdx="0" clrIdx="40"/>
  <p:cmAuthor id="42" name="Peng Raymon" initials="PR" lastIdx="0" clrIdx="41"/>
  <p:cmAuthor id="43" name="10107538" initials="1" lastIdx="0" clrIdx="42"/>
  <p:cmAuthor id="44" name="10118178" initials="1" lastIdx="0" clrIdx="43"/>
  <p:cmAuthor id="45" name="Baty xiao" initials="Bx" lastIdx="0" clrIdx="44"/>
  <p:cmAuthor id="46" name="zhouwd" initials="" lastIdx="0" clrIdx="45"/>
  <p:cmAuthor id="47" name="TF013070" initials="T" lastIdx="0" clrIdx="46"/>
  <p:cmAuthor id="48" name="徐涛" initials="徐" lastIdx="0" clrIdx="47"/>
  <p:cmAuthor id="49" name="孟伟伟" initials="孟" lastIdx="0" clrIdx="48"/>
  <p:cmAuthor id="50" name="王波10142735" initials="王" lastIdx="0" clrIdx="49"/>
  <p:cmAuthor id="51" name="李萌萌" initials="李" lastIdx="0" clrIdx="50"/>
  <p:cmAuthor id="52" name="张洁" initials="张" lastIdx="0" clrIdx="51"/>
  <p:cmAuthor id="53" name="Author" initials="" lastIdx="0" clrIdx="52"/>
  <p:cmAuthor id="54" name="10066351" initials="1" lastIdx="0" clrIdx="53"/>
  <p:cmAuthor id="55" name="蔡建楠" initials="caijianna" lastIdx="0" clrIdx="54"/>
  <p:cmAuthor id="56" name="忠林 许" initials="忠" lastIdx="0" clrIdx="55"/>
  <p:cmAuthor id="57" name="zx" initials="z" lastIdx="0" clrIdx="56"/>
  <p:cmAuthor id="58" name="Richard Xiong(YICT,ITD)" initials="" lastIdx="0" clrIdx="57"/>
  <p:cmAuthor id="59" name="Hou Yingfeng" initials="" lastIdx="0" clrIdx="58"/>
  <p:cmAuthor id="60" name="10056791" initials="" lastIdx="0" clrIdx="59"/>
  <p:cmAuthor id="61" name="10295142" initials="" lastIdx="0" clrIdx="60"/>
  <p:cmAuthor id="62" name="wyz" initials="" lastIdx="0" clrIdx="61"/>
  <p:cmAuthor id="63" name="李楠10047711" initials="李楠10047711" lastIdx="0" clrIdx="62"/>
  <p:cmAuthor id="64" name="许 志军" initials="许" lastIdx="0" clrIdx="63"/>
  <p:cmAuthor id="65" name="赵诚荣10027092" initials="" lastIdx="0" clrIdx="64"/>
  <p:cmAuthor id="66" name="欧 志芳" initials="欧" lastIdx="0" clrIdx="65"/>
  <p:cmAuthor id="67" name="10092001" initials="" lastIdx="0" clrIdx="66"/>
  <p:cmAuthor id="68" name="安 静" initials="安" lastIdx="0" clrIdx="67"/>
  <p:cmAuthor id="69" name="李菁1|sqlijing1" initials="李" lastIdx="0" clrIdx="68"/>
  <p:cmAuthor id="70" name="王 琳" initials="王" lastIdx="0" clrIdx="69"/>
  <p:cmAuthor id="71" name="关全全10258021" initials="关全全10258021" lastIdx="0" clrIdx="70"/>
  <p:cmAuthor id="72" name="周姣" initials="1" lastIdx="0" clrIdx="71"/>
  <p:cmAuthor id="73" name="zhaohaiqi" initials="z" lastIdx="0" clrIdx="72"/>
  <p:cmAuthor id="74" name="群智集" initials="群" lastIdx="0" clrIdx="73"/>
  <p:cmAuthor id="75" name="12724" initials="1" lastIdx="0" clrIdx="7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039"/>
    <a:srgbClr val="00151C"/>
    <a:srgbClr val="27BDC3"/>
    <a:srgbClr val="3AC7C4"/>
    <a:srgbClr val="FAFAFA"/>
    <a:srgbClr val="EC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47" d="100"/>
          <a:sy n="47" d="100"/>
        </p:scale>
        <p:origin x="428" y="40"/>
      </p:cViewPr>
      <p:guideLst>
        <p:guide orient="horz" pos="2220"/>
        <p:guide pos="29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882A7-6B89-4D42-BFEA-B9EE7C4B6031}" type="datetimeFigureOut">
              <a:rPr lang="it-IT" smtClean="0"/>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B7FA3-0E40-4972-8DB8-B09F965AD93A}" type="slidenum">
              <a:rPr lang="it-IT" smtClean="0"/>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Buongiorno a tutti e benvenuti a questo webinar dedicato a NexaVM: la nuova frontiera della virtualizzazione per la tua infrastruttura IT.</a:t>
            </a:r>
            <a:endParaRPr lang="en-US" altLang="en-US"/>
          </a:p>
          <a:p>
            <a:r>
              <a:rPr lang="en-US" altLang="en-US"/>
              <a:t>Sono Luca Fiorin, Sales Manager di NexaVM, e oggi ho il piacere di guidarvi alla scoperta di una piattaforma che sta ridefinendo il modo in cui aziende e professionisti IT affrontano la virtualizzazione e il cloud.</a:t>
            </a:r>
            <a:endParaRPr lang="en-US" altLang="en-US"/>
          </a:p>
          <a:p>
            <a:endParaRPr lang="en-US" altLang="en-US"/>
          </a:p>
          <a:p>
            <a:r>
              <a:rPr lang="en-US" altLang="en-US"/>
              <a:t>Prima di tutto, grazie per aver dedicato un’ora del vostro tempo per essere qui con noi. Sappiamo quanto sia prezioso, e il nostro obiettivo </a:t>
            </a:r>
            <a:r>
              <a:rPr lang="en-US" altLang="en-US"/>
              <a:t>è</a:t>
            </a:r>
            <a:r>
              <a:rPr lang="en-US" altLang="en-US"/>
              <a:t> farvi uscire da questa sessione con una visione chiara e concreta di come NexaVM possa semplificare, rendere più sicura e più efficiente la vostra infrastruttura IT.</a:t>
            </a:r>
            <a:endParaRPr lang="en-US" altLang="en-US"/>
          </a:p>
          <a:p>
            <a:endParaRPr lang="en-US" altLang="en-US"/>
          </a:p>
          <a:p>
            <a:r>
              <a:rPr lang="en-US" altLang="en-US"/>
              <a:t>Oggi parleremo di chi siamo, di come nasce NexaVM, quali sono i nostri prodotti, perché rappresentiamo un’alternativa reale e solida alle piattaforme tradizionali come VMware, e infine vi mostreremo attraverso una live demo la nostra piattaforma.</a:t>
            </a:r>
            <a:endParaRPr lang="en-US" altLang="en-US"/>
          </a:p>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Entriamo ora nel cuore della nostra offerta.</a:t>
            </a:r>
            <a:endParaRPr lang="en-US" altLang="en-US"/>
          </a:p>
          <a:p>
            <a:r>
              <a:rPr lang="en-US" altLang="en-US"/>
              <a:t>NexaVM non </a:t>
            </a:r>
            <a:r>
              <a:rPr lang="en-US" altLang="en-US"/>
              <a:t>è</a:t>
            </a:r>
            <a:r>
              <a:rPr lang="en-US" altLang="en-US"/>
              <a:t> un singolo prodotto, ma una suite completa di soluzioni che coprono ogni livello dell’infrastruttura virtuale.</a:t>
            </a:r>
            <a:endParaRPr lang="en-US" altLang="en-US"/>
          </a:p>
          <a:p>
            <a:r>
              <a:rPr lang="en-US" altLang="en-US"/>
              <a:t>Al centro del nostro stack c’</a:t>
            </a:r>
            <a:r>
              <a:rPr lang="en-US" altLang="en-US"/>
              <a:t>è</a:t>
            </a:r>
            <a:r>
              <a:rPr lang="en-US" altLang="en-US"/>
              <a:t> nSSV – Secure Server Virtualization, il nostro hypervisor proprietario, il cuore pulsante della piattaforma.</a:t>
            </a:r>
            <a:endParaRPr lang="en-US" altLang="en-US"/>
          </a:p>
          <a:p>
            <a:endParaRPr lang="en-US" altLang="en-US"/>
          </a:p>
          <a:p>
            <a:r>
              <a:rPr lang="en-US" altLang="en-US"/>
              <a:t>- nCSSV – Cloud Software Virtualization, la nostra piattaforma per cloud privati e ibridi, ideale per chi vuole gestire in modo autonomo le proprie risorse;</a:t>
            </a:r>
            <a:endParaRPr lang="en-US" altLang="en-US"/>
          </a:p>
          <a:p>
            <a:r>
              <a:rPr lang="en-US" altLang="en-US"/>
              <a:t>- nSAN – il nostro storage distribuito, che garantisce affidabilità e scalabilità per infrastrutture iperconvergenti;</a:t>
            </a:r>
            <a:endParaRPr lang="en-US" altLang="en-US"/>
          </a:p>
          <a:p>
            <a:r>
              <a:rPr lang="en-US" altLang="en-US"/>
              <a:t>- nBDR – la nostra soluzione di backup e disaster recovery;</a:t>
            </a:r>
            <a:endParaRPr lang="en-US" altLang="en-US"/>
          </a:p>
          <a:p>
            <a:endParaRPr lang="en-US" altLang="en-US"/>
          </a:p>
          <a:p>
            <a:endParaRPr lang="en-US" altLang="en-US"/>
          </a:p>
          <a:p>
            <a:r>
              <a:rPr lang="en-US" altLang="en-US"/>
              <a:t>A questi moduli si aggiunge un portfolio di prodotti complementari che arricchiscono ulteriormente la nostra proposta:</a:t>
            </a:r>
            <a:endParaRPr lang="en-US" altLang="en-US"/>
          </a:p>
          <a:p>
            <a:endParaRPr lang="en-US" altLang="en-US"/>
          </a:p>
          <a:p>
            <a:r>
              <a:rPr lang="en-US" altLang="en-US"/>
              <a:t>- nSDS, che estende le capacità del nostro storage includendo object storage S3, file storage e cluster distribuiti;</a:t>
            </a:r>
            <a:endParaRPr lang="en-US" altLang="en-US"/>
          </a:p>
          <a:p>
            <a:r>
              <a:rPr lang="en-US" altLang="en-US"/>
              <a:t>- nCMP, la Cloud Management Platform che consente di erogare servizi cloud in modo centralizzato;</a:t>
            </a:r>
            <a:endParaRPr lang="en-US" altLang="en-US"/>
          </a:p>
          <a:p>
            <a:r>
              <a:rPr lang="en-US" altLang="en-US"/>
              <a:t>- nMCMP, la Multi Cloud Management Platform, pensata per semplificare la gestione di workload distribuiti tra più cloud provider;</a:t>
            </a:r>
            <a:endParaRPr lang="en-US" altLang="en-US"/>
          </a:p>
          <a:p>
            <a:r>
              <a:rPr lang="en-US" altLang="en-US"/>
              <a:t>- e infine nDesk, la nostra soluzione di Virtual Desktop Infrastructure, per abilitare il lavoro remoto in sicurezza.</a:t>
            </a:r>
            <a:endParaRPr lang="en-US" altLang="en-US"/>
          </a:p>
          <a:p>
            <a:endParaRPr lang="en-US" altLang="en-US"/>
          </a:p>
          <a:p>
            <a:r>
              <a:rPr lang="en-US" altLang="en-US"/>
              <a:t>In sintesi, NexaVM offre una piattaforma completa, capace di coprire tutte le esigenze di virtualizzazione, storage, cloud e gestione multi-ambiente.</a:t>
            </a:r>
            <a:endParaRPr lang="en-US" altLang="en-US"/>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Il cuore tecnico della nostra piattaforma </a:t>
            </a:r>
            <a:r>
              <a:rPr lang="en-US" altLang="en-US"/>
              <a:t>è</a:t>
            </a:r>
            <a:r>
              <a:rPr lang="en-US" altLang="en-US"/>
              <a:t> nSSV, il nostro Secure Server Virtualization Hypervisor.</a:t>
            </a:r>
            <a:endParaRPr lang="en-US" altLang="en-US"/>
          </a:p>
          <a:p>
            <a:r>
              <a:rPr lang="en-US" altLang="en-US"/>
              <a:t>È la base su cui tutto si fonda: performance, sicurezza e stabilità.</a:t>
            </a:r>
            <a:endParaRPr lang="en-US" altLang="en-US"/>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0" Type="http://schemas.openxmlformats.org/officeDocument/2006/relationships/notesSlide" Target="../notesSlides/notesSlide3.xml"/><Relationship Id="rId4" Type="http://schemas.openxmlformats.org/officeDocument/2006/relationships/tags" Target="../tags/tag2.xml"/><Relationship Id="rId39" Type="http://schemas.openxmlformats.org/officeDocument/2006/relationships/slideLayout" Target="../slideLayouts/slideLayout7.xml"/><Relationship Id="rId38" Type="http://schemas.openxmlformats.org/officeDocument/2006/relationships/tags" Target="../tags/tag36.xml"/><Relationship Id="rId37" Type="http://schemas.openxmlformats.org/officeDocument/2006/relationships/tags" Target="../tags/tag35.xml"/><Relationship Id="rId36" Type="http://schemas.openxmlformats.org/officeDocument/2006/relationships/tags" Target="../tags/tag34.xml"/><Relationship Id="rId35" Type="http://schemas.openxmlformats.org/officeDocument/2006/relationships/tags" Target="../tags/tag33.xml"/><Relationship Id="rId34" Type="http://schemas.openxmlformats.org/officeDocument/2006/relationships/tags" Target="../tags/tag32.xml"/><Relationship Id="rId33" Type="http://schemas.openxmlformats.org/officeDocument/2006/relationships/tags" Target="../tags/tag31.xml"/><Relationship Id="rId32" Type="http://schemas.openxmlformats.org/officeDocument/2006/relationships/tags" Target="../tags/tag30.xml"/><Relationship Id="rId31" Type="http://schemas.openxmlformats.org/officeDocument/2006/relationships/tags" Target="../tags/tag29.xml"/><Relationship Id="rId30" Type="http://schemas.openxmlformats.org/officeDocument/2006/relationships/tags" Target="../tags/tag28.xml"/><Relationship Id="rId3" Type="http://schemas.openxmlformats.org/officeDocument/2006/relationships/tags" Target="../tags/tag1.xml"/><Relationship Id="rId29" Type="http://schemas.openxmlformats.org/officeDocument/2006/relationships/tags" Target="../tags/tag27.xml"/><Relationship Id="rId28" Type="http://schemas.openxmlformats.org/officeDocument/2006/relationships/tags" Target="../tags/tag26.xml"/><Relationship Id="rId27" Type="http://schemas.openxmlformats.org/officeDocument/2006/relationships/tags" Target="../tags/tag25.xml"/><Relationship Id="rId26" Type="http://schemas.openxmlformats.org/officeDocument/2006/relationships/tags" Target="../tags/tag24.xml"/><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image" Target="../media/image1.png"/><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png"/><Relationship Id="rId14" Type="http://schemas.openxmlformats.org/officeDocument/2006/relationships/notesSlide" Target="../notesSlides/notesSlide4.xml"/><Relationship Id="rId13" Type="http://schemas.openxmlformats.org/officeDocument/2006/relationships/slideLayout" Target="../slideLayouts/slideLayout7.xml"/><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8" name="Freeform 8"/>
          <p:cNvSpPr/>
          <p:nvPr/>
        </p:nvSpPr>
        <p:spPr>
          <a:xfrm>
            <a:off x="13868376" y="-38029"/>
            <a:ext cx="4087481" cy="1054593"/>
          </a:xfrm>
          <a:custGeom>
            <a:avLst/>
            <a:gdLst/>
            <a:ahLst/>
            <a:cxnLst/>
            <a:rect l="l" t="t" r="r" b="b"/>
            <a:pathLst>
              <a:path w="4087481" h="1054593">
                <a:moveTo>
                  <a:pt x="0" y="0"/>
                </a:moveTo>
                <a:lnTo>
                  <a:pt x="4087481" y="0"/>
                </a:lnTo>
                <a:lnTo>
                  <a:pt x="4087481" y="1054592"/>
                </a:lnTo>
                <a:lnTo>
                  <a:pt x="0" y="1054592"/>
                </a:lnTo>
                <a:lnTo>
                  <a:pt x="0" y="0"/>
                </a:lnTo>
                <a:close/>
              </a:path>
            </a:pathLst>
          </a:custGeom>
          <a:blipFill>
            <a:blip r:embed="rId1"/>
            <a:stretch>
              <a:fillRect/>
            </a:stretch>
          </a:blipFill>
        </p:spPr>
        <p:txBody>
          <a:bodyPr/>
          <a:lstStyle/>
          <a:p>
            <a:endParaRPr lang="it-IT" dirty="0"/>
          </a:p>
        </p:txBody>
      </p:sp>
      <p:sp>
        <p:nvSpPr>
          <p:cNvPr id="12" name="Freeform 12"/>
          <p:cNvSpPr/>
          <p:nvPr/>
        </p:nvSpPr>
        <p:spPr>
          <a:xfrm>
            <a:off x="8888243" y="756356"/>
            <a:ext cx="3709219" cy="602748"/>
          </a:xfrm>
          <a:custGeom>
            <a:avLst/>
            <a:gdLst/>
            <a:ahLst/>
            <a:cxnLst/>
            <a:rect l="l" t="t" r="r" b="b"/>
            <a:pathLst>
              <a:path w="3709219" h="602748">
                <a:moveTo>
                  <a:pt x="0" y="0"/>
                </a:moveTo>
                <a:lnTo>
                  <a:pt x="3709219" y="0"/>
                </a:lnTo>
                <a:lnTo>
                  <a:pt x="3709219" y="602748"/>
                </a:lnTo>
                <a:lnTo>
                  <a:pt x="0" y="602748"/>
                </a:lnTo>
                <a:lnTo>
                  <a:pt x="0" y="0"/>
                </a:lnTo>
                <a:close/>
              </a:path>
            </a:pathLst>
          </a:custGeom>
          <a:blipFill>
            <a:blip r:embed="rId2">
              <a:alphaModFix amt="71000"/>
            </a:blip>
            <a:stretch>
              <a:fillRect/>
            </a:stretch>
          </a:blipFill>
        </p:spPr>
        <p:txBody>
          <a:bodyPr/>
          <a:lstStyle/>
          <a:p>
            <a:endParaRPr lang="it-IT" dirty="0"/>
          </a:p>
        </p:txBody>
      </p:sp>
      <p:sp>
        <p:nvSpPr>
          <p:cNvPr id="13" name="TextBox 13"/>
          <p:cNvSpPr txBox="1"/>
          <p:nvPr/>
        </p:nvSpPr>
        <p:spPr>
          <a:xfrm>
            <a:off x="4267200" y="5743575"/>
            <a:ext cx="8553450" cy="1401445"/>
          </a:xfrm>
          <a:prstGeom prst="rect">
            <a:avLst/>
          </a:prstGeom>
        </p:spPr>
        <p:txBody>
          <a:bodyPr wrap="square" lIns="0" tIns="0" rIns="0" bIns="0" rtlCol="0" anchor="t">
            <a:noAutofit/>
          </a:bodyPr>
          <a:lstStyle/>
          <a:p>
            <a:pPr algn="l">
              <a:lnSpc>
                <a:spcPts val="4900"/>
              </a:lnSpc>
            </a:pPr>
            <a:r>
              <a:rPr lang="en-US" sz="3500" dirty="0">
                <a:solidFill>
                  <a:srgbClr val="FAFAFA"/>
                </a:solidFill>
                <a:latin typeface="Roboto Italics" panose="02000000000000000000"/>
                <a:ea typeface="Roboto Italics" panose="02000000000000000000"/>
                <a:cs typeface="Roboto Italics" panose="02000000000000000000"/>
                <a:sym typeface="Roboto Bold" panose="02000000000000000000"/>
              </a:rPr>
              <a:t>NexaVM nMCMP</a:t>
            </a:r>
            <a:endParaRPr lang="en-US" sz="3500" dirty="0">
              <a:solidFill>
                <a:srgbClr val="FAFAFA"/>
              </a:solidFill>
              <a:latin typeface="Roboto Italics" panose="02000000000000000000"/>
              <a:ea typeface="Roboto Italics" panose="02000000000000000000"/>
              <a:cs typeface="Roboto Italics" panose="02000000000000000000"/>
              <a:sym typeface="Roboto Bold" panose="02000000000000000000"/>
            </a:endParaRPr>
          </a:p>
          <a:p>
            <a:pPr algn="l">
              <a:lnSpc>
                <a:spcPts val="4900"/>
              </a:lnSpc>
            </a:pPr>
            <a:endParaRPr lang="en-US" sz="3500" dirty="0">
              <a:solidFill>
                <a:srgbClr val="FAFAFA"/>
              </a:solidFill>
              <a:latin typeface="Roboto Italics" panose="02000000000000000000"/>
              <a:ea typeface="Roboto Italics" panose="02000000000000000000"/>
              <a:cs typeface="Roboto Italics" panose="02000000000000000000"/>
              <a:sym typeface="Roboto Italics" panose="02000000000000000000"/>
            </a:endParaRPr>
          </a:p>
        </p:txBody>
      </p:sp>
      <p:sp>
        <p:nvSpPr>
          <p:cNvPr id="14" name="TextBox 14"/>
          <p:cNvSpPr txBox="1"/>
          <p:nvPr/>
        </p:nvSpPr>
        <p:spPr>
          <a:xfrm>
            <a:off x="2057400" y="1943100"/>
            <a:ext cx="10497820" cy="1846580"/>
          </a:xfrm>
          <a:prstGeom prst="rect">
            <a:avLst/>
          </a:prstGeom>
        </p:spPr>
        <p:txBody>
          <a:bodyPr wrap="square" lIns="0" tIns="0" rIns="0" bIns="0" rtlCol="0" anchor="t">
            <a:spAutoFit/>
          </a:bodyPr>
          <a:lstStyle/>
          <a:p>
            <a:pPr algn="l">
              <a:lnSpc>
                <a:spcPct val="150000"/>
              </a:lnSpc>
            </a:pPr>
            <a:r>
              <a:rPr lang="en-US" altLang="it-IT" sz="8000" b="1" dirty="0">
                <a:solidFill>
                  <a:srgbClr val="FAFAFA"/>
                </a:solidFill>
                <a:latin typeface="Roboto Bold" panose="02000000000000000000"/>
                <a:ea typeface="Roboto Bold" panose="02000000000000000000"/>
                <a:cs typeface="Roboto Bold" panose="02000000000000000000"/>
                <a:sym typeface="Roboto Bold" panose="02000000000000000000"/>
              </a:rPr>
              <a:t>Hybrid Cloud Platform</a:t>
            </a:r>
            <a:endParaRPr lang="en-US" altLang="it-IT" sz="8000" b="1" dirty="0">
              <a:solidFill>
                <a:srgbClr val="FAFAFA"/>
              </a:solidFill>
              <a:latin typeface="Roboto Bold" panose="02000000000000000000"/>
              <a:ea typeface="Roboto Bold" panose="02000000000000000000"/>
              <a:cs typeface="Roboto Bold" panose="02000000000000000000"/>
              <a:sym typeface="Roboto Bold" panose="02000000000000000000"/>
            </a:endParaRPr>
          </a:p>
        </p:txBody>
      </p:sp>
      <p:sp>
        <p:nvSpPr>
          <p:cNvPr id="15" name="Freeform 15"/>
          <p:cNvSpPr/>
          <p:nvPr/>
        </p:nvSpPr>
        <p:spPr>
          <a:xfrm>
            <a:off x="6234189" y="916245"/>
            <a:ext cx="699348" cy="657152"/>
          </a:xfrm>
          <a:custGeom>
            <a:avLst/>
            <a:gdLst/>
            <a:ahLst/>
            <a:cxnLst/>
            <a:rect l="l" t="t" r="r" b="b"/>
            <a:pathLst>
              <a:path w="699348" h="657152">
                <a:moveTo>
                  <a:pt x="0" y="0"/>
                </a:moveTo>
                <a:lnTo>
                  <a:pt x="699348" y="0"/>
                </a:lnTo>
                <a:lnTo>
                  <a:pt x="699348" y="657153"/>
                </a:lnTo>
                <a:lnTo>
                  <a:pt x="0" y="657153"/>
                </a:lnTo>
                <a:lnTo>
                  <a:pt x="0" y="0"/>
                </a:lnTo>
                <a:close/>
              </a:path>
            </a:pathLst>
          </a:custGeom>
          <a:blipFill>
            <a:blip r:embed="rId3">
              <a:extLst>
                <a:ext uri="{96DAC541-7B7A-43D3-8B79-37D633B846F1}">
                  <asvg:svgBlip xmlns:asvg="http://schemas.microsoft.com/office/drawing/2016/SVG/main" r:embed="rId4"/>
                </a:ext>
              </a:extLst>
            </a:blip>
            <a:stretch>
              <a:fillRect l="-190806" t="-116698" r="-38684" b="-409457"/>
            </a:stretch>
          </a:blipFill>
        </p:spPr>
        <p:txBody>
          <a:bodyPr/>
          <a:lstStyle/>
          <a:p>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1"/>
            <a:stretch>
              <a:fillRect/>
            </a:stretch>
          </a:blipFill>
        </p:spPr>
        <p:txBody>
          <a:bodyPr/>
          <a:lstStyle/>
          <a:p>
            <a:endParaRPr lang="it-IT" dirty="0">
              <a:solidFill>
                <a:schemeClr val="bg1"/>
              </a:solidFill>
            </a:endParaRPr>
          </a:p>
        </p:txBody>
      </p:sp>
      <p:sp>
        <p:nvSpPr>
          <p:cNvPr id="2" name="文本框 1"/>
          <p:cNvSpPr txBox="1"/>
          <p:nvPr/>
        </p:nvSpPr>
        <p:spPr>
          <a:xfrm>
            <a:off x="838200" y="266700"/>
            <a:ext cx="10106025" cy="64516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3600">
                <a:solidFill>
                  <a:schemeClr val="bg1"/>
                </a:solidFill>
                <a:latin typeface="Times New Roman" panose="02020603050405020304" pitchFamily="18" charset="0"/>
                <a:ea typeface="思源黑体 CN Bold" panose="020B0800000000000000" pitchFamily="34" charset="-122"/>
                <a:cs typeface="Times New Roman" panose="02020603050405020304" pitchFamily="18" charset="0"/>
              </a:rPr>
              <a:t>Advanced </a:t>
            </a:r>
            <a:r>
              <a:rPr lang="zh-CN" altLang="en-US" sz="3600">
                <a:solidFill>
                  <a:schemeClr val="bg1"/>
                </a:solidFill>
                <a:latin typeface="Times New Roman" panose="02020603050405020304" pitchFamily="18" charset="0"/>
                <a:ea typeface="思源黑体 CN Bold" panose="020B0800000000000000" pitchFamily="34" charset="-122"/>
                <a:cs typeface="Times New Roman" panose="02020603050405020304" pitchFamily="18" charset="0"/>
              </a:rPr>
              <a:t>Billing management</a:t>
            </a:r>
            <a:endParaRPr kumimoji="0" lang="zh-CN" altLang="en-US"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34" name="矩形: 圆角 33"/>
          <p:cNvSpPr/>
          <p:nvPr/>
        </p:nvSpPr>
        <p:spPr>
          <a:xfrm>
            <a:off x="617411" y="2052296"/>
            <a:ext cx="10095728" cy="6528018"/>
          </a:xfrm>
          <a:prstGeom prst="roundRect">
            <a:avLst>
              <a:gd name="adj" fmla="val 4123"/>
            </a:avLst>
          </a:prstGeom>
          <a:gradFill flip="none" rotWithShape="1">
            <a:gsLst>
              <a:gs pos="36000">
                <a:srgbClr val="014BC3">
                  <a:lumMod val="15000"/>
                  <a:lumOff val="85000"/>
                </a:srgbClr>
              </a:gs>
              <a:gs pos="100000">
                <a:srgbClr val="0FA8EA">
                  <a:lumMod val="15000"/>
                  <a:lumOff val="85000"/>
                </a:srgb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35" name="矩形: 圆角 34"/>
          <p:cNvSpPr/>
          <p:nvPr/>
        </p:nvSpPr>
        <p:spPr>
          <a:xfrm>
            <a:off x="769419" y="2894144"/>
            <a:ext cx="9772851" cy="5472810"/>
          </a:xfrm>
          <a:prstGeom prst="roundRect">
            <a:avLst>
              <a:gd name="adj" fmla="val 3761"/>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32" name="箭头: 上 31"/>
          <p:cNvSpPr/>
          <p:nvPr/>
        </p:nvSpPr>
        <p:spPr>
          <a:xfrm>
            <a:off x="2388507" y="6669120"/>
            <a:ext cx="434643" cy="312420"/>
          </a:xfrm>
          <a:prstGeom prst="upArrow">
            <a:avLst/>
          </a:prstGeom>
          <a:solidFill>
            <a:srgbClr val="B9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48" name="文本框 47"/>
          <p:cNvSpPr txBox="1"/>
          <p:nvPr/>
        </p:nvSpPr>
        <p:spPr>
          <a:xfrm>
            <a:off x="648653" y="1960245"/>
            <a:ext cx="10064115" cy="1306830"/>
          </a:xfrm>
          <a:prstGeom prst="rect">
            <a:avLst/>
          </a:prstGeom>
          <a:noFill/>
        </p:spPr>
        <p:txBody>
          <a:bodyPr wrap="square">
            <a:noAutofit/>
          </a:bodyPr>
          <a:lstStyle>
            <a:defPPr>
              <a:defRPr lang="zh-CN"/>
            </a:defPPr>
            <a:lvl1pPr>
              <a:defRPr sz="2000">
                <a:gradFill>
                  <a:gsLst>
                    <a:gs pos="38000">
                      <a:srgbClr val="014BC3"/>
                    </a:gs>
                    <a:gs pos="77000">
                      <a:srgbClr val="014BC3"/>
                    </a:gs>
                    <a:gs pos="0">
                      <a:srgbClr val="0FA8EA"/>
                    </a:gs>
                    <a:gs pos="100000">
                      <a:srgbClr val="0FA8EA"/>
                    </a:gs>
                  </a:gsLst>
                  <a:path path="circle">
                    <a:fillToRect l="100000" t="100000"/>
                  </a:path>
                </a:gradFill>
                <a:latin typeface="+mj-ea"/>
                <a:ea typeface="+mj-ea"/>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rPr>
              <a:t> business decision-making for enterprises</a:t>
            </a:r>
            <a:endParaRPr kumimoji="0" lang="zh-CN" altLang="en-US" sz="32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grpSp>
        <p:nvGrpSpPr>
          <p:cNvPr id="94" name="组合 93"/>
          <p:cNvGrpSpPr/>
          <p:nvPr/>
        </p:nvGrpSpPr>
        <p:grpSpPr>
          <a:xfrm>
            <a:off x="4647978" y="3379113"/>
            <a:ext cx="2321547" cy="1036523"/>
            <a:chOff x="2623294" y="4381909"/>
            <a:chExt cx="1547698" cy="691015"/>
          </a:xfrm>
        </p:grpSpPr>
        <p:sp>
          <p:nvSpPr>
            <p:cNvPr id="44" name="椭圆 43"/>
            <p:cNvSpPr/>
            <p:nvPr/>
          </p:nvSpPr>
          <p:spPr>
            <a:xfrm>
              <a:off x="2623294" y="4491569"/>
              <a:ext cx="581355" cy="581355"/>
            </a:xfrm>
            <a:prstGeom prst="ellipse">
              <a:avLst/>
            </a:prstGeom>
            <a:gradFill>
              <a:gsLst>
                <a:gs pos="68000">
                  <a:srgbClr val="014BC3"/>
                </a:gs>
                <a:gs pos="77000">
                  <a:srgbClr val="014BC3"/>
                </a:gs>
                <a:gs pos="18000">
                  <a:srgbClr val="0FA8EA"/>
                </a:gs>
                <a:gs pos="100000">
                  <a:srgbClr val="0FA8EA"/>
                </a:gs>
              </a:gsLst>
              <a:path path="circle">
                <a:fillToRect r="100000" b="100000"/>
              </a:path>
            </a:gradFill>
            <a:ln w="12700" cap="flat" cmpd="sng" algn="ctr">
              <a:noFill/>
              <a:prstDash val="solid"/>
              <a:miter lim="800000"/>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
          <p:nvSpPr>
            <p:cNvPr id="4" name="文本框 3"/>
            <p:cNvSpPr txBox="1"/>
            <p:nvPr/>
          </p:nvSpPr>
          <p:spPr>
            <a:xfrm>
              <a:off x="3213835" y="4381909"/>
              <a:ext cx="957157" cy="553297"/>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rPr>
                <a:t>Storage</a:t>
              </a:r>
              <a:endParaRPr kumimoji="0" lang="en-US" altLang="zh-CN"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rPr>
                <a:t>Resources</a:t>
              </a:r>
              <a:endPar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
          <p:nvSpPr>
            <p:cNvPr id="61" name="椭圆 60"/>
            <p:cNvSpPr/>
            <p:nvPr/>
          </p:nvSpPr>
          <p:spPr>
            <a:xfrm>
              <a:off x="2623294" y="4383619"/>
              <a:ext cx="581355" cy="581355"/>
            </a:xfrm>
            <a:prstGeom prst="ellipse">
              <a:avLst/>
            </a:prstGeom>
            <a:gradFill flip="none" rotWithShape="1">
              <a:gsLst>
                <a:gs pos="0">
                  <a:srgbClr val="00C2FF"/>
                </a:gs>
                <a:gs pos="46000">
                  <a:srgbClr val="0F79FF"/>
                </a:gs>
                <a:gs pos="79000">
                  <a:srgbClr val="022AE2"/>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100">
                <a:solidFill>
                  <a:schemeClr val="bg1"/>
                </a:solidFill>
                <a:latin typeface="Times New Roman" panose="02020603050405020304" pitchFamily="18" charset="0"/>
                <a:ea typeface="+mj-ea"/>
                <a:cs typeface="Times New Roman" panose="02020603050405020304" pitchFamily="18" charset="0"/>
              </a:endParaRPr>
            </a:p>
          </p:txBody>
        </p:sp>
        <p:grpSp>
          <p:nvGrpSpPr>
            <p:cNvPr id="72" name="Google Shape;10029;p82"/>
            <p:cNvGrpSpPr/>
            <p:nvPr/>
          </p:nvGrpSpPr>
          <p:grpSpPr>
            <a:xfrm>
              <a:off x="2751237" y="4512870"/>
              <a:ext cx="325469" cy="322852"/>
              <a:chOff x="-33676974" y="2275050"/>
              <a:chExt cx="295375" cy="293000"/>
            </a:xfrm>
            <a:gradFill flip="none" rotWithShape="1">
              <a:gsLst>
                <a:gs pos="35000">
                  <a:schemeClr val="bg1">
                    <a:alpha val="80000"/>
                  </a:schemeClr>
                </a:gs>
                <a:gs pos="100000">
                  <a:schemeClr val="bg1">
                    <a:alpha val="0"/>
                  </a:schemeClr>
                </a:gs>
              </a:gsLst>
              <a:lin ang="2700000" scaled="1"/>
            </a:gradFill>
          </p:grpSpPr>
          <p:sp>
            <p:nvSpPr>
              <p:cNvPr id="73" name="Google Shape;10030;p82"/>
              <p:cNvSpPr/>
              <p:nvPr/>
            </p:nvSpPr>
            <p:spPr>
              <a:xfrm>
                <a:off x="-33502126" y="2309700"/>
                <a:ext cx="52800" cy="67750"/>
              </a:xfrm>
              <a:custGeom>
                <a:avLst/>
                <a:gdLst/>
                <a:ahLst/>
                <a:cxnLst/>
                <a:rect l="l" t="t" r="r" b="b"/>
                <a:pathLst>
                  <a:path w="2112" h="2710" extrusionOk="0">
                    <a:moveTo>
                      <a:pt x="1040" y="0"/>
                    </a:moveTo>
                    <a:cubicBezTo>
                      <a:pt x="473" y="0"/>
                      <a:pt x="1" y="473"/>
                      <a:pt x="1" y="1040"/>
                    </a:cubicBezTo>
                    <a:cubicBezTo>
                      <a:pt x="1" y="1229"/>
                      <a:pt x="158" y="1387"/>
                      <a:pt x="379" y="1387"/>
                    </a:cubicBezTo>
                    <a:cubicBezTo>
                      <a:pt x="568" y="1387"/>
                      <a:pt x="725" y="1229"/>
                      <a:pt x="725" y="1040"/>
                    </a:cubicBezTo>
                    <a:cubicBezTo>
                      <a:pt x="725" y="820"/>
                      <a:pt x="883" y="662"/>
                      <a:pt x="1072" y="662"/>
                    </a:cubicBezTo>
                    <a:cubicBezTo>
                      <a:pt x="1261" y="662"/>
                      <a:pt x="1450" y="820"/>
                      <a:pt x="1450" y="1040"/>
                    </a:cubicBezTo>
                    <a:cubicBezTo>
                      <a:pt x="1450" y="1198"/>
                      <a:pt x="1355" y="1292"/>
                      <a:pt x="1198" y="1355"/>
                    </a:cubicBezTo>
                    <a:cubicBezTo>
                      <a:pt x="914" y="1418"/>
                      <a:pt x="725" y="1702"/>
                      <a:pt x="725" y="1985"/>
                    </a:cubicBezTo>
                    <a:lnTo>
                      <a:pt x="725" y="2363"/>
                    </a:lnTo>
                    <a:cubicBezTo>
                      <a:pt x="725" y="2552"/>
                      <a:pt x="883" y="2710"/>
                      <a:pt x="1072" y="2710"/>
                    </a:cubicBezTo>
                    <a:cubicBezTo>
                      <a:pt x="1292" y="2710"/>
                      <a:pt x="1450" y="2552"/>
                      <a:pt x="1450" y="2363"/>
                    </a:cubicBezTo>
                    <a:lnTo>
                      <a:pt x="1450" y="1985"/>
                    </a:lnTo>
                    <a:cubicBezTo>
                      <a:pt x="1828" y="1828"/>
                      <a:pt x="2111" y="1418"/>
                      <a:pt x="2111" y="977"/>
                    </a:cubicBezTo>
                    <a:cubicBezTo>
                      <a:pt x="2048" y="473"/>
                      <a:pt x="1576" y="0"/>
                      <a:pt x="1040" y="0"/>
                    </a:cubicBezTo>
                    <a:close/>
                  </a:path>
                </a:pathLst>
              </a:custGeom>
              <a:grpFill/>
              <a:ln>
                <a:noFill/>
              </a:ln>
            </p:spPr>
            <p:txBody>
              <a:bodyPr spcFirstLastPara="1" wrap="square" lIns="137137" tIns="137137" rIns="137137" bIns="137137"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
            <p:nvSpPr>
              <p:cNvPr id="74" name="Google Shape;10031;p82"/>
              <p:cNvSpPr/>
              <p:nvPr/>
            </p:nvSpPr>
            <p:spPr>
              <a:xfrm>
                <a:off x="-33484800" y="2395550"/>
                <a:ext cx="17350" cy="17350"/>
              </a:xfrm>
              <a:custGeom>
                <a:avLst/>
                <a:gdLst/>
                <a:ahLst/>
                <a:cxnLst/>
                <a:rect l="l" t="t" r="r" b="b"/>
                <a:pathLst>
                  <a:path w="694" h="694" extrusionOk="0">
                    <a:moveTo>
                      <a:pt x="347" y="0"/>
                    </a:moveTo>
                    <a:cubicBezTo>
                      <a:pt x="158" y="0"/>
                      <a:pt x="1" y="158"/>
                      <a:pt x="1" y="347"/>
                    </a:cubicBezTo>
                    <a:cubicBezTo>
                      <a:pt x="1" y="536"/>
                      <a:pt x="158" y="694"/>
                      <a:pt x="347" y="694"/>
                    </a:cubicBezTo>
                    <a:cubicBezTo>
                      <a:pt x="536" y="694"/>
                      <a:pt x="694" y="536"/>
                      <a:pt x="694" y="347"/>
                    </a:cubicBezTo>
                    <a:cubicBezTo>
                      <a:pt x="662" y="158"/>
                      <a:pt x="536" y="0"/>
                      <a:pt x="347" y="0"/>
                    </a:cubicBezTo>
                    <a:close/>
                  </a:path>
                </a:pathLst>
              </a:custGeom>
              <a:grpFill/>
              <a:ln>
                <a:noFill/>
              </a:ln>
            </p:spPr>
            <p:txBody>
              <a:bodyPr spcFirstLastPara="1" wrap="square" lIns="137137" tIns="137137" rIns="137137" bIns="137137"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
            <p:nvSpPr>
              <p:cNvPr id="75" name="Google Shape;10032;p82"/>
              <p:cNvSpPr/>
              <p:nvPr/>
            </p:nvSpPr>
            <p:spPr>
              <a:xfrm>
                <a:off x="-33676974" y="2275050"/>
                <a:ext cx="295375" cy="293000"/>
              </a:xfrm>
              <a:custGeom>
                <a:avLst/>
                <a:gdLst/>
                <a:ahLst/>
                <a:cxnLst/>
                <a:rect l="l" t="t" r="r" b="b"/>
                <a:pathLst>
                  <a:path w="11815" h="11720" extrusionOk="0">
                    <a:moveTo>
                      <a:pt x="8034" y="725"/>
                    </a:moveTo>
                    <a:cubicBezTo>
                      <a:pt x="9735" y="725"/>
                      <a:pt x="11090" y="2080"/>
                      <a:pt x="11090" y="3781"/>
                    </a:cubicBezTo>
                    <a:cubicBezTo>
                      <a:pt x="11090" y="5482"/>
                      <a:pt x="9735" y="6868"/>
                      <a:pt x="8034" y="6868"/>
                    </a:cubicBezTo>
                    <a:cubicBezTo>
                      <a:pt x="6333" y="6868"/>
                      <a:pt x="4947" y="5482"/>
                      <a:pt x="4947" y="3781"/>
                    </a:cubicBezTo>
                    <a:cubicBezTo>
                      <a:pt x="4947" y="2080"/>
                      <a:pt x="6333" y="725"/>
                      <a:pt x="8034" y="725"/>
                    </a:cubicBezTo>
                    <a:close/>
                    <a:moveTo>
                      <a:pt x="5104" y="6207"/>
                    </a:moveTo>
                    <a:cubicBezTo>
                      <a:pt x="5262" y="6364"/>
                      <a:pt x="5419" y="6553"/>
                      <a:pt x="5577" y="6679"/>
                    </a:cubicBezTo>
                    <a:lnTo>
                      <a:pt x="5325" y="6931"/>
                    </a:lnTo>
                    <a:cubicBezTo>
                      <a:pt x="5262" y="6994"/>
                      <a:pt x="5167" y="7026"/>
                      <a:pt x="5077" y="7026"/>
                    </a:cubicBezTo>
                    <a:cubicBezTo>
                      <a:pt x="4986" y="7026"/>
                      <a:pt x="4899" y="6994"/>
                      <a:pt x="4852" y="6931"/>
                    </a:cubicBezTo>
                    <a:cubicBezTo>
                      <a:pt x="4726" y="6805"/>
                      <a:pt x="4726" y="6585"/>
                      <a:pt x="4852" y="6459"/>
                    </a:cubicBezTo>
                    <a:lnTo>
                      <a:pt x="5104" y="6207"/>
                    </a:lnTo>
                    <a:close/>
                    <a:moveTo>
                      <a:pt x="3104" y="8380"/>
                    </a:moveTo>
                    <a:cubicBezTo>
                      <a:pt x="3190" y="8380"/>
                      <a:pt x="3277" y="8412"/>
                      <a:pt x="3340" y="8475"/>
                    </a:cubicBezTo>
                    <a:cubicBezTo>
                      <a:pt x="3466" y="8601"/>
                      <a:pt x="3466" y="8822"/>
                      <a:pt x="3340" y="8948"/>
                    </a:cubicBezTo>
                    <a:lnTo>
                      <a:pt x="1387" y="10932"/>
                    </a:lnTo>
                    <a:cubicBezTo>
                      <a:pt x="1324" y="10980"/>
                      <a:pt x="1229" y="11003"/>
                      <a:pt x="1139" y="11003"/>
                    </a:cubicBezTo>
                    <a:cubicBezTo>
                      <a:pt x="1048" y="11003"/>
                      <a:pt x="961" y="10980"/>
                      <a:pt x="914" y="10932"/>
                    </a:cubicBezTo>
                    <a:cubicBezTo>
                      <a:pt x="788" y="10806"/>
                      <a:pt x="788" y="10554"/>
                      <a:pt x="914" y="10460"/>
                    </a:cubicBezTo>
                    <a:lnTo>
                      <a:pt x="2867" y="8475"/>
                    </a:lnTo>
                    <a:cubicBezTo>
                      <a:pt x="2930" y="8412"/>
                      <a:pt x="3017" y="8380"/>
                      <a:pt x="3104" y="8380"/>
                    </a:cubicBezTo>
                    <a:close/>
                    <a:moveTo>
                      <a:pt x="8034" y="0"/>
                    </a:moveTo>
                    <a:cubicBezTo>
                      <a:pt x="5955" y="0"/>
                      <a:pt x="4285" y="1701"/>
                      <a:pt x="4285" y="3749"/>
                    </a:cubicBezTo>
                    <a:cubicBezTo>
                      <a:pt x="4285" y="4411"/>
                      <a:pt x="4443" y="5041"/>
                      <a:pt x="4758" y="5608"/>
                    </a:cubicBezTo>
                    <a:lnTo>
                      <a:pt x="4380" y="5986"/>
                    </a:lnTo>
                    <a:cubicBezTo>
                      <a:pt x="4065" y="6301"/>
                      <a:pt x="3970" y="6774"/>
                      <a:pt x="4159" y="7183"/>
                    </a:cubicBezTo>
                    <a:lnTo>
                      <a:pt x="3529" y="7813"/>
                    </a:lnTo>
                    <a:cubicBezTo>
                      <a:pt x="3387" y="7743"/>
                      <a:pt x="3232" y="7707"/>
                      <a:pt x="3077" y="7707"/>
                    </a:cubicBezTo>
                    <a:cubicBezTo>
                      <a:pt x="2819" y="7707"/>
                      <a:pt x="2560" y="7806"/>
                      <a:pt x="2363" y="8002"/>
                    </a:cubicBezTo>
                    <a:lnTo>
                      <a:pt x="378" y="9987"/>
                    </a:lnTo>
                    <a:cubicBezTo>
                      <a:pt x="0" y="10365"/>
                      <a:pt x="0" y="11027"/>
                      <a:pt x="378" y="11436"/>
                    </a:cubicBezTo>
                    <a:cubicBezTo>
                      <a:pt x="583" y="11625"/>
                      <a:pt x="851" y="11720"/>
                      <a:pt x="1119" y="11720"/>
                    </a:cubicBezTo>
                    <a:cubicBezTo>
                      <a:pt x="1387" y="11720"/>
                      <a:pt x="1654" y="11625"/>
                      <a:pt x="1859" y="11436"/>
                    </a:cubicBezTo>
                    <a:lnTo>
                      <a:pt x="3813" y="9452"/>
                    </a:lnTo>
                    <a:cubicBezTo>
                      <a:pt x="4128" y="9137"/>
                      <a:pt x="4222" y="8664"/>
                      <a:pt x="4002" y="8286"/>
                    </a:cubicBezTo>
                    <a:lnTo>
                      <a:pt x="4632" y="7656"/>
                    </a:lnTo>
                    <a:cubicBezTo>
                      <a:pt x="4782" y="7725"/>
                      <a:pt x="4940" y="7761"/>
                      <a:pt x="5097" y="7761"/>
                    </a:cubicBezTo>
                    <a:cubicBezTo>
                      <a:pt x="5367" y="7761"/>
                      <a:pt x="5629" y="7655"/>
                      <a:pt x="5829" y="7435"/>
                    </a:cubicBezTo>
                    <a:lnTo>
                      <a:pt x="6207" y="7057"/>
                    </a:lnTo>
                    <a:cubicBezTo>
                      <a:pt x="6774" y="7372"/>
                      <a:pt x="7404" y="7530"/>
                      <a:pt x="8066" y="7530"/>
                    </a:cubicBezTo>
                    <a:cubicBezTo>
                      <a:pt x="10145" y="7530"/>
                      <a:pt x="11815" y="5829"/>
                      <a:pt x="11815" y="3781"/>
                    </a:cubicBezTo>
                    <a:cubicBezTo>
                      <a:pt x="11815" y="1733"/>
                      <a:pt x="10082" y="0"/>
                      <a:pt x="8034" y="0"/>
                    </a:cubicBezTo>
                    <a:close/>
                  </a:path>
                </a:pathLst>
              </a:custGeom>
              <a:grpFill/>
              <a:ln>
                <a:noFill/>
              </a:ln>
            </p:spPr>
            <p:txBody>
              <a:bodyPr spcFirstLastPara="1" wrap="square" lIns="137137" tIns="137137" rIns="137137" bIns="137137"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grpSp>
      </p:grpSp>
      <p:grpSp>
        <p:nvGrpSpPr>
          <p:cNvPr id="95" name="组合 94"/>
          <p:cNvGrpSpPr/>
          <p:nvPr/>
        </p:nvGrpSpPr>
        <p:grpSpPr>
          <a:xfrm>
            <a:off x="7391527" y="3379113"/>
            <a:ext cx="2397681" cy="1036523"/>
            <a:chOff x="4314398" y="4349802"/>
            <a:chExt cx="1598454" cy="691015"/>
          </a:xfrm>
        </p:grpSpPr>
        <p:sp>
          <p:nvSpPr>
            <p:cNvPr id="42" name="椭圆 41"/>
            <p:cNvSpPr/>
            <p:nvPr/>
          </p:nvSpPr>
          <p:spPr>
            <a:xfrm>
              <a:off x="4314398" y="4459462"/>
              <a:ext cx="581355" cy="581355"/>
            </a:xfrm>
            <a:prstGeom prst="ellipse">
              <a:avLst/>
            </a:prstGeom>
            <a:gradFill>
              <a:gsLst>
                <a:gs pos="68000">
                  <a:srgbClr val="014BC3"/>
                </a:gs>
                <a:gs pos="77000">
                  <a:srgbClr val="014BC3"/>
                </a:gs>
                <a:gs pos="18000">
                  <a:srgbClr val="0FA8EA"/>
                </a:gs>
                <a:gs pos="100000">
                  <a:srgbClr val="0FA8EA"/>
                </a:gs>
              </a:gsLst>
              <a:path path="circle">
                <a:fillToRect r="100000" b="100000"/>
              </a:path>
            </a:gradFill>
            <a:ln w="12700" cap="flat" cmpd="sng" algn="ctr">
              <a:noFill/>
              <a:prstDash val="solid"/>
              <a:miter lim="800000"/>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
          <p:nvSpPr>
            <p:cNvPr id="5" name="文本框 4"/>
            <p:cNvSpPr txBox="1"/>
            <p:nvPr/>
          </p:nvSpPr>
          <p:spPr>
            <a:xfrm>
              <a:off x="4955695" y="4349802"/>
              <a:ext cx="957157" cy="553297"/>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rPr>
                <a:t>N</a:t>
              </a:r>
              <a:r>
                <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rPr>
                <a:t>etwork</a:t>
              </a:r>
              <a:endParaRPr kumimoji="0" lang="en-US" altLang="zh-CN"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rPr>
                <a:t>Resources</a:t>
              </a:r>
              <a:endPar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
          <p:nvSpPr>
            <p:cNvPr id="57" name="椭圆 56"/>
            <p:cNvSpPr/>
            <p:nvPr/>
          </p:nvSpPr>
          <p:spPr>
            <a:xfrm>
              <a:off x="4314398" y="4351512"/>
              <a:ext cx="581355" cy="581355"/>
            </a:xfrm>
            <a:prstGeom prst="ellipse">
              <a:avLst/>
            </a:prstGeom>
            <a:gradFill flip="none" rotWithShape="1">
              <a:gsLst>
                <a:gs pos="0">
                  <a:srgbClr val="00C2FF"/>
                </a:gs>
                <a:gs pos="46000">
                  <a:srgbClr val="0F79FF"/>
                </a:gs>
                <a:gs pos="79000">
                  <a:srgbClr val="022AE2"/>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100">
                <a:solidFill>
                  <a:schemeClr val="bg1"/>
                </a:solidFill>
                <a:latin typeface="Times New Roman" panose="02020603050405020304" pitchFamily="18" charset="0"/>
                <a:ea typeface="+mj-ea"/>
                <a:cs typeface="Times New Roman" panose="02020603050405020304" pitchFamily="18" charset="0"/>
              </a:endParaRPr>
            </a:p>
          </p:txBody>
        </p:sp>
        <p:grpSp>
          <p:nvGrpSpPr>
            <p:cNvPr id="76" name="Google Shape;10033;p82"/>
            <p:cNvGrpSpPr/>
            <p:nvPr/>
          </p:nvGrpSpPr>
          <p:grpSpPr>
            <a:xfrm>
              <a:off x="4444503" y="4480970"/>
              <a:ext cx="321144" cy="322439"/>
              <a:chOff x="-33673824" y="2634975"/>
              <a:chExt cx="291450" cy="292625"/>
            </a:xfrm>
            <a:gradFill flip="none" rotWithShape="1">
              <a:gsLst>
                <a:gs pos="35000">
                  <a:schemeClr val="bg1">
                    <a:alpha val="80000"/>
                  </a:schemeClr>
                </a:gs>
                <a:gs pos="100000">
                  <a:schemeClr val="bg1">
                    <a:alpha val="0"/>
                  </a:schemeClr>
                </a:gs>
              </a:gsLst>
              <a:lin ang="2700000" scaled="1"/>
            </a:gradFill>
          </p:grpSpPr>
          <p:sp>
            <p:nvSpPr>
              <p:cNvPr id="77" name="Google Shape;10034;p82"/>
              <p:cNvSpPr/>
              <p:nvPr/>
            </p:nvSpPr>
            <p:spPr>
              <a:xfrm>
                <a:off x="-33673824" y="2634975"/>
                <a:ext cx="291450" cy="292625"/>
              </a:xfrm>
              <a:custGeom>
                <a:avLst/>
                <a:gdLst/>
                <a:ahLst/>
                <a:cxnLst/>
                <a:rect l="l" t="t" r="r" b="b"/>
                <a:pathLst>
                  <a:path w="11658" h="11705" extrusionOk="0">
                    <a:moveTo>
                      <a:pt x="5829" y="662"/>
                    </a:moveTo>
                    <a:cubicBezTo>
                      <a:pt x="6459" y="662"/>
                      <a:pt x="7089" y="1261"/>
                      <a:pt x="7562" y="2238"/>
                    </a:cubicBezTo>
                    <a:cubicBezTo>
                      <a:pt x="7310" y="2364"/>
                      <a:pt x="7152" y="2553"/>
                      <a:pt x="7026" y="2773"/>
                    </a:cubicBezTo>
                    <a:cubicBezTo>
                      <a:pt x="6648" y="2742"/>
                      <a:pt x="6238" y="2710"/>
                      <a:pt x="5860" y="2710"/>
                    </a:cubicBezTo>
                    <a:cubicBezTo>
                      <a:pt x="5451" y="2710"/>
                      <a:pt x="5041" y="2742"/>
                      <a:pt x="4663" y="2773"/>
                    </a:cubicBezTo>
                    <a:cubicBezTo>
                      <a:pt x="4569" y="2553"/>
                      <a:pt x="4348" y="2364"/>
                      <a:pt x="4159" y="2238"/>
                    </a:cubicBezTo>
                    <a:cubicBezTo>
                      <a:pt x="4569" y="1261"/>
                      <a:pt x="5199" y="662"/>
                      <a:pt x="5829" y="662"/>
                    </a:cubicBezTo>
                    <a:close/>
                    <a:moveTo>
                      <a:pt x="3403" y="2742"/>
                    </a:moveTo>
                    <a:cubicBezTo>
                      <a:pt x="3813" y="2742"/>
                      <a:pt x="4096" y="3057"/>
                      <a:pt x="4096" y="3403"/>
                    </a:cubicBezTo>
                    <a:cubicBezTo>
                      <a:pt x="4096" y="3750"/>
                      <a:pt x="3781" y="4097"/>
                      <a:pt x="3403" y="4097"/>
                    </a:cubicBezTo>
                    <a:cubicBezTo>
                      <a:pt x="3025" y="4097"/>
                      <a:pt x="2741" y="3750"/>
                      <a:pt x="2741" y="3403"/>
                    </a:cubicBezTo>
                    <a:cubicBezTo>
                      <a:pt x="2741" y="3057"/>
                      <a:pt x="3025" y="2742"/>
                      <a:pt x="3403" y="2742"/>
                    </a:cubicBezTo>
                    <a:close/>
                    <a:moveTo>
                      <a:pt x="7562" y="946"/>
                    </a:moveTo>
                    <a:cubicBezTo>
                      <a:pt x="9011" y="1482"/>
                      <a:pt x="10145" y="2616"/>
                      <a:pt x="10649" y="4097"/>
                    </a:cubicBezTo>
                    <a:cubicBezTo>
                      <a:pt x="10334" y="3844"/>
                      <a:pt x="9988" y="3655"/>
                      <a:pt x="9609" y="3466"/>
                    </a:cubicBezTo>
                    <a:lnTo>
                      <a:pt x="9609" y="3403"/>
                    </a:lnTo>
                    <a:cubicBezTo>
                      <a:pt x="9609" y="2679"/>
                      <a:pt x="8979" y="2049"/>
                      <a:pt x="8223" y="2049"/>
                    </a:cubicBezTo>
                    <a:lnTo>
                      <a:pt x="8192" y="2049"/>
                    </a:lnTo>
                    <a:cubicBezTo>
                      <a:pt x="7971" y="1608"/>
                      <a:pt x="7782" y="1261"/>
                      <a:pt x="7562" y="946"/>
                    </a:cubicBezTo>
                    <a:close/>
                    <a:moveTo>
                      <a:pt x="4096" y="978"/>
                    </a:moveTo>
                    <a:lnTo>
                      <a:pt x="4096" y="978"/>
                    </a:lnTo>
                    <a:cubicBezTo>
                      <a:pt x="3844" y="1293"/>
                      <a:pt x="3624" y="1639"/>
                      <a:pt x="3466" y="2080"/>
                    </a:cubicBezTo>
                    <a:lnTo>
                      <a:pt x="3403" y="2080"/>
                    </a:lnTo>
                    <a:cubicBezTo>
                      <a:pt x="2678" y="2080"/>
                      <a:pt x="2048" y="2710"/>
                      <a:pt x="2048" y="3466"/>
                    </a:cubicBezTo>
                    <a:lnTo>
                      <a:pt x="2048" y="3498"/>
                    </a:lnTo>
                    <a:cubicBezTo>
                      <a:pt x="1639" y="3687"/>
                      <a:pt x="1292" y="3876"/>
                      <a:pt x="977" y="4128"/>
                    </a:cubicBezTo>
                    <a:cubicBezTo>
                      <a:pt x="1481" y="2616"/>
                      <a:pt x="2615" y="1482"/>
                      <a:pt x="4096" y="978"/>
                    </a:cubicBezTo>
                    <a:close/>
                    <a:moveTo>
                      <a:pt x="8223" y="2773"/>
                    </a:moveTo>
                    <a:cubicBezTo>
                      <a:pt x="8601" y="2773"/>
                      <a:pt x="8885" y="3088"/>
                      <a:pt x="8885" y="3466"/>
                    </a:cubicBezTo>
                    <a:cubicBezTo>
                      <a:pt x="8885" y="3813"/>
                      <a:pt x="8601" y="4128"/>
                      <a:pt x="8223" y="4128"/>
                    </a:cubicBezTo>
                    <a:cubicBezTo>
                      <a:pt x="7814" y="4128"/>
                      <a:pt x="7562" y="3813"/>
                      <a:pt x="7562" y="3466"/>
                    </a:cubicBezTo>
                    <a:cubicBezTo>
                      <a:pt x="7562" y="3088"/>
                      <a:pt x="7877" y="2773"/>
                      <a:pt x="8223" y="2773"/>
                    </a:cubicBezTo>
                    <a:close/>
                    <a:moveTo>
                      <a:pt x="9452" y="4160"/>
                    </a:moveTo>
                    <a:cubicBezTo>
                      <a:pt x="10429" y="4632"/>
                      <a:pt x="11027" y="5262"/>
                      <a:pt x="11027" y="5892"/>
                    </a:cubicBezTo>
                    <a:cubicBezTo>
                      <a:pt x="10964" y="5924"/>
                      <a:pt x="10933" y="6050"/>
                      <a:pt x="10933" y="6176"/>
                    </a:cubicBezTo>
                    <a:cubicBezTo>
                      <a:pt x="10492" y="5735"/>
                      <a:pt x="9925" y="5514"/>
                      <a:pt x="9294" y="5514"/>
                    </a:cubicBezTo>
                    <a:cubicBezTo>
                      <a:pt x="9168" y="5514"/>
                      <a:pt x="9042" y="5514"/>
                      <a:pt x="8916" y="5546"/>
                    </a:cubicBezTo>
                    <a:cubicBezTo>
                      <a:pt x="8916" y="5231"/>
                      <a:pt x="8885" y="4947"/>
                      <a:pt x="8885" y="4664"/>
                    </a:cubicBezTo>
                    <a:cubicBezTo>
                      <a:pt x="9137" y="4569"/>
                      <a:pt x="9326" y="4349"/>
                      <a:pt x="9452" y="4160"/>
                    </a:cubicBezTo>
                    <a:close/>
                    <a:moveTo>
                      <a:pt x="2237" y="4097"/>
                    </a:moveTo>
                    <a:cubicBezTo>
                      <a:pt x="2363" y="4349"/>
                      <a:pt x="2552" y="4506"/>
                      <a:pt x="2773" y="4632"/>
                    </a:cubicBezTo>
                    <a:cubicBezTo>
                      <a:pt x="2741" y="5042"/>
                      <a:pt x="2710" y="5420"/>
                      <a:pt x="2710" y="5829"/>
                    </a:cubicBezTo>
                    <a:cubicBezTo>
                      <a:pt x="2710" y="6207"/>
                      <a:pt x="2741" y="6617"/>
                      <a:pt x="2773" y="6995"/>
                    </a:cubicBezTo>
                    <a:cubicBezTo>
                      <a:pt x="2552" y="7121"/>
                      <a:pt x="2363" y="7310"/>
                      <a:pt x="2237" y="7499"/>
                    </a:cubicBezTo>
                    <a:cubicBezTo>
                      <a:pt x="1261" y="7026"/>
                      <a:pt x="662" y="6459"/>
                      <a:pt x="662" y="5829"/>
                    </a:cubicBezTo>
                    <a:cubicBezTo>
                      <a:pt x="662" y="5199"/>
                      <a:pt x="1261" y="4569"/>
                      <a:pt x="2237" y="4097"/>
                    </a:cubicBezTo>
                    <a:close/>
                    <a:moveTo>
                      <a:pt x="5829" y="3466"/>
                    </a:moveTo>
                    <a:cubicBezTo>
                      <a:pt x="6175" y="3466"/>
                      <a:pt x="6522" y="3466"/>
                      <a:pt x="6869" y="3498"/>
                    </a:cubicBezTo>
                    <a:cubicBezTo>
                      <a:pt x="6932" y="4191"/>
                      <a:pt x="7467" y="4790"/>
                      <a:pt x="8192" y="4790"/>
                    </a:cubicBezTo>
                    <a:cubicBezTo>
                      <a:pt x="8223" y="5105"/>
                      <a:pt x="8223" y="5420"/>
                      <a:pt x="8223" y="5735"/>
                    </a:cubicBezTo>
                    <a:cubicBezTo>
                      <a:pt x="7436" y="6144"/>
                      <a:pt x="6869" y="6963"/>
                      <a:pt x="6869" y="7909"/>
                    </a:cubicBezTo>
                    <a:lnTo>
                      <a:pt x="6869" y="8192"/>
                    </a:lnTo>
                    <a:cubicBezTo>
                      <a:pt x="6522" y="8224"/>
                      <a:pt x="6175" y="8224"/>
                      <a:pt x="5829" y="8224"/>
                    </a:cubicBezTo>
                    <a:cubicBezTo>
                      <a:pt x="5451" y="8224"/>
                      <a:pt x="5104" y="8224"/>
                      <a:pt x="4758" y="8192"/>
                    </a:cubicBezTo>
                    <a:cubicBezTo>
                      <a:pt x="4726" y="7468"/>
                      <a:pt x="4159" y="6869"/>
                      <a:pt x="3466" y="6869"/>
                    </a:cubicBezTo>
                    <a:cubicBezTo>
                      <a:pt x="3403" y="6522"/>
                      <a:pt x="3403" y="6207"/>
                      <a:pt x="3403" y="5861"/>
                    </a:cubicBezTo>
                    <a:cubicBezTo>
                      <a:pt x="3403" y="5483"/>
                      <a:pt x="3403" y="5136"/>
                      <a:pt x="3466" y="4790"/>
                    </a:cubicBezTo>
                    <a:cubicBezTo>
                      <a:pt x="4159" y="4758"/>
                      <a:pt x="4758" y="4191"/>
                      <a:pt x="4758" y="3498"/>
                    </a:cubicBezTo>
                    <a:cubicBezTo>
                      <a:pt x="5104" y="3466"/>
                      <a:pt x="5482" y="3466"/>
                      <a:pt x="5829" y="3466"/>
                    </a:cubicBezTo>
                    <a:close/>
                    <a:moveTo>
                      <a:pt x="3403" y="7562"/>
                    </a:moveTo>
                    <a:cubicBezTo>
                      <a:pt x="3813" y="7562"/>
                      <a:pt x="4096" y="7877"/>
                      <a:pt x="4096" y="8224"/>
                    </a:cubicBezTo>
                    <a:cubicBezTo>
                      <a:pt x="4096" y="8570"/>
                      <a:pt x="3781" y="8885"/>
                      <a:pt x="3403" y="8885"/>
                    </a:cubicBezTo>
                    <a:cubicBezTo>
                      <a:pt x="3025" y="8885"/>
                      <a:pt x="2741" y="8570"/>
                      <a:pt x="2741" y="8224"/>
                    </a:cubicBezTo>
                    <a:cubicBezTo>
                      <a:pt x="2741" y="7877"/>
                      <a:pt x="3025" y="7562"/>
                      <a:pt x="3403" y="7562"/>
                    </a:cubicBezTo>
                    <a:close/>
                    <a:moveTo>
                      <a:pt x="7940" y="10114"/>
                    </a:moveTo>
                    <a:lnTo>
                      <a:pt x="8192" y="10429"/>
                    </a:lnTo>
                    <a:lnTo>
                      <a:pt x="7593" y="10650"/>
                    </a:lnTo>
                    <a:cubicBezTo>
                      <a:pt x="7719" y="10492"/>
                      <a:pt x="7814" y="10303"/>
                      <a:pt x="7940" y="10114"/>
                    </a:cubicBezTo>
                    <a:close/>
                    <a:moveTo>
                      <a:pt x="977" y="7594"/>
                    </a:moveTo>
                    <a:cubicBezTo>
                      <a:pt x="1261" y="7814"/>
                      <a:pt x="1639" y="8035"/>
                      <a:pt x="2048" y="8224"/>
                    </a:cubicBezTo>
                    <a:lnTo>
                      <a:pt x="2048" y="8255"/>
                    </a:lnTo>
                    <a:cubicBezTo>
                      <a:pt x="2048" y="9011"/>
                      <a:pt x="2678" y="9641"/>
                      <a:pt x="3403" y="9641"/>
                    </a:cubicBezTo>
                    <a:lnTo>
                      <a:pt x="3466" y="9641"/>
                    </a:lnTo>
                    <a:cubicBezTo>
                      <a:pt x="3655" y="10019"/>
                      <a:pt x="3844" y="10397"/>
                      <a:pt x="4096" y="10681"/>
                    </a:cubicBezTo>
                    <a:cubicBezTo>
                      <a:pt x="2615" y="10145"/>
                      <a:pt x="1481" y="9011"/>
                      <a:pt x="977" y="7594"/>
                    </a:cubicBezTo>
                    <a:close/>
                    <a:moveTo>
                      <a:pt x="9294" y="6207"/>
                    </a:moveTo>
                    <a:cubicBezTo>
                      <a:pt x="10240" y="6207"/>
                      <a:pt x="10964" y="6963"/>
                      <a:pt x="10964" y="7909"/>
                    </a:cubicBezTo>
                    <a:cubicBezTo>
                      <a:pt x="10964" y="8192"/>
                      <a:pt x="10901" y="8413"/>
                      <a:pt x="10807" y="8665"/>
                    </a:cubicBezTo>
                    <a:cubicBezTo>
                      <a:pt x="10744" y="8759"/>
                      <a:pt x="10177" y="9484"/>
                      <a:pt x="9294" y="10744"/>
                    </a:cubicBezTo>
                    <a:lnTo>
                      <a:pt x="8979" y="10303"/>
                    </a:lnTo>
                    <a:cubicBezTo>
                      <a:pt x="8018" y="9071"/>
                      <a:pt x="8059" y="9043"/>
                      <a:pt x="8038" y="9043"/>
                    </a:cubicBezTo>
                    <a:lnTo>
                      <a:pt x="8038" y="9043"/>
                    </a:lnTo>
                    <a:cubicBezTo>
                      <a:pt x="8037" y="9043"/>
                      <a:pt x="8036" y="9043"/>
                      <a:pt x="8034" y="9043"/>
                    </a:cubicBezTo>
                    <a:cubicBezTo>
                      <a:pt x="7751" y="8728"/>
                      <a:pt x="7593" y="8350"/>
                      <a:pt x="7593" y="7909"/>
                    </a:cubicBezTo>
                    <a:cubicBezTo>
                      <a:pt x="7593" y="6963"/>
                      <a:pt x="8349" y="6207"/>
                      <a:pt x="9294" y="6207"/>
                    </a:cubicBezTo>
                    <a:close/>
                    <a:moveTo>
                      <a:pt x="7026" y="8854"/>
                    </a:moveTo>
                    <a:cubicBezTo>
                      <a:pt x="7152" y="9074"/>
                      <a:pt x="7278" y="9326"/>
                      <a:pt x="7467" y="9515"/>
                    </a:cubicBezTo>
                    <a:cubicBezTo>
                      <a:pt x="7026" y="10429"/>
                      <a:pt x="6459" y="10965"/>
                      <a:pt x="5829" y="10965"/>
                    </a:cubicBezTo>
                    <a:cubicBezTo>
                      <a:pt x="5199" y="10965"/>
                      <a:pt x="4569" y="10397"/>
                      <a:pt x="4096" y="9389"/>
                    </a:cubicBezTo>
                    <a:cubicBezTo>
                      <a:pt x="4317" y="9295"/>
                      <a:pt x="4474" y="9074"/>
                      <a:pt x="4600" y="8854"/>
                    </a:cubicBezTo>
                    <a:cubicBezTo>
                      <a:pt x="4978" y="8885"/>
                      <a:pt x="5388" y="8917"/>
                      <a:pt x="5766" y="8917"/>
                    </a:cubicBezTo>
                    <a:cubicBezTo>
                      <a:pt x="6207" y="8917"/>
                      <a:pt x="6616" y="8885"/>
                      <a:pt x="7026" y="8854"/>
                    </a:cubicBezTo>
                    <a:close/>
                    <a:moveTo>
                      <a:pt x="5829" y="1"/>
                    </a:moveTo>
                    <a:cubicBezTo>
                      <a:pt x="2584" y="1"/>
                      <a:pt x="0" y="2616"/>
                      <a:pt x="0" y="5861"/>
                    </a:cubicBezTo>
                    <a:cubicBezTo>
                      <a:pt x="0" y="9043"/>
                      <a:pt x="2584" y="11689"/>
                      <a:pt x="5829" y="11689"/>
                    </a:cubicBezTo>
                    <a:cubicBezTo>
                      <a:pt x="6806" y="11689"/>
                      <a:pt x="7751" y="11437"/>
                      <a:pt x="8570" y="11028"/>
                    </a:cubicBezTo>
                    <a:lnTo>
                      <a:pt x="8979" y="11563"/>
                    </a:lnTo>
                    <a:cubicBezTo>
                      <a:pt x="9042" y="11658"/>
                      <a:pt x="9145" y="11705"/>
                      <a:pt x="9247" y="11705"/>
                    </a:cubicBezTo>
                    <a:cubicBezTo>
                      <a:pt x="9350" y="11705"/>
                      <a:pt x="9452" y="11658"/>
                      <a:pt x="9515" y="11563"/>
                    </a:cubicBezTo>
                    <a:cubicBezTo>
                      <a:pt x="9515" y="11563"/>
                      <a:pt x="11279" y="9169"/>
                      <a:pt x="11405" y="8980"/>
                    </a:cubicBezTo>
                    <a:cubicBezTo>
                      <a:pt x="11563" y="8665"/>
                      <a:pt x="11657" y="8287"/>
                      <a:pt x="11657" y="7940"/>
                    </a:cubicBezTo>
                    <a:cubicBezTo>
                      <a:pt x="11657" y="7657"/>
                      <a:pt x="11626" y="7405"/>
                      <a:pt x="11531" y="7152"/>
                    </a:cubicBezTo>
                    <a:cubicBezTo>
                      <a:pt x="11594" y="6774"/>
                      <a:pt x="11657" y="6333"/>
                      <a:pt x="11657" y="5892"/>
                    </a:cubicBezTo>
                    <a:cubicBezTo>
                      <a:pt x="11657" y="2616"/>
                      <a:pt x="9042" y="1"/>
                      <a:pt x="5829" y="1"/>
                    </a:cubicBezTo>
                    <a:close/>
                  </a:path>
                </a:pathLst>
              </a:custGeom>
              <a:grpFill/>
              <a:ln>
                <a:noFill/>
              </a:ln>
            </p:spPr>
            <p:txBody>
              <a:bodyPr spcFirstLastPara="1" wrap="square" lIns="137137" tIns="137137" rIns="137137" bIns="137137"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
            <p:nvSpPr>
              <p:cNvPr id="78" name="Google Shape;10035;p82"/>
              <p:cNvSpPr/>
              <p:nvPr/>
            </p:nvSpPr>
            <p:spPr>
              <a:xfrm>
                <a:off x="-33467473" y="2806675"/>
                <a:ext cx="51225" cy="51225"/>
              </a:xfrm>
              <a:custGeom>
                <a:avLst/>
                <a:gdLst/>
                <a:ahLst/>
                <a:cxnLst/>
                <a:rect l="l" t="t" r="r" b="b"/>
                <a:pathLst>
                  <a:path w="2049" h="2049" extrusionOk="0">
                    <a:moveTo>
                      <a:pt x="1040" y="631"/>
                    </a:moveTo>
                    <a:cubicBezTo>
                      <a:pt x="1229" y="631"/>
                      <a:pt x="1387" y="789"/>
                      <a:pt x="1387" y="1009"/>
                    </a:cubicBezTo>
                    <a:cubicBezTo>
                      <a:pt x="1387" y="1198"/>
                      <a:pt x="1198" y="1356"/>
                      <a:pt x="1040" y="1356"/>
                    </a:cubicBezTo>
                    <a:cubicBezTo>
                      <a:pt x="820" y="1356"/>
                      <a:pt x="662" y="1198"/>
                      <a:pt x="662" y="1009"/>
                    </a:cubicBezTo>
                    <a:cubicBezTo>
                      <a:pt x="662" y="789"/>
                      <a:pt x="820" y="631"/>
                      <a:pt x="1040" y="631"/>
                    </a:cubicBezTo>
                    <a:close/>
                    <a:moveTo>
                      <a:pt x="1040" y="1"/>
                    </a:moveTo>
                    <a:cubicBezTo>
                      <a:pt x="473" y="1"/>
                      <a:pt x="1" y="474"/>
                      <a:pt x="1" y="1041"/>
                    </a:cubicBezTo>
                    <a:cubicBezTo>
                      <a:pt x="1" y="1576"/>
                      <a:pt x="473" y="2049"/>
                      <a:pt x="1040" y="2049"/>
                    </a:cubicBezTo>
                    <a:cubicBezTo>
                      <a:pt x="1576" y="2049"/>
                      <a:pt x="2049" y="1576"/>
                      <a:pt x="2049" y="1041"/>
                    </a:cubicBezTo>
                    <a:cubicBezTo>
                      <a:pt x="2049" y="442"/>
                      <a:pt x="1576" y="1"/>
                      <a:pt x="1040" y="1"/>
                    </a:cubicBezTo>
                    <a:close/>
                  </a:path>
                </a:pathLst>
              </a:custGeom>
              <a:grpFill/>
              <a:ln>
                <a:noFill/>
              </a:ln>
            </p:spPr>
            <p:txBody>
              <a:bodyPr spcFirstLastPara="1" wrap="square" lIns="137137" tIns="137137" rIns="137137" bIns="137137"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grpSp>
      </p:grpSp>
      <p:grpSp>
        <p:nvGrpSpPr>
          <p:cNvPr id="93" name="组合 92"/>
          <p:cNvGrpSpPr/>
          <p:nvPr/>
        </p:nvGrpSpPr>
        <p:grpSpPr>
          <a:xfrm>
            <a:off x="1904429" y="3379113"/>
            <a:ext cx="2321547" cy="1036523"/>
            <a:chOff x="878721" y="4392645"/>
            <a:chExt cx="1547698" cy="691015"/>
          </a:xfrm>
        </p:grpSpPr>
        <p:sp>
          <p:nvSpPr>
            <p:cNvPr id="39" name="椭圆 38"/>
            <p:cNvSpPr/>
            <p:nvPr/>
          </p:nvSpPr>
          <p:spPr>
            <a:xfrm>
              <a:off x="878721" y="4502305"/>
              <a:ext cx="581355" cy="581355"/>
            </a:xfrm>
            <a:prstGeom prst="ellipse">
              <a:avLst/>
            </a:prstGeom>
            <a:gradFill>
              <a:gsLst>
                <a:gs pos="68000">
                  <a:srgbClr val="014BC3"/>
                </a:gs>
                <a:gs pos="77000">
                  <a:srgbClr val="014BC3"/>
                </a:gs>
                <a:gs pos="18000">
                  <a:srgbClr val="0FA8EA"/>
                </a:gs>
                <a:gs pos="100000">
                  <a:srgbClr val="0FA8EA"/>
                </a:gs>
              </a:gsLst>
              <a:path path="circle">
                <a:fillToRect r="100000" b="100000"/>
              </a:path>
            </a:gradFill>
            <a:ln w="12700" cap="flat" cmpd="sng" algn="ctr">
              <a:noFill/>
              <a:prstDash val="solid"/>
              <a:miter lim="800000"/>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
          <p:nvSpPr>
            <p:cNvPr id="8" name="文本框 7"/>
            <p:cNvSpPr txBox="1"/>
            <p:nvPr/>
          </p:nvSpPr>
          <p:spPr>
            <a:xfrm>
              <a:off x="1469262" y="4392645"/>
              <a:ext cx="957157" cy="553297"/>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rPr>
                <a:t>Calculate</a:t>
              </a:r>
              <a:endParaRPr kumimoji="0" lang="en-US" altLang="zh-CN"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rPr>
                <a:t>Resources</a:t>
              </a:r>
              <a:endPar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
          <p:nvSpPr>
            <p:cNvPr id="10" name="椭圆 9"/>
            <p:cNvSpPr/>
            <p:nvPr/>
          </p:nvSpPr>
          <p:spPr>
            <a:xfrm>
              <a:off x="878721" y="4394355"/>
              <a:ext cx="581355" cy="581355"/>
            </a:xfrm>
            <a:prstGeom prst="ellipse">
              <a:avLst/>
            </a:prstGeom>
            <a:gradFill flip="none" rotWithShape="1">
              <a:gsLst>
                <a:gs pos="0">
                  <a:srgbClr val="00C2FF"/>
                </a:gs>
                <a:gs pos="46000">
                  <a:srgbClr val="0F79FF"/>
                </a:gs>
                <a:gs pos="79000">
                  <a:srgbClr val="022AE2"/>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100">
                <a:solidFill>
                  <a:schemeClr val="bg1"/>
                </a:solidFill>
                <a:latin typeface="Times New Roman" panose="02020603050405020304" pitchFamily="18" charset="0"/>
                <a:ea typeface="+mj-ea"/>
                <a:cs typeface="Times New Roman" panose="02020603050405020304" pitchFamily="18" charset="0"/>
              </a:endParaRPr>
            </a:p>
          </p:txBody>
        </p:sp>
        <p:sp>
          <p:nvSpPr>
            <p:cNvPr id="80" name="Google Shape;10080;p82"/>
            <p:cNvSpPr/>
            <p:nvPr/>
          </p:nvSpPr>
          <p:spPr>
            <a:xfrm>
              <a:off x="1006223" y="4523166"/>
              <a:ext cx="326351" cy="323733"/>
            </a:xfrm>
            <a:custGeom>
              <a:avLst/>
              <a:gdLst/>
              <a:ahLst/>
              <a:cxnLst/>
              <a:rect l="l" t="t" r="r" b="b"/>
              <a:pathLst>
                <a:path w="11847" h="11752" extrusionOk="0">
                  <a:moveTo>
                    <a:pt x="6039" y="2796"/>
                  </a:moveTo>
                  <a:cubicBezTo>
                    <a:pt x="6845" y="2796"/>
                    <a:pt x="7621" y="3116"/>
                    <a:pt x="8224" y="3718"/>
                  </a:cubicBezTo>
                  <a:cubicBezTo>
                    <a:pt x="8917" y="4411"/>
                    <a:pt x="9232" y="5356"/>
                    <a:pt x="9074" y="6396"/>
                  </a:cubicBezTo>
                  <a:cubicBezTo>
                    <a:pt x="8885" y="7688"/>
                    <a:pt x="7814" y="8759"/>
                    <a:pt x="6522" y="8948"/>
                  </a:cubicBezTo>
                  <a:cubicBezTo>
                    <a:pt x="6377" y="8962"/>
                    <a:pt x="6232" y="8970"/>
                    <a:pt x="6088" y="8970"/>
                  </a:cubicBezTo>
                  <a:cubicBezTo>
                    <a:pt x="5606" y="8970"/>
                    <a:pt x="5132" y="8883"/>
                    <a:pt x="4695" y="8664"/>
                  </a:cubicBezTo>
                  <a:lnTo>
                    <a:pt x="5231" y="8160"/>
                  </a:lnTo>
                  <a:cubicBezTo>
                    <a:pt x="5444" y="8249"/>
                    <a:pt x="5677" y="8288"/>
                    <a:pt x="5919" y="8288"/>
                  </a:cubicBezTo>
                  <a:cubicBezTo>
                    <a:pt x="6106" y="8288"/>
                    <a:pt x="6298" y="8265"/>
                    <a:pt x="6491" y="8223"/>
                  </a:cubicBezTo>
                  <a:cubicBezTo>
                    <a:pt x="6964" y="8160"/>
                    <a:pt x="7373" y="7908"/>
                    <a:pt x="7751" y="7562"/>
                  </a:cubicBezTo>
                  <a:cubicBezTo>
                    <a:pt x="8098" y="7215"/>
                    <a:pt x="8318" y="6774"/>
                    <a:pt x="8413" y="6301"/>
                  </a:cubicBezTo>
                  <a:cubicBezTo>
                    <a:pt x="8476" y="5797"/>
                    <a:pt x="8444" y="5293"/>
                    <a:pt x="8224" y="4821"/>
                  </a:cubicBezTo>
                  <a:cubicBezTo>
                    <a:pt x="8161" y="4695"/>
                    <a:pt x="8066" y="4663"/>
                    <a:pt x="7972" y="4600"/>
                  </a:cubicBezTo>
                  <a:cubicBezTo>
                    <a:pt x="7846" y="4600"/>
                    <a:pt x="7751" y="4600"/>
                    <a:pt x="7657" y="4695"/>
                  </a:cubicBezTo>
                  <a:lnTo>
                    <a:pt x="6806" y="5545"/>
                  </a:lnTo>
                  <a:cubicBezTo>
                    <a:pt x="6743" y="5608"/>
                    <a:pt x="6649" y="5640"/>
                    <a:pt x="6558" y="5640"/>
                  </a:cubicBezTo>
                  <a:cubicBezTo>
                    <a:pt x="6467" y="5640"/>
                    <a:pt x="6381" y="5608"/>
                    <a:pt x="6333" y="5545"/>
                  </a:cubicBezTo>
                  <a:cubicBezTo>
                    <a:pt x="6207" y="5419"/>
                    <a:pt x="6207" y="5199"/>
                    <a:pt x="6333" y="5073"/>
                  </a:cubicBezTo>
                  <a:lnTo>
                    <a:pt x="7184" y="4222"/>
                  </a:lnTo>
                  <a:cubicBezTo>
                    <a:pt x="7279" y="4128"/>
                    <a:pt x="7310" y="4033"/>
                    <a:pt x="7279" y="3907"/>
                  </a:cubicBezTo>
                  <a:cubicBezTo>
                    <a:pt x="7279" y="3781"/>
                    <a:pt x="7184" y="3718"/>
                    <a:pt x="7058" y="3655"/>
                  </a:cubicBezTo>
                  <a:cubicBezTo>
                    <a:pt x="6723" y="3499"/>
                    <a:pt x="6372" y="3437"/>
                    <a:pt x="6017" y="3437"/>
                  </a:cubicBezTo>
                  <a:cubicBezTo>
                    <a:pt x="5871" y="3437"/>
                    <a:pt x="5724" y="3448"/>
                    <a:pt x="5577" y="3466"/>
                  </a:cubicBezTo>
                  <a:cubicBezTo>
                    <a:pt x="5105" y="3561"/>
                    <a:pt x="4664" y="3781"/>
                    <a:pt x="4317" y="4128"/>
                  </a:cubicBezTo>
                  <a:cubicBezTo>
                    <a:pt x="3971" y="4506"/>
                    <a:pt x="3719" y="4915"/>
                    <a:pt x="3656" y="5388"/>
                  </a:cubicBezTo>
                  <a:cubicBezTo>
                    <a:pt x="3561" y="5829"/>
                    <a:pt x="3593" y="6270"/>
                    <a:pt x="3719" y="6648"/>
                  </a:cubicBezTo>
                  <a:lnTo>
                    <a:pt x="3214" y="7184"/>
                  </a:lnTo>
                  <a:cubicBezTo>
                    <a:pt x="2962" y="6648"/>
                    <a:pt x="2868" y="6018"/>
                    <a:pt x="2962" y="5388"/>
                  </a:cubicBezTo>
                  <a:cubicBezTo>
                    <a:pt x="3183" y="4096"/>
                    <a:pt x="4223" y="3025"/>
                    <a:pt x="5546" y="2836"/>
                  </a:cubicBezTo>
                  <a:cubicBezTo>
                    <a:pt x="5710" y="2809"/>
                    <a:pt x="5875" y="2796"/>
                    <a:pt x="6039" y="2796"/>
                  </a:cubicBezTo>
                  <a:close/>
                  <a:moveTo>
                    <a:pt x="6428" y="757"/>
                  </a:moveTo>
                  <a:lnTo>
                    <a:pt x="6554" y="1261"/>
                  </a:lnTo>
                  <a:cubicBezTo>
                    <a:pt x="6585" y="1387"/>
                    <a:pt x="6680" y="1481"/>
                    <a:pt x="6838" y="1481"/>
                  </a:cubicBezTo>
                  <a:cubicBezTo>
                    <a:pt x="7468" y="1607"/>
                    <a:pt x="8003" y="1859"/>
                    <a:pt x="8539" y="2206"/>
                  </a:cubicBezTo>
                  <a:cubicBezTo>
                    <a:pt x="8586" y="2237"/>
                    <a:pt x="8641" y="2253"/>
                    <a:pt x="8700" y="2253"/>
                  </a:cubicBezTo>
                  <a:cubicBezTo>
                    <a:pt x="8759" y="2253"/>
                    <a:pt x="8822" y="2237"/>
                    <a:pt x="8885" y="2206"/>
                  </a:cubicBezTo>
                  <a:lnTo>
                    <a:pt x="9326" y="1922"/>
                  </a:lnTo>
                  <a:lnTo>
                    <a:pt x="9894" y="2521"/>
                  </a:lnTo>
                  <a:lnTo>
                    <a:pt x="9641" y="2962"/>
                  </a:lnTo>
                  <a:cubicBezTo>
                    <a:pt x="9547" y="3088"/>
                    <a:pt x="9547" y="3246"/>
                    <a:pt x="9641" y="3309"/>
                  </a:cubicBezTo>
                  <a:cubicBezTo>
                    <a:pt x="9988" y="3813"/>
                    <a:pt x="10209" y="4411"/>
                    <a:pt x="10335" y="5010"/>
                  </a:cubicBezTo>
                  <a:cubicBezTo>
                    <a:pt x="10366" y="5136"/>
                    <a:pt x="10461" y="5230"/>
                    <a:pt x="10587" y="5293"/>
                  </a:cubicBezTo>
                  <a:lnTo>
                    <a:pt x="11091" y="5388"/>
                  </a:lnTo>
                  <a:lnTo>
                    <a:pt x="11091" y="6301"/>
                  </a:lnTo>
                  <a:lnTo>
                    <a:pt x="11154" y="6301"/>
                  </a:lnTo>
                  <a:lnTo>
                    <a:pt x="10650" y="6428"/>
                  </a:lnTo>
                  <a:cubicBezTo>
                    <a:pt x="10524" y="6459"/>
                    <a:pt x="10429" y="6554"/>
                    <a:pt x="10429" y="6711"/>
                  </a:cubicBezTo>
                  <a:cubicBezTo>
                    <a:pt x="10303" y="7341"/>
                    <a:pt x="10051" y="7877"/>
                    <a:pt x="9704" y="8381"/>
                  </a:cubicBezTo>
                  <a:cubicBezTo>
                    <a:pt x="9641" y="8507"/>
                    <a:pt x="9641" y="8633"/>
                    <a:pt x="9704" y="8759"/>
                  </a:cubicBezTo>
                  <a:lnTo>
                    <a:pt x="9988" y="9168"/>
                  </a:lnTo>
                  <a:lnTo>
                    <a:pt x="9389" y="9767"/>
                  </a:lnTo>
                  <a:lnTo>
                    <a:pt x="8948" y="9483"/>
                  </a:lnTo>
                  <a:cubicBezTo>
                    <a:pt x="8901" y="9452"/>
                    <a:pt x="8838" y="9436"/>
                    <a:pt x="8775" y="9436"/>
                  </a:cubicBezTo>
                  <a:cubicBezTo>
                    <a:pt x="8712" y="9436"/>
                    <a:pt x="8649" y="9452"/>
                    <a:pt x="8602" y="9483"/>
                  </a:cubicBezTo>
                  <a:cubicBezTo>
                    <a:pt x="8098" y="9862"/>
                    <a:pt x="7499" y="10082"/>
                    <a:pt x="6901" y="10208"/>
                  </a:cubicBezTo>
                  <a:cubicBezTo>
                    <a:pt x="6806" y="10240"/>
                    <a:pt x="6680" y="10334"/>
                    <a:pt x="6649" y="10429"/>
                  </a:cubicBezTo>
                  <a:lnTo>
                    <a:pt x="6522" y="10964"/>
                  </a:lnTo>
                  <a:lnTo>
                    <a:pt x="5703" y="10964"/>
                  </a:lnTo>
                  <a:lnTo>
                    <a:pt x="5577" y="10429"/>
                  </a:lnTo>
                  <a:cubicBezTo>
                    <a:pt x="5546" y="10334"/>
                    <a:pt x="5451" y="10208"/>
                    <a:pt x="5294" y="10208"/>
                  </a:cubicBezTo>
                  <a:cubicBezTo>
                    <a:pt x="4758" y="10082"/>
                    <a:pt x="4223" y="9893"/>
                    <a:pt x="3750" y="9609"/>
                  </a:cubicBezTo>
                  <a:lnTo>
                    <a:pt x="4286" y="9105"/>
                  </a:lnTo>
                  <a:cubicBezTo>
                    <a:pt x="4821" y="9420"/>
                    <a:pt x="5451" y="9578"/>
                    <a:pt x="6113" y="9578"/>
                  </a:cubicBezTo>
                  <a:cubicBezTo>
                    <a:pt x="6333" y="9578"/>
                    <a:pt x="6522" y="9578"/>
                    <a:pt x="6712" y="9546"/>
                  </a:cubicBezTo>
                  <a:cubicBezTo>
                    <a:pt x="7499" y="9420"/>
                    <a:pt x="8224" y="9011"/>
                    <a:pt x="8759" y="8475"/>
                  </a:cubicBezTo>
                  <a:cubicBezTo>
                    <a:pt x="9326" y="7908"/>
                    <a:pt x="9704" y="7184"/>
                    <a:pt x="9831" y="6428"/>
                  </a:cubicBezTo>
                  <a:cubicBezTo>
                    <a:pt x="10020" y="5199"/>
                    <a:pt x="9641" y="4033"/>
                    <a:pt x="8759" y="3151"/>
                  </a:cubicBezTo>
                  <a:cubicBezTo>
                    <a:pt x="8046" y="2438"/>
                    <a:pt x="7089" y="2034"/>
                    <a:pt x="6074" y="2034"/>
                  </a:cubicBezTo>
                  <a:cubicBezTo>
                    <a:pt x="5878" y="2034"/>
                    <a:pt x="5681" y="2049"/>
                    <a:pt x="5483" y="2080"/>
                  </a:cubicBezTo>
                  <a:cubicBezTo>
                    <a:pt x="4695" y="2206"/>
                    <a:pt x="4002" y="2615"/>
                    <a:pt x="3435" y="3151"/>
                  </a:cubicBezTo>
                  <a:cubicBezTo>
                    <a:pt x="2899" y="3718"/>
                    <a:pt x="2490" y="4443"/>
                    <a:pt x="2395" y="5199"/>
                  </a:cubicBezTo>
                  <a:cubicBezTo>
                    <a:pt x="2269" y="6018"/>
                    <a:pt x="2427" y="6900"/>
                    <a:pt x="2805" y="7656"/>
                  </a:cubicBezTo>
                  <a:lnTo>
                    <a:pt x="2301" y="8160"/>
                  </a:lnTo>
                  <a:cubicBezTo>
                    <a:pt x="2017" y="7688"/>
                    <a:pt x="1828" y="7184"/>
                    <a:pt x="1702" y="6617"/>
                  </a:cubicBezTo>
                  <a:cubicBezTo>
                    <a:pt x="1671" y="6491"/>
                    <a:pt x="1608" y="6396"/>
                    <a:pt x="1482" y="6333"/>
                  </a:cubicBezTo>
                  <a:lnTo>
                    <a:pt x="978" y="6238"/>
                  </a:lnTo>
                  <a:lnTo>
                    <a:pt x="978" y="5388"/>
                  </a:lnTo>
                  <a:lnTo>
                    <a:pt x="1482" y="5293"/>
                  </a:lnTo>
                  <a:cubicBezTo>
                    <a:pt x="1608" y="5230"/>
                    <a:pt x="1702" y="5167"/>
                    <a:pt x="1702" y="5010"/>
                  </a:cubicBezTo>
                  <a:cubicBezTo>
                    <a:pt x="1828" y="4380"/>
                    <a:pt x="2080" y="3813"/>
                    <a:pt x="2427" y="3309"/>
                  </a:cubicBezTo>
                  <a:cubicBezTo>
                    <a:pt x="2490" y="3183"/>
                    <a:pt x="2490" y="3088"/>
                    <a:pt x="2427" y="2962"/>
                  </a:cubicBezTo>
                  <a:lnTo>
                    <a:pt x="2143" y="2521"/>
                  </a:lnTo>
                  <a:lnTo>
                    <a:pt x="2742" y="1922"/>
                  </a:lnTo>
                  <a:lnTo>
                    <a:pt x="3183" y="2206"/>
                  </a:lnTo>
                  <a:cubicBezTo>
                    <a:pt x="3230" y="2237"/>
                    <a:pt x="3293" y="2253"/>
                    <a:pt x="3356" y="2253"/>
                  </a:cubicBezTo>
                  <a:cubicBezTo>
                    <a:pt x="3419" y="2253"/>
                    <a:pt x="3482" y="2237"/>
                    <a:pt x="3530" y="2206"/>
                  </a:cubicBezTo>
                  <a:cubicBezTo>
                    <a:pt x="4034" y="1859"/>
                    <a:pt x="4632" y="1607"/>
                    <a:pt x="5231" y="1481"/>
                  </a:cubicBezTo>
                  <a:cubicBezTo>
                    <a:pt x="5325" y="1450"/>
                    <a:pt x="5451" y="1387"/>
                    <a:pt x="5483" y="1261"/>
                  </a:cubicBezTo>
                  <a:lnTo>
                    <a:pt x="5609" y="757"/>
                  </a:lnTo>
                  <a:close/>
                  <a:moveTo>
                    <a:pt x="6239" y="4222"/>
                  </a:moveTo>
                  <a:lnTo>
                    <a:pt x="5766" y="4695"/>
                  </a:lnTo>
                  <a:cubicBezTo>
                    <a:pt x="5388" y="5073"/>
                    <a:pt x="5388" y="5766"/>
                    <a:pt x="5766" y="6144"/>
                  </a:cubicBezTo>
                  <a:cubicBezTo>
                    <a:pt x="5971" y="6349"/>
                    <a:pt x="6239" y="6451"/>
                    <a:pt x="6503" y="6451"/>
                  </a:cubicBezTo>
                  <a:cubicBezTo>
                    <a:pt x="6767" y="6451"/>
                    <a:pt x="7027" y="6349"/>
                    <a:pt x="7216" y="6144"/>
                  </a:cubicBezTo>
                  <a:lnTo>
                    <a:pt x="7688" y="5671"/>
                  </a:lnTo>
                  <a:cubicBezTo>
                    <a:pt x="7751" y="5860"/>
                    <a:pt x="7751" y="6081"/>
                    <a:pt x="7688" y="6238"/>
                  </a:cubicBezTo>
                  <a:cubicBezTo>
                    <a:pt x="7594" y="6900"/>
                    <a:pt x="7027" y="7436"/>
                    <a:pt x="6365" y="7562"/>
                  </a:cubicBezTo>
                  <a:cubicBezTo>
                    <a:pt x="6267" y="7588"/>
                    <a:pt x="6163" y="7600"/>
                    <a:pt x="6059" y="7600"/>
                  </a:cubicBezTo>
                  <a:cubicBezTo>
                    <a:pt x="5794" y="7600"/>
                    <a:pt x="5520" y="7526"/>
                    <a:pt x="5294" y="7436"/>
                  </a:cubicBezTo>
                  <a:cubicBezTo>
                    <a:pt x="5252" y="7415"/>
                    <a:pt x="5206" y="7404"/>
                    <a:pt x="5161" y="7404"/>
                  </a:cubicBezTo>
                  <a:cubicBezTo>
                    <a:pt x="5070" y="7404"/>
                    <a:pt x="4979" y="7446"/>
                    <a:pt x="4916" y="7530"/>
                  </a:cubicBezTo>
                  <a:lnTo>
                    <a:pt x="3908" y="8507"/>
                  </a:lnTo>
                  <a:lnTo>
                    <a:pt x="1450" y="10964"/>
                  </a:lnTo>
                  <a:cubicBezTo>
                    <a:pt x="1387" y="11011"/>
                    <a:pt x="1293" y="11035"/>
                    <a:pt x="1202" y="11035"/>
                  </a:cubicBezTo>
                  <a:cubicBezTo>
                    <a:pt x="1112" y="11035"/>
                    <a:pt x="1025" y="11011"/>
                    <a:pt x="978" y="10964"/>
                  </a:cubicBezTo>
                  <a:cubicBezTo>
                    <a:pt x="852" y="10838"/>
                    <a:pt x="852" y="10586"/>
                    <a:pt x="978" y="10492"/>
                  </a:cubicBezTo>
                  <a:lnTo>
                    <a:pt x="3403" y="8034"/>
                  </a:lnTo>
                  <a:lnTo>
                    <a:pt x="4380" y="7058"/>
                  </a:lnTo>
                  <a:cubicBezTo>
                    <a:pt x="4506" y="6932"/>
                    <a:pt x="4506" y="6774"/>
                    <a:pt x="4475" y="6648"/>
                  </a:cubicBezTo>
                  <a:cubicBezTo>
                    <a:pt x="4317" y="6333"/>
                    <a:pt x="4286" y="5955"/>
                    <a:pt x="4349" y="5608"/>
                  </a:cubicBezTo>
                  <a:cubicBezTo>
                    <a:pt x="4475" y="4915"/>
                    <a:pt x="5010" y="4380"/>
                    <a:pt x="5703" y="4254"/>
                  </a:cubicBezTo>
                  <a:cubicBezTo>
                    <a:pt x="5798" y="4254"/>
                    <a:pt x="5892" y="4222"/>
                    <a:pt x="6018" y="4222"/>
                  </a:cubicBezTo>
                  <a:close/>
                  <a:moveTo>
                    <a:pt x="5262" y="1"/>
                  </a:moveTo>
                  <a:cubicBezTo>
                    <a:pt x="5105" y="1"/>
                    <a:pt x="4979" y="127"/>
                    <a:pt x="4947" y="284"/>
                  </a:cubicBezTo>
                  <a:lnTo>
                    <a:pt x="4790" y="883"/>
                  </a:lnTo>
                  <a:cubicBezTo>
                    <a:pt x="4223" y="977"/>
                    <a:pt x="3719" y="1229"/>
                    <a:pt x="3214" y="1513"/>
                  </a:cubicBezTo>
                  <a:lnTo>
                    <a:pt x="2710" y="1198"/>
                  </a:lnTo>
                  <a:cubicBezTo>
                    <a:pt x="2652" y="1154"/>
                    <a:pt x="2580" y="1130"/>
                    <a:pt x="2507" y="1130"/>
                  </a:cubicBezTo>
                  <a:cubicBezTo>
                    <a:pt x="2422" y="1130"/>
                    <a:pt x="2337" y="1162"/>
                    <a:pt x="2269" y="1229"/>
                  </a:cubicBezTo>
                  <a:lnTo>
                    <a:pt x="1293" y="2206"/>
                  </a:lnTo>
                  <a:cubicBezTo>
                    <a:pt x="1167" y="2332"/>
                    <a:pt x="1167" y="2489"/>
                    <a:pt x="1230" y="2647"/>
                  </a:cubicBezTo>
                  <a:lnTo>
                    <a:pt x="1545" y="3151"/>
                  </a:lnTo>
                  <a:cubicBezTo>
                    <a:pt x="1230" y="3624"/>
                    <a:pt x="1041" y="4128"/>
                    <a:pt x="915" y="4726"/>
                  </a:cubicBezTo>
                  <a:lnTo>
                    <a:pt x="348" y="4884"/>
                  </a:lnTo>
                  <a:cubicBezTo>
                    <a:pt x="190" y="4915"/>
                    <a:pt x="64" y="5041"/>
                    <a:pt x="64" y="5199"/>
                  </a:cubicBezTo>
                  <a:lnTo>
                    <a:pt x="64" y="6585"/>
                  </a:lnTo>
                  <a:cubicBezTo>
                    <a:pt x="64" y="6743"/>
                    <a:pt x="190" y="6869"/>
                    <a:pt x="348" y="6900"/>
                  </a:cubicBezTo>
                  <a:lnTo>
                    <a:pt x="915" y="7058"/>
                  </a:lnTo>
                  <a:cubicBezTo>
                    <a:pt x="1041" y="7656"/>
                    <a:pt x="1324" y="8223"/>
                    <a:pt x="1639" y="8696"/>
                  </a:cubicBezTo>
                  <a:lnTo>
                    <a:pt x="379" y="9956"/>
                  </a:lnTo>
                  <a:cubicBezTo>
                    <a:pt x="1" y="10366"/>
                    <a:pt x="1" y="11027"/>
                    <a:pt x="379" y="11437"/>
                  </a:cubicBezTo>
                  <a:cubicBezTo>
                    <a:pt x="584" y="11626"/>
                    <a:pt x="852" y="11720"/>
                    <a:pt x="1115" y="11720"/>
                  </a:cubicBezTo>
                  <a:cubicBezTo>
                    <a:pt x="1379" y="11720"/>
                    <a:pt x="1639" y="11626"/>
                    <a:pt x="1828" y="11437"/>
                  </a:cubicBezTo>
                  <a:lnTo>
                    <a:pt x="3088" y="10177"/>
                  </a:lnTo>
                  <a:cubicBezTo>
                    <a:pt x="3624" y="10523"/>
                    <a:pt x="4160" y="10744"/>
                    <a:pt x="4758" y="10870"/>
                  </a:cubicBezTo>
                  <a:lnTo>
                    <a:pt x="4916" y="11468"/>
                  </a:lnTo>
                  <a:cubicBezTo>
                    <a:pt x="4947" y="11626"/>
                    <a:pt x="5073" y="11752"/>
                    <a:pt x="5231" y="11752"/>
                  </a:cubicBezTo>
                  <a:lnTo>
                    <a:pt x="6585" y="11752"/>
                  </a:lnTo>
                  <a:cubicBezTo>
                    <a:pt x="6775" y="11752"/>
                    <a:pt x="6869" y="11626"/>
                    <a:pt x="6932" y="11468"/>
                  </a:cubicBezTo>
                  <a:lnTo>
                    <a:pt x="7090" y="10870"/>
                  </a:lnTo>
                  <a:cubicBezTo>
                    <a:pt x="7625" y="10744"/>
                    <a:pt x="8129" y="10523"/>
                    <a:pt x="8665" y="10240"/>
                  </a:cubicBezTo>
                  <a:lnTo>
                    <a:pt x="9169" y="10555"/>
                  </a:lnTo>
                  <a:cubicBezTo>
                    <a:pt x="9227" y="10599"/>
                    <a:pt x="9299" y="10622"/>
                    <a:pt x="9372" y="10622"/>
                  </a:cubicBezTo>
                  <a:cubicBezTo>
                    <a:pt x="9457" y="10622"/>
                    <a:pt x="9542" y="10591"/>
                    <a:pt x="9610" y="10523"/>
                  </a:cubicBezTo>
                  <a:lnTo>
                    <a:pt x="10587" y="9546"/>
                  </a:lnTo>
                  <a:cubicBezTo>
                    <a:pt x="10713" y="9420"/>
                    <a:pt x="10713" y="9263"/>
                    <a:pt x="10618" y="9105"/>
                  </a:cubicBezTo>
                  <a:lnTo>
                    <a:pt x="10303" y="8601"/>
                  </a:lnTo>
                  <a:cubicBezTo>
                    <a:pt x="10618" y="8129"/>
                    <a:pt x="10807" y="7593"/>
                    <a:pt x="10933" y="7026"/>
                  </a:cubicBezTo>
                  <a:lnTo>
                    <a:pt x="11532" y="6869"/>
                  </a:lnTo>
                  <a:cubicBezTo>
                    <a:pt x="11689" y="6806"/>
                    <a:pt x="11784" y="6711"/>
                    <a:pt x="11784" y="6554"/>
                  </a:cubicBezTo>
                  <a:lnTo>
                    <a:pt x="11784" y="5167"/>
                  </a:lnTo>
                  <a:cubicBezTo>
                    <a:pt x="11847" y="5041"/>
                    <a:pt x="11721" y="4915"/>
                    <a:pt x="11563" y="4884"/>
                  </a:cubicBezTo>
                  <a:lnTo>
                    <a:pt x="10965" y="4726"/>
                  </a:lnTo>
                  <a:cubicBezTo>
                    <a:pt x="10839" y="4191"/>
                    <a:pt x="10618" y="3655"/>
                    <a:pt x="10335" y="3151"/>
                  </a:cubicBezTo>
                  <a:lnTo>
                    <a:pt x="10650" y="2647"/>
                  </a:lnTo>
                  <a:cubicBezTo>
                    <a:pt x="10744" y="2521"/>
                    <a:pt x="10744" y="2332"/>
                    <a:pt x="10618" y="2206"/>
                  </a:cubicBezTo>
                  <a:lnTo>
                    <a:pt x="9641" y="1229"/>
                  </a:lnTo>
                  <a:cubicBezTo>
                    <a:pt x="9574" y="1162"/>
                    <a:pt x="9497" y="1130"/>
                    <a:pt x="9417" y="1130"/>
                  </a:cubicBezTo>
                  <a:cubicBezTo>
                    <a:pt x="9347" y="1130"/>
                    <a:pt x="9274" y="1154"/>
                    <a:pt x="9200" y="1198"/>
                  </a:cubicBezTo>
                  <a:lnTo>
                    <a:pt x="8696" y="1513"/>
                  </a:lnTo>
                  <a:cubicBezTo>
                    <a:pt x="8224" y="1198"/>
                    <a:pt x="7720" y="977"/>
                    <a:pt x="7121" y="883"/>
                  </a:cubicBezTo>
                  <a:lnTo>
                    <a:pt x="6964" y="284"/>
                  </a:lnTo>
                  <a:cubicBezTo>
                    <a:pt x="6932" y="127"/>
                    <a:pt x="6806" y="1"/>
                    <a:pt x="6649" y="1"/>
                  </a:cubicBezTo>
                  <a:close/>
                </a:path>
              </a:pathLst>
            </a:custGeom>
            <a:gradFill flip="none" rotWithShape="1">
              <a:gsLst>
                <a:gs pos="35000">
                  <a:schemeClr val="bg1">
                    <a:alpha val="80000"/>
                  </a:schemeClr>
                </a:gs>
                <a:gs pos="100000">
                  <a:schemeClr val="bg1">
                    <a:alpha val="0"/>
                  </a:schemeClr>
                </a:gs>
              </a:gsLst>
              <a:lin ang="2700000" scaled="1"/>
            </a:gradFill>
            <a:ln>
              <a:noFill/>
            </a:ln>
          </p:spPr>
          <p:txBody>
            <a:bodyPr spcFirstLastPara="1" wrap="square" lIns="137137" tIns="137137" rIns="137137" bIns="137137"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sz="2400" b="0" i="0" u="none" strike="noStrike" kern="1200" cap="none" spc="0" normalizeH="0" baseline="0" noProof="0">
                <a:ln>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grpSp>
      <p:grpSp>
        <p:nvGrpSpPr>
          <p:cNvPr id="11" name="组合 10"/>
          <p:cNvGrpSpPr/>
          <p:nvPr/>
        </p:nvGrpSpPr>
        <p:grpSpPr>
          <a:xfrm>
            <a:off x="820419" y="4493895"/>
            <a:ext cx="9438641" cy="1985010"/>
            <a:chOff x="582472" y="3527685"/>
            <a:chExt cx="6284434" cy="883251"/>
          </a:xfrm>
        </p:grpSpPr>
        <p:sp>
          <p:nvSpPr>
            <p:cNvPr id="20" name="等号 19"/>
            <p:cNvSpPr/>
            <p:nvPr/>
          </p:nvSpPr>
          <p:spPr>
            <a:xfrm>
              <a:off x="4204443" y="3834393"/>
              <a:ext cx="228639" cy="286891"/>
            </a:xfrm>
            <a:prstGeom prst="mathEqual">
              <a:avLst>
                <a:gd name="adj1" fmla="val 11390"/>
                <a:gd name="adj2" fmla="val 17616"/>
              </a:avLst>
            </a:prstGeom>
            <a:solidFill>
              <a:srgbClr val="2979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2" name="加号 11"/>
            <p:cNvSpPr/>
            <p:nvPr/>
          </p:nvSpPr>
          <p:spPr>
            <a:xfrm>
              <a:off x="2930111" y="3866078"/>
              <a:ext cx="223520" cy="223520"/>
            </a:xfrm>
            <a:prstGeom prst="mathPlus">
              <a:avLst>
                <a:gd name="adj1" fmla="val 11588"/>
              </a:avLst>
            </a:prstGeom>
            <a:solidFill>
              <a:srgbClr val="2979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sp>
          <p:nvSpPr>
            <p:cNvPr id="13" name="矩形: 圆角 4"/>
            <p:cNvSpPr/>
            <p:nvPr/>
          </p:nvSpPr>
          <p:spPr>
            <a:xfrm>
              <a:off x="582472" y="3527685"/>
              <a:ext cx="1043882" cy="861212"/>
            </a:xfrm>
            <a:prstGeom prst="roundRect">
              <a:avLst>
                <a:gd name="adj" fmla="val 6858"/>
              </a:avLst>
            </a:prstGeom>
            <a:gradFill>
              <a:gsLst>
                <a:gs pos="66000">
                  <a:srgbClr val="2979FF"/>
                </a:gs>
                <a:gs pos="0">
                  <a:srgbClr val="009DFF"/>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r>
                <a:rPr lang="zh-CN" altLang="en-US" sz="2000">
                  <a:solidFill>
                    <a:schemeClr val="bg1"/>
                  </a:solidFill>
                  <a:latin typeface="Times New Roman" panose="02020603050405020304" pitchFamily="18" charset="0"/>
                  <a:ea typeface="+mj-ea"/>
                  <a:cs typeface="Times New Roman" panose="02020603050405020304" pitchFamily="18" charset="0"/>
                </a:rPr>
                <a:t>Resource Accounting</a:t>
              </a:r>
              <a:endParaRPr lang="zh-CN" altLang="en-US" sz="2000">
                <a:solidFill>
                  <a:schemeClr val="bg1"/>
                </a:solidFill>
                <a:latin typeface="Times New Roman" panose="02020603050405020304" pitchFamily="18" charset="0"/>
                <a:ea typeface="+mj-ea"/>
                <a:cs typeface="Times New Roman" panose="02020603050405020304" pitchFamily="18" charset="0"/>
              </a:endParaRPr>
            </a:p>
          </p:txBody>
        </p:sp>
        <p:sp>
          <p:nvSpPr>
            <p:cNvPr id="14" name="矩形: 圆角 52"/>
            <p:cNvSpPr/>
            <p:nvPr/>
          </p:nvSpPr>
          <p:spPr>
            <a:xfrm>
              <a:off x="1933727" y="3549724"/>
              <a:ext cx="955941" cy="861212"/>
            </a:xfrm>
            <a:prstGeom prst="roundRect">
              <a:avLst>
                <a:gd name="adj" fmla="val 6858"/>
              </a:avLst>
            </a:prstGeom>
            <a:gradFill>
              <a:gsLst>
                <a:gs pos="66000">
                  <a:srgbClr val="2979FF"/>
                </a:gs>
                <a:gs pos="0">
                  <a:srgbClr val="009DFF"/>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r>
                <a:rPr lang="zh-CN" altLang="en-US" sz="2000">
                  <a:solidFill>
                    <a:schemeClr val="bg1"/>
                  </a:solidFill>
                  <a:latin typeface="Times New Roman" panose="02020603050405020304" pitchFamily="18" charset="0"/>
                  <a:ea typeface="+mj-ea"/>
                  <a:cs typeface="Times New Roman" panose="02020603050405020304" pitchFamily="18" charset="0"/>
                </a:rPr>
                <a:t>Cost allocation</a:t>
              </a:r>
              <a:endParaRPr lang="zh-CN" altLang="en-US" sz="2000">
                <a:solidFill>
                  <a:schemeClr val="bg1"/>
                </a:solidFill>
                <a:latin typeface="Times New Roman" panose="02020603050405020304" pitchFamily="18" charset="0"/>
                <a:ea typeface="+mj-ea"/>
                <a:cs typeface="Times New Roman" panose="02020603050405020304" pitchFamily="18" charset="0"/>
              </a:endParaRPr>
            </a:p>
          </p:txBody>
        </p:sp>
        <p:sp>
          <p:nvSpPr>
            <p:cNvPr id="55" name="矩形: 圆角 54"/>
            <p:cNvSpPr/>
            <p:nvPr/>
          </p:nvSpPr>
          <p:spPr>
            <a:xfrm>
              <a:off x="3194926" y="3547181"/>
              <a:ext cx="1006676" cy="861212"/>
            </a:xfrm>
            <a:prstGeom prst="roundRect">
              <a:avLst>
                <a:gd name="adj" fmla="val 6858"/>
              </a:avLst>
            </a:prstGeom>
            <a:gradFill>
              <a:gsLst>
                <a:gs pos="66000">
                  <a:srgbClr val="2979FF"/>
                </a:gs>
                <a:gs pos="0">
                  <a:srgbClr val="009DFF"/>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r>
                <a:rPr lang="zh-CN" altLang="en-US" sz="2000">
                  <a:solidFill>
                    <a:schemeClr val="bg1"/>
                  </a:solidFill>
                  <a:latin typeface="Times New Roman" panose="02020603050405020304" pitchFamily="18" charset="0"/>
                  <a:ea typeface="+mj-ea"/>
                  <a:cs typeface="Times New Roman" panose="02020603050405020304" pitchFamily="18" charset="0"/>
                </a:rPr>
                <a:t>Order settlement</a:t>
              </a:r>
              <a:endParaRPr lang="zh-CN" altLang="en-US" sz="2000">
                <a:solidFill>
                  <a:schemeClr val="bg1"/>
                </a:solidFill>
                <a:latin typeface="Times New Roman" panose="02020603050405020304" pitchFamily="18" charset="0"/>
                <a:ea typeface="+mj-ea"/>
                <a:cs typeface="Times New Roman" panose="02020603050405020304" pitchFamily="18" charset="0"/>
              </a:endParaRPr>
            </a:p>
          </p:txBody>
        </p:sp>
        <p:sp>
          <p:nvSpPr>
            <p:cNvPr id="56" name="矩形: 圆角 55"/>
            <p:cNvSpPr/>
            <p:nvPr/>
          </p:nvSpPr>
          <p:spPr>
            <a:xfrm>
              <a:off x="4539495" y="3547181"/>
              <a:ext cx="2327411" cy="861311"/>
            </a:xfrm>
            <a:prstGeom prst="roundRect">
              <a:avLst>
                <a:gd name="adj" fmla="val 6858"/>
              </a:avLst>
            </a:prstGeom>
            <a:gradFill>
              <a:gsLst>
                <a:gs pos="66000">
                  <a:srgbClr val="2979FF"/>
                </a:gs>
                <a:gs pos="0">
                  <a:srgbClr val="009DFF"/>
                </a:gs>
              </a:gsLst>
              <a:lin ang="27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r>
                <a:rPr lang="zh-CN" altLang="en-US" sz="2700">
                  <a:solidFill>
                    <a:schemeClr val="bg1"/>
                  </a:solidFill>
                  <a:latin typeface="Times New Roman" panose="02020603050405020304" pitchFamily="18" charset="0"/>
                  <a:ea typeface="+mj-ea"/>
                  <a:cs typeface="Times New Roman" panose="02020603050405020304" pitchFamily="18" charset="0"/>
                </a:rPr>
                <a:t>Billing  Overview</a:t>
              </a:r>
              <a:endParaRPr lang="zh-CN" altLang="en-US" sz="2700">
                <a:solidFill>
                  <a:schemeClr val="bg1"/>
                </a:solidFill>
                <a:latin typeface="Times New Roman" panose="02020603050405020304" pitchFamily="18" charset="0"/>
                <a:ea typeface="+mj-ea"/>
                <a:cs typeface="Times New Roman" panose="02020603050405020304" pitchFamily="18" charset="0"/>
              </a:endParaRPr>
            </a:p>
          </p:txBody>
        </p:sp>
        <p:sp>
          <p:nvSpPr>
            <p:cNvPr id="15" name="加号 14"/>
            <p:cNvSpPr/>
            <p:nvPr/>
          </p:nvSpPr>
          <p:spPr>
            <a:xfrm>
              <a:off x="1653399" y="3866078"/>
              <a:ext cx="223520" cy="223520"/>
            </a:xfrm>
            <a:prstGeom prst="mathPlus">
              <a:avLst>
                <a:gd name="adj1" fmla="val 11588"/>
              </a:avLst>
            </a:prstGeom>
            <a:solidFill>
              <a:srgbClr val="2979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grpSp>
      <p:sp>
        <p:nvSpPr>
          <p:cNvPr id="16" name="箭头: 上 59"/>
          <p:cNvSpPr/>
          <p:nvPr/>
        </p:nvSpPr>
        <p:spPr>
          <a:xfrm>
            <a:off x="4303575" y="6669120"/>
            <a:ext cx="434643" cy="312420"/>
          </a:xfrm>
          <a:prstGeom prst="upArrow">
            <a:avLst/>
          </a:prstGeom>
          <a:solidFill>
            <a:srgbClr val="B9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27" name="矩形 26"/>
          <p:cNvSpPr/>
          <p:nvPr/>
        </p:nvSpPr>
        <p:spPr>
          <a:xfrm>
            <a:off x="11017568" y="1196340"/>
            <a:ext cx="7009448" cy="8298180"/>
          </a:xfrm>
          <a:prstGeom prst="rect">
            <a:avLst/>
          </a:prstGeom>
          <a:gradFill flip="none" rotWithShape="1">
            <a:gsLst>
              <a:gs pos="70000">
                <a:schemeClr val="accent3">
                  <a:lumMod val="20000"/>
                  <a:lumOff val="80000"/>
                  <a:alpha val="20000"/>
                </a:schemeClr>
              </a:gs>
              <a:gs pos="0">
                <a:srgbClr val="1D78FA">
                  <a:alpha val="10000"/>
                </a:srgbClr>
              </a:gs>
              <a:gs pos="90000">
                <a:schemeClr val="accent4">
                  <a:lumMod val="20000"/>
                  <a:lumOff val="8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28" name="文本框 27"/>
          <p:cNvSpPr txBox="1"/>
          <p:nvPr/>
        </p:nvSpPr>
        <p:spPr>
          <a:xfrm>
            <a:off x="11016615" y="2320290"/>
            <a:ext cx="6977380" cy="6617335"/>
          </a:xfrm>
          <a:prstGeom prst="rect">
            <a:avLst/>
          </a:prstGeom>
          <a:noFill/>
        </p:spPr>
        <p:txBody>
          <a:bodyPr wrap="square">
            <a:noAutofit/>
          </a:bodyPr>
          <a:lstStyle/>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The system can edit resource billing rules and </a:t>
            </a:r>
            <a:r>
              <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ticket</a:t>
            </a:r>
            <a:r>
              <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 billing rules for cloud platforms, and supports public cloud bill synchronization and setting allocation rules to calculate consumption in real time</a:t>
            </a:r>
            <a:endPar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endPar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By increasing the diversity of billing templates, it fits the billing mode of users in multiple scenarios, realizes metering billing and provides support for future cloud resale scenarios</a:t>
            </a:r>
            <a:endPar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endParaRPr lang="en-US" altLang="zh-CN" sz="2100">
              <a:solidFill>
                <a:schemeClr val="bg1"/>
              </a:solidFill>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Supports configuring budgets for different cloud platforms and checking whether resource usage exceeds the limit</a:t>
            </a:r>
            <a:endPar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endParaRPr lang="en-US" altLang="zh-CN" sz="2100">
              <a:solidFill>
                <a:schemeClr val="bg1"/>
              </a:solidFill>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lang="zh-CN" altLang="en-US" sz="2100">
                <a:solidFill>
                  <a:schemeClr val="bg1"/>
                </a:solidFill>
                <a:latin typeface="Times New Roman" panose="02020603050405020304" pitchFamily="18" charset="0"/>
                <a:cs typeface="Times New Roman" panose="02020603050405020304" pitchFamily="18" charset="0"/>
              </a:rPr>
              <a:t>Billing management can record and count the expenditure of various resources of the organization, so as to understand the financial situation and spending habits of the organization</a:t>
            </a:r>
            <a:endPar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29" name="矩形 28"/>
          <p:cNvSpPr/>
          <p:nvPr/>
        </p:nvSpPr>
        <p:spPr>
          <a:xfrm>
            <a:off x="11750576" y="1196627"/>
            <a:ext cx="5400000" cy="85205"/>
          </a:xfrm>
          <a:prstGeom prst="rect">
            <a:avLst/>
          </a:prstGeom>
          <a:solidFill>
            <a:srgbClr val="1D78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30" name="文本框 29"/>
          <p:cNvSpPr txBox="1"/>
          <p:nvPr/>
        </p:nvSpPr>
        <p:spPr>
          <a:xfrm>
            <a:off x="13104679" y="1500620"/>
            <a:ext cx="2691765" cy="1014730"/>
          </a:xfrm>
          <a:prstGeom prst="rect">
            <a:avLst/>
          </a:prstGeom>
          <a:noFill/>
        </p:spPr>
        <p:txBody>
          <a:bodyPr wrap="none">
            <a:spAutoFit/>
          </a:bodyPr>
          <a:lstStyle/>
          <a:p>
            <a:pPr algn="ctr">
              <a:defRPr/>
            </a:pPr>
            <a:r>
              <a:rPr lang="zh-CN" altLang="en-US" sz="3000">
                <a:solidFill>
                  <a:schemeClr val="bg1"/>
                </a:solidFill>
                <a:latin typeface="Times New Roman" panose="02020603050405020304" pitchFamily="18" charset="0"/>
                <a:ea typeface="+mj-ea"/>
                <a:cs typeface="Times New Roman" panose="02020603050405020304" pitchFamily="18" charset="0"/>
              </a:rPr>
              <a:t>Billing Rules &amp; </a:t>
            </a:r>
            <a:endParaRPr lang="zh-CN" altLang="en-US" sz="3000">
              <a:solidFill>
                <a:schemeClr val="bg1"/>
              </a:solidFill>
              <a:latin typeface="Times New Roman" panose="02020603050405020304" pitchFamily="18" charset="0"/>
              <a:ea typeface="+mj-ea"/>
              <a:cs typeface="Times New Roman" panose="02020603050405020304" pitchFamily="18" charset="0"/>
            </a:endParaRPr>
          </a:p>
          <a:p>
            <a:pPr algn="ctr">
              <a:defRPr/>
            </a:pPr>
            <a:r>
              <a:rPr lang="zh-CN" altLang="en-US" sz="3000">
                <a:solidFill>
                  <a:schemeClr val="bg1"/>
                </a:solidFill>
                <a:latin typeface="Times New Roman" panose="02020603050405020304" pitchFamily="18" charset="0"/>
                <a:ea typeface="+mj-ea"/>
                <a:cs typeface="Times New Roman" panose="02020603050405020304" pitchFamily="18" charset="0"/>
              </a:rPr>
              <a:t>Billing Display</a:t>
            </a:r>
            <a:endParaRPr lang="zh-CN" altLang="en-US" sz="3000">
              <a:solidFill>
                <a:schemeClr val="bg1"/>
              </a:solidFill>
              <a:latin typeface="Times New Roman" panose="02020603050405020304" pitchFamily="18" charset="0"/>
              <a:ea typeface="+mj-ea"/>
              <a:cs typeface="Times New Roman" panose="02020603050405020304" pitchFamily="18" charset="0"/>
            </a:endParaRPr>
          </a:p>
        </p:txBody>
      </p:sp>
      <p:cxnSp>
        <p:nvCxnSpPr>
          <p:cNvPr id="31" name="直接连接符 30"/>
          <p:cNvCxnSpPr/>
          <p:nvPr/>
        </p:nvCxnSpPr>
        <p:spPr>
          <a:xfrm flipH="1">
            <a:off x="12310820" y="1800702"/>
            <a:ext cx="27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6320305" y="1800702"/>
            <a:ext cx="27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矩形: 圆角 22"/>
          <p:cNvSpPr/>
          <p:nvPr/>
        </p:nvSpPr>
        <p:spPr>
          <a:xfrm>
            <a:off x="918783" y="7134441"/>
            <a:ext cx="5415777" cy="672053"/>
          </a:xfrm>
          <a:prstGeom prst="roundRect">
            <a:avLst>
              <a:gd name="adj" fmla="val 50000"/>
            </a:avLst>
          </a:prstGeom>
          <a:solidFill>
            <a:schemeClr val="bg1"/>
          </a:solidFill>
          <a:ln w="9525" cap="flat" cmpd="sng" algn="ctr">
            <a:gradFill flip="none" rotWithShape="1">
              <a:gsLst>
                <a:gs pos="0">
                  <a:srgbClr val="009DFF"/>
                </a:gs>
                <a:gs pos="100000">
                  <a:srgbClr val="2979FF"/>
                </a:gs>
              </a:gsLst>
              <a:lin ang="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ea typeface="+mj-ea"/>
                <a:cs typeface="Times New Roman" panose="02020603050405020304" pitchFamily="18" charset="0"/>
              </a:rPr>
              <a:t>Billing Type &amp; Billing Granularity &amp; Settlement Rules &amp; Billing Grouping</a:t>
            </a:r>
            <a:endPar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1"/>
            <a:stretch>
              <a:fillRect/>
            </a:stretch>
          </a:blipFill>
        </p:spPr>
        <p:txBody>
          <a:bodyPr/>
          <a:lstStyle/>
          <a:p>
            <a:endParaRPr lang="it-IT" dirty="0">
              <a:solidFill>
                <a:schemeClr val="bg1"/>
              </a:solidFill>
            </a:endParaRPr>
          </a:p>
        </p:txBody>
      </p:sp>
      <p:sp>
        <p:nvSpPr>
          <p:cNvPr id="3" name="椭圆 2"/>
          <p:cNvSpPr/>
          <p:nvPr/>
        </p:nvSpPr>
        <p:spPr>
          <a:xfrm>
            <a:off x="914645" y="3234339"/>
            <a:ext cx="2110650" cy="2110650"/>
          </a:xfrm>
          <a:prstGeom prst="ellipse">
            <a:avLst/>
          </a:prstGeom>
          <a:gradFill flip="none" rotWithShape="1">
            <a:gsLst>
              <a:gs pos="0">
                <a:srgbClr val="00C2FF"/>
              </a:gs>
              <a:gs pos="46000">
                <a:srgbClr val="0F79FF"/>
              </a:gs>
              <a:gs pos="79000">
                <a:srgbClr val="022AE2"/>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100">
              <a:solidFill>
                <a:prstClr val="white"/>
              </a:solidFill>
              <a:latin typeface="Times New Roman" panose="02020603050405020304" pitchFamily="18" charset="0"/>
              <a:ea typeface="+mj-ea"/>
              <a:cs typeface="Times New Roman" panose="02020603050405020304" pitchFamily="18" charset="0"/>
            </a:endParaRPr>
          </a:p>
        </p:txBody>
      </p:sp>
      <p:sp>
        <p:nvSpPr>
          <p:cNvPr id="6" name="椭圆 5"/>
          <p:cNvSpPr/>
          <p:nvPr/>
        </p:nvSpPr>
        <p:spPr>
          <a:xfrm>
            <a:off x="15262707" y="3234339"/>
            <a:ext cx="2110650" cy="2110650"/>
          </a:xfrm>
          <a:prstGeom prst="ellipse">
            <a:avLst/>
          </a:prstGeom>
          <a:gradFill flip="none" rotWithShape="1">
            <a:gsLst>
              <a:gs pos="0">
                <a:srgbClr val="00C2FF"/>
              </a:gs>
              <a:gs pos="46000">
                <a:srgbClr val="0F79FF"/>
              </a:gs>
              <a:gs pos="79000">
                <a:srgbClr val="022AE2"/>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100">
              <a:solidFill>
                <a:prstClr val="white"/>
              </a:solidFill>
              <a:latin typeface="Times New Roman" panose="02020603050405020304" pitchFamily="18" charset="0"/>
              <a:ea typeface="+mj-ea"/>
              <a:cs typeface="Times New Roman" panose="02020603050405020304" pitchFamily="18" charset="0"/>
            </a:endParaRPr>
          </a:p>
        </p:txBody>
      </p:sp>
      <p:sp>
        <p:nvSpPr>
          <p:cNvPr id="7" name="文本框 6"/>
          <p:cNvSpPr txBox="1"/>
          <p:nvPr/>
        </p:nvSpPr>
        <p:spPr>
          <a:xfrm>
            <a:off x="1011756" y="3542192"/>
            <a:ext cx="1916430" cy="922020"/>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700">
                <a:solidFill>
                  <a:prstClr val="white"/>
                </a:solidFill>
                <a:latin typeface="Times New Roman" panose="02020603050405020304" pitchFamily="18" charset="0"/>
                <a:ea typeface="思源黑体 CN Bold" panose="020B0800000000000000" pitchFamily="34" charset="-122"/>
                <a:cs typeface="Times New Roman" panose="02020603050405020304" pitchFamily="18" charset="0"/>
              </a:rPr>
              <a:t>Script </a:t>
            </a:r>
            <a:endParaRPr lang="zh-CN" altLang="en-US" sz="2700">
              <a:solidFill>
                <a:prstClr val="white"/>
              </a:solidFill>
              <a:latin typeface="Times New Roman" panose="02020603050405020304" pitchFamily="18" charset="0"/>
              <a:ea typeface="思源黑体 CN Bold" panose="020B0800000000000000" pitchFamily="34"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700">
                <a:solidFill>
                  <a:prstClr val="white"/>
                </a:solidFill>
                <a:latin typeface="Times New Roman" panose="02020603050405020304" pitchFamily="18" charset="0"/>
                <a:ea typeface="思源黑体 CN Bold" panose="020B0800000000000000" pitchFamily="34" charset="-122"/>
                <a:cs typeface="Times New Roman" panose="02020603050405020304" pitchFamily="18" charset="0"/>
              </a:rPr>
              <a:t>maintenance</a:t>
            </a: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7" name="文本框 16"/>
          <p:cNvSpPr txBox="1"/>
          <p:nvPr/>
        </p:nvSpPr>
        <p:spPr>
          <a:xfrm>
            <a:off x="1162049" y="7190679"/>
            <a:ext cx="5140536" cy="1383665"/>
          </a:xfrm>
          <a:prstGeom prst="rect">
            <a:avLst/>
          </a:prstGeom>
          <a:noFill/>
        </p:spPr>
        <p:txBody>
          <a:bodyPr wrap="square">
            <a:spAutoFit/>
          </a:bodyPr>
          <a:lstStyle/>
          <a:p>
            <a:pPr marL="285750" marR="0" lvl="0" indent="-285750" algn="l" defTabSz="914400" rtl="0" eaLnBrk="1" fontAlgn="auto" latinLnBrk="0" hangingPunct="1">
              <a:lnSpc>
                <a:spcPct val="100000"/>
              </a:lnSpc>
              <a:spcBef>
                <a:spcPct val="0"/>
              </a:spcBef>
              <a:spcAft>
                <a:spcPct val="0"/>
              </a:spcAft>
              <a:buClrTx/>
              <a:buSzTx/>
              <a:buFont typeface="Wingdings" panose="05000000000000000000" pitchFamily="2" charset="2"/>
              <a:buChar char="l"/>
              <a:defRPr/>
            </a:pPr>
            <a:r>
              <a:rPr lang="zh-CN" altLang="en-US" sz="2100">
                <a:solidFill>
                  <a:schemeClr val="bg1"/>
                </a:solidFill>
                <a:latin typeface="Times New Roman" panose="02020603050405020304" pitchFamily="18" charset="0"/>
                <a:cs typeface="Times New Roman" panose="02020603050405020304" pitchFamily="18" charset="0"/>
              </a:rPr>
              <a:t>Custom scripts implemented through ansible are a very useful tool to help users realize various automated management and quickly implement complex tasks</a:t>
            </a:r>
            <a:endPar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8" name="文本框 17"/>
          <p:cNvSpPr txBox="1"/>
          <p:nvPr/>
        </p:nvSpPr>
        <p:spPr>
          <a:xfrm>
            <a:off x="6576062" y="7242030"/>
            <a:ext cx="5140536" cy="1706880"/>
          </a:xfrm>
          <a:prstGeom prst="rect">
            <a:avLst/>
          </a:prstGeom>
          <a:noFill/>
        </p:spPr>
        <p:txBody>
          <a:bodyPr wrap="square">
            <a:spAutoFit/>
          </a:bodyPr>
          <a:lstStyle/>
          <a:p>
            <a:pPr marL="285750" indent="-285750">
              <a:buFont typeface="Wingdings" panose="05000000000000000000" pitchFamily="2" charset="2"/>
              <a:buChar char="l"/>
              <a:defRPr/>
            </a:pPr>
            <a:r>
              <a:rPr lang="zh-CN" altLang="en-US" sz="2100">
                <a:solidFill>
                  <a:schemeClr val="bg1"/>
                </a:solidFill>
                <a:latin typeface="Times New Roman" panose="02020603050405020304" pitchFamily="18" charset="0"/>
                <a:cs typeface="Times New Roman" panose="02020603050405020304" pitchFamily="18" charset="0"/>
              </a:rPr>
              <a:t>Scripts are maintained and managed through the script library. Users can freely write required scripts and configure executable groupings, and support modifying parameters during execution</a:t>
            </a:r>
            <a:endParaRPr lang="zh-CN" altLang="en-US" sz="2100">
              <a:solidFill>
                <a:schemeClr val="bg1"/>
              </a:solidFill>
              <a:latin typeface="Times New Roman" panose="02020603050405020304" pitchFamily="18" charset="0"/>
              <a:cs typeface="Times New Roman" panose="02020603050405020304" pitchFamily="18" charset="0"/>
            </a:endParaRPr>
          </a:p>
        </p:txBody>
      </p:sp>
      <p:sp>
        <p:nvSpPr>
          <p:cNvPr id="19" name="文本框 18"/>
          <p:cNvSpPr txBox="1"/>
          <p:nvPr/>
        </p:nvSpPr>
        <p:spPr>
          <a:xfrm>
            <a:off x="12027536" y="7233989"/>
            <a:ext cx="5351165" cy="1706880"/>
          </a:xfrm>
          <a:prstGeom prst="rect">
            <a:avLst/>
          </a:prstGeom>
          <a:noFill/>
        </p:spPr>
        <p:txBody>
          <a:bodyPr wrap="square">
            <a:spAutoFit/>
          </a:bodyPr>
          <a:lstStyle/>
          <a:p>
            <a:pPr marL="285750" marR="0" lvl="0" indent="-285750" fontAlgn="auto">
              <a:lnSpc>
                <a:spcPct val="100000"/>
              </a:lnSpc>
              <a:spcBef>
                <a:spcPct val="0"/>
              </a:spcBef>
              <a:spcAft>
                <a:spcPct val="0"/>
              </a:spcAft>
              <a:buClrTx/>
              <a:buSzTx/>
              <a:buFont typeface="Wingdings" panose="05000000000000000000" pitchFamily="2" charset="2"/>
              <a:buChar char="l"/>
              <a:defRPr/>
            </a:pPr>
            <a:r>
              <a:rPr lang="zh-CN" altLang="en-US" sz="2100">
                <a:solidFill>
                  <a:schemeClr val="bg1"/>
                </a:solidFill>
                <a:latin typeface="Times New Roman" panose="02020603050405020304" pitchFamily="18" charset="0"/>
                <a:cs typeface="Times New Roman" panose="02020603050405020304" pitchFamily="18" charset="0"/>
              </a:rPr>
              <a:t>Help users quickly implement complex administrative tasks</a:t>
            </a:r>
            <a:endParaRPr lang="en-US" altLang="zh-CN" sz="2100">
              <a:solidFill>
                <a:schemeClr val="bg1"/>
              </a:solidFill>
              <a:latin typeface="Times New Roman" panose="02020603050405020304" pitchFamily="18" charset="0"/>
              <a:cs typeface="Times New Roman" panose="02020603050405020304" pitchFamily="18" charset="0"/>
            </a:endParaRPr>
          </a:p>
          <a:p>
            <a:pPr marL="285750" marR="0" lvl="0" indent="-285750" fontAlgn="auto">
              <a:lnSpc>
                <a:spcPct val="100000"/>
              </a:lnSpc>
              <a:spcBef>
                <a:spcPct val="0"/>
              </a:spcBef>
              <a:spcAft>
                <a:spcPct val="0"/>
              </a:spcAft>
              <a:buClrTx/>
              <a:buSzTx/>
              <a:buFont typeface="Wingdings" panose="05000000000000000000" pitchFamily="2" charset="2"/>
              <a:buChar char="l"/>
              <a:defRPr/>
            </a:pPr>
            <a:r>
              <a:rPr lang="zh-CN" altLang="en-US" sz="2100">
                <a:solidFill>
                  <a:schemeClr val="bg1"/>
                </a:solidFill>
                <a:latin typeface="Times New Roman" panose="02020603050405020304" pitchFamily="18" charset="0"/>
                <a:cs typeface="Times New Roman" panose="02020603050405020304" pitchFamily="18" charset="0"/>
              </a:rPr>
              <a:t>Help users quickly expand application and service capabilities</a:t>
            </a:r>
            <a:endParaRPr lang="en-US" altLang="zh-CN" sz="2100">
              <a:solidFill>
                <a:schemeClr val="bg1"/>
              </a:solidFill>
              <a:latin typeface="Times New Roman" panose="02020603050405020304" pitchFamily="18" charset="0"/>
              <a:cs typeface="Times New Roman" panose="02020603050405020304" pitchFamily="18" charset="0"/>
            </a:endParaRPr>
          </a:p>
          <a:p>
            <a:pPr marL="285750" marR="0" lvl="0" indent="-285750" fontAlgn="auto">
              <a:lnSpc>
                <a:spcPct val="100000"/>
              </a:lnSpc>
              <a:spcBef>
                <a:spcPct val="0"/>
              </a:spcBef>
              <a:spcAft>
                <a:spcPct val="0"/>
              </a:spcAft>
              <a:buClrTx/>
              <a:buSzTx/>
              <a:buFont typeface="Wingdings" panose="05000000000000000000" pitchFamily="2" charset="2"/>
              <a:buChar char="l"/>
              <a:defRPr/>
            </a:pPr>
            <a:r>
              <a:rPr lang="zh-CN" altLang="en-US" sz="2100">
                <a:solidFill>
                  <a:schemeClr val="bg1"/>
                </a:solidFill>
                <a:latin typeface="Times New Roman" panose="02020603050405020304" pitchFamily="18" charset="0"/>
                <a:cs typeface="Times New Roman" panose="02020603050405020304" pitchFamily="18" charset="0"/>
              </a:rPr>
              <a:t>Help users realize automated security</a:t>
            </a:r>
            <a:endPar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21" name="文本框 20"/>
          <p:cNvSpPr txBox="1"/>
          <p:nvPr/>
        </p:nvSpPr>
        <p:spPr>
          <a:xfrm>
            <a:off x="15674140" y="3804916"/>
            <a:ext cx="1287780" cy="922020"/>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700">
                <a:solidFill>
                  <a:prstClr val="white"/>
                </a:solidFill>
                <a:latin typeface="Times New Roman" panose="02020603050405020304" pitchFamily="18" charset="0"/>
                <a:ea typeface="思源黑体 CN Bold" panose="020B0800000000000000" pitchFamily="34" charset="-122"/>
                <a:cs typeface="Times New Roman" panose="02020603050405020304" pitchFamily="18" charset="0"/>
              </a:rPr>
              <a:t>Execute</a:t>
            </a:r>
            <a:endParaRPr lang="en-US" altLang="zh-CN" sz="2700">
              <a:solidFill>
                <a:prstClr val="white"/>
              </a:solidFill>
              <a:latin typeface="Times New Roman" panose="02020603050405020304" pitchFamily="18" charset="0"/>
              <a:ea typeface="思源黑体 CN Bold" panose="020B0800000000000000" pitchFamily="34"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700">
                <a:solidFill>
                  <a:prstClr val="white"/>
                </a:solidFill>
                <a:latin typeface="Times New Roman" panose="02020603050405020304" pitchFamily="18" charset="0"/>
                <a:ea typeface="思源黑体 CN Bold" panose="020B0800000000000000" pitchFamily="34" charset="-122"/>
                <a:cs typeface="Times New Roman" panose="02020603050405020304" pitchFamily="18" charset="0"/>
              </a:rPr>
              <a:t>Record</a:t>
            </a: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cxnSp>
        <p:nvCxnSpPr>
          <p:cNvPr id="22" name="直接连接符 21"/>
          <p:cNvCxnSpPr/>
          <p:nvPr/>
        </p:nvCxnSpPr>
        <p:spPr>
          <a:xfrm>
            <a:off x="1312070" y="7151541"/>
            <a:ext cx="4796315" cy="0"/>
          </a:xfrm>
          <a:prstGeom prst="line">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745844" y="7151541"/>
            <a:ext cx="4796315" cy="0"/>
          </a:xfrm>
          <a:prstGeom prst="line">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2179618" y="7151541"/>
            <a:ext cx="4796315" cy="0"/>
          </a:xfrm>
          <a:prstGeom prst="line">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25" name="矩形: 圆角 14"/>
          <p:cNvSpPr/>
          <p:nvPr/>
        </p:nvSpPr>
        <p:spPr>
          <a:xfrm>
            <a:off x="4427222" y="1920419"/>
            <a:ext cx="3999786" cy="4599956"/>
          </a:xfrm>
          <a:prstGeom prst="roundRect">
            <a:avLst>
              <a:gd name="adj" fmla="val 4048"/>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26" name="矩形: 圆角 19"/>
          <p:cNvSpPr/>
          <p:nvPr/>
        </p:nvSpPr>
        <p:spPr>
          <a:xfrm>
            <a:off x="4834892" y="2545626"/>
            <a:ext cx="3303270" cy="533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rPr>
              <a:t>Change password</a:t>
            </a:r>
            <a:endPar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37" name="矩形: 圆角 21"/>
          <p:cNvSpPr/>
          <p:nvPr/>
        </p:nvSpPr>
        <p:spPr>
          <a:xfrm>
            <a:off x="4834892" y="3200609"/>
            <a:ext cx="3303270" cy="533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rPr>
              <a:t>Modify IP</a:t>
            </a:r>
            <a:endPar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38" name="矩形: 圆角 23"/>
          <p:cNvSpPr/>
          <p:nvPr/>
        </p:nvSpPr>
        <p:spPr>
          <a:xfrm>
            <a:off x="4834892" y="3855591"/>
            <a:ext cx="3303270" cy="533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rPr>
              <a:t>Install middleware</a:t>
            </a:r>
            <a:endPar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40" name="矩形: 圆角 25"/>
          <p:cNvSpPr/>
          <p:nvPr/>
        </p:nvSpPr>
        <p:spPr>
          <a:xfrm>
            <a:off x="4834892" y="4510574"/>
            <a:ext cx="3303270" cy="533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rPr>
              <a:t>View configuration</a:t>
            </a:r>
            <a:endPar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41" name="矩形: 圆角 27"/>
          <p:cNvSpPr/>
          <p:nvPr/>
        </p:nvSpPr>
        <p:spPr>
          <a:xfrm>
            <a:off x="4834892" y="5165556"/>
            <a:ext cx="3303270" cy="533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rPr>
              <a:t>Daily operation </a:t>
            </a:r>
            <a:endPar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rPr>
              <a:t>and maintenance</a:t>
            </a:r>
            <a:endPar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grpSp>
        <p:nvGrpSpPr>
          <p:cNvPr id="43" name="组合 42"/>
          <p:cNvGrpSpPr/>
          <p:nvPr/>
        </p:nvGrpSpPr>
        <p:grpSpPr>
          <a:xfrm>
            <a:off x="3025295" y="3817751"/>
            <a:ext cx="1345772" cy="874193"/>
            <a:chOff x="2016863" y="2880333"/>
            <a:chExt cx="897181" cy="582795"/>
          </a:xfrm>
        </p:grpSpPr>
        <p:sp>
          <p:nvSpPr>
            <p:cNvPr id="45" name="箭头: 上 36"/>
            <p:cNvSpPr/>
            <p:nvPr/>
          </p:nvSpPr>
          <p:spPr>
            <a:xfrm rot="5400000">
              <a:off x="2237113" y="2769213"/>
              <a:ext cx="410962" cy="851462"/>
            </a:xfrm>
            <a:prstGeom prst="upArrow">
              <a:avLst/>
            </a:prstGeom>
            <a:gradFill flip="none" rotWithShape="1">
              <a:gsLst>
                <a:gs pos="0">
                  <a:schemeClr val="accent1">
                    <a:alpha val="60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46" name="箭头: 上 37"/>
            <p:cNvSpPr/>
            <p:nvPr/>
          </p:nvSpPr>
          <p:spPr>
            <a:xfrm rot="5400000">
              <a:off x="2373724" y="2790624"/>
              <a:ext cx="176094" cy="355511"/>
            </a:xfrm>
            <a:prstGeom prst="upArrow">
              <a:avLst/>
            </a:prstGeom>
            <a:gradFill flip="none" rotWithShape="1">
              <a:gsLst>
                <a:gs pos="0">
                  <a:schemeClr val="accent1">
                    <a:alpha val="9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47" name="箭头: 上 38"/>
            <p:cNvSpPr/>
            <p:nvPr/>
          </p:nvSpPr>
          <p:spPr>
            <a:xfrm rot="5400000">
              <a:off x="2633377" y="3182460"/>
              <a:ext cx="205824" cy="355511"/>
            </a:xfrm>
            <a:prstGeom prst="upArrow">
              <a:avLst/>
            </a:prstGeom>
            <a:noFill/>
            <a:ln w="6350" cap="rnd">
              <a:gradFill>
                <a:gsLst>
                  <a:gs pos="0">
                    <a:schemeClr val="accent1">
                      <a:alpha val="53000"/>
                    </a:schemeClr>
                  </a:gs>
                  <a:gs pos="100000">
                    <a:schemeClr val="accent1">
                      <a:alpha val="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49" name="箭头: 上 39"/>
            <p:cNvSpPr/>
            <p:nvPr/>
          </p:nvSpPr>
          <p:spPr>
            <a:xfrm rot="5400000">
              <a:off x="2106515" y="2840965"/>
              <a:ext cx="205824" cy="355511"/>
            </a:xfrm>
            <a:prstGeom prst="upArrow">
              <a:avLst/>
            </a:prstGeom>
            <a:noFill/>
            <a:ln w="6350" cap="rnd">
              <a:gradFill>
                <a:gsLst>
                  <a:gs pos="0">
                    <a:schemeClr val="accent1">
                      <a:alpha val="48000"/>
                    </a:schemeClr>
                  </a:gs>
                  <a:gs pos="100000">
                    <a:schemeClr val="accent1">
                      <a:alpha val="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50" name="箭头: 上 40"/>
            <p:cNvSpPr/>
            <p:nvPr/>
          </p:nvSpPr>
          <p:spPr>
            <a:xfrm rot="5400000">
              <a:off x="2309719" y="3197322"/>
              <a:ext cx="176094" cy="355511"/>
            </a:xfrm>
            <a:prstGeom prst="upArrow">
              <a:avLst/>
            </a:prstGeom>
            <a:gradFill flip="none" rotWithShape="1">
              <a:gsLst>
                <a:gs pos="0">
                  <a:schemeClr val="accent1">
                    <a:alpha val="17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51" name="箭头: 上 41"/>
            <p:cNvSpPr/>
            <p:nvPr/>
          </p:nvSpPr>
          <p:spPr>
            <a:xfrm rot="5400000">
              <a:off x="2741537" y="2918359"/>
              <a:ext cx="110029" cy="189267"/>
            </a:xfrm>
            <a:prstGeom prst="upArrow">
              <a:avLst/>
            </a:prstGeom>
            <a:gradFill flip="none" rotWithShape="1">
              <a:gsLst>
                <a:gs pos="0">
                  <a:schemeClr val="accent1">
                    <a:alpha val="27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grpSp>
      <p:grpSp>
        <p:nvGrpSpPr>
          <p:cNvPr id="52" name="组合 51"/>
          <p:cNvGrpSpPr/>
          <p:nvPr/>
        </p:nvGrpSpPr>
        <p:grpSpPr>
          <a:xfrm>
            <a:off x="8425323" y="3817751"/>
            <a:ext cx="1345772" cy="874193"/>
            <a:chOff x="2016863" y="2880333"/>
            <a:chExt cx="897181" cy="582795"/>
          </a:xfrm>
        </p:grpSpPr>
        <p:sp>
          <p:nvSpPr>
            <p:cNvPr id="53" name="箭头: 上 43"/>
            <p:cNvSpPr/>
            <p:nvPr/>
          </p:nvSpPr>
          <p:spPr>
            <a:xfrm rot="5400000">
              <a:off x="2237113" y="2769213"/>
              <a:ext cx="410962" cy="851462"/>
            </a:xfrm>
            <a:prstGeom prst="upArrow">
              <a:avLst/>
            </a:prstGeom>
            <a:gradFill flip="none" rotWithShape="1">
              <a:gsLst>
                <a:gs pos="0">
                  <a:schemeClr val="accent1">
                    <a:alpha val="60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54" name="箭头: 上 44"/>
            <p:cNvSpPr/>
            <p:nvPr/>
          </p:nvSpPr>
          <p:spPr>
            <a:xfrm rot="5400000">
              <a:off x="2373724" y="2790624"/>
              <a:ext cx="176094" cy="355511"/>
            </a:xfrm>
            <a:prstGeom prst="upArrow">
              <a:avLst/>
            </a:prstGeom>
            <a:gradFill flip="none" rotWithShape="1">
              <a:gsLst>
                <a:gs pos="0">
                  <a:schemeClr val="accent1">
                    <a:alpha val="9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58" name="箭头: 上 45"/>
            <p:cNvSpPr/>
            <p:nvPr/>
          </p:nvSpPr>
          <p:spPr>
            <a:xfrm rot="5400000">
              <a:off x="2633377" y="3182460"/>
              <a:ext cx="205824" cy="355511"/>
            </a:xfrm>
            <a:prstGeom prst="upArrow">
              <a:avLst/>
            </a:prstGeom>
            <a:noFill/>
            <a:ln w="6350" cap="rnd">
              <a:gradFill>
                <a:gsLst>
                  <a:gs pos="0">
                    <a:schemeClr val="accent1">
                      <a:alpha val="53000"/>
                    </a:schemeClr>
                  </a:gs>
                  <a:gs pos="100000">
                    <a:schemeClr val="accent1">
                      <a:alpha val="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59" name="箭头: 上 46"/>
            <p:cNvSpPr/>
            <p:nvPr/>
          </p:nvSpPr>
          <p:spPr>
            <a:xfrm rot="5400000">
              <a:off x="2106515" y="2840965"/>
              <a:ext cx="205824" cy="355511"/>
            </a:xfrm>
            <a:prstGeom prst="upArrow">
              <a:avLst/>
            </a:prstGeom>
            <a:noFill/>
            <a:ln w="6350" cap="rnd">
              <a:gradFill>
                <a:gsLst>
                  <a:gs pos="0">
                    <a:schemeClr val="accent1">
                      <a:alpha val="48000"/>
                    </a:schemeClr>
                  </a:gs>
                  <a:gs pos="100000">
                    <a:schemeClr val="accent1">
                      <a:alpha val="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60" name="箭头: 上 47"/>
            <p:cNvSpPr/>
            <p:nvPr/>
          </p:nvSpPr>
          <p:spPr>
            <a:xfrm rot="5400000">
              <a:off x="2309719" y="3197322"/>
              <a:ext cx="176094" cy="355511"/>
            </a:xfrm>
            <a:prstGeom prst="upArrow">
              <a:avLst/>
            </a:prstGeom>
            <a:gradFill flip="none" rotWithShape="1">
              <a:gsLst>
                <a:gs pos="0">
                  <a:schemeClr val="accent1">
                    <a:alpha val="17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62" name="箭头: 上 48"/>
            <p:cNvSpPr/>
            <p:nvPr/>
          </p:nvSpPr>
          <p:spPr>
            <a:xfrm rot="5400000">
              <a:off x="2741537" y="2918359"/>
              <a:ext cx="110029" cy="189267"/>
            </a:xfrm>
            <a:prstGeom prst="upArrow">
              <a:avLst/>
            </a:prstGeom>
            <a:gradFill flip="none" rotWithShape="1">
              <a:gsLst>
                <a:gs pos="0">
                  <a:schemeClr val="accent1">
                    <a:alpha val="27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grpSp>
      <p:grpSp>
        <p:nvGrpSpPr>
          <p:cNvPr id="63" name="组合 62"/>
          <p:cNvGrpSpPr/>
          <p:nvPr/>
        </p:nvGrpSpPr>
        <p:grpSpPr>
          <a:xfrm>
            <a:off x="13895705" y="3817751"/>
            <a:ext cx="1345772" cy="874193"/>
            <a:chOff x="2016863" y="2880333"/>
            <a:chExt cx="897181" cy="582795"/>
          </a:xfrm>
        </p:grpSpPr>
        <p:sp>
          <p:nvSpPr>
            <p:cNvPr id="64" name="箭头: 上 50"/>
            <p:cNvSpPr/>
            <p:nvPr/>
          </p:nvSpPr>
          <p:spPr>
            <a:xfrm rot="5400000">
              <a:off x="2237113" y="2769213"/>
              <a:ext cx="410962" cy="851462"/>
            </a:xfrm>
            <a:prstGeom prst="upArrow">
              <a:avLst/>
            </a:prstGeom>
            <a:gradFill flip="none" rotWithShape="1">
              <a:gsLst>
                <a:gs pos="0">
                  <a:schemeClr val="accent1">
                    <a:alpha val="60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65" name="箭头: 上 51"/>
            <p:cNvSpPr/>
            <p:nvPr/>
          </p:nvSpPr>
          <p:spPr>
            <a:xfrm rot="5400000">
              <a:off x="2373724" y="2790624"/>
              <a:ext cx="176094" cy="355511"/>
            </a:xfrm>
            <a:prstGeom prst="upArrow">
              <a:avLst/>
            </a:prstGeom>
            <a:gradFill flip="none" rotWithShape="1">
              <a:gsLst>
                <a:gs pos="0">
                  <a:schemeClr val="accent1">
                    <a:alpha val="9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66" name="箭头: 上 52"/>
            <p:cNvSpPr/>
            <p:nvPr/>
          </p:nvSpPr>
          <p:spPr>
            <a:xfrm rot="5400000">
              <a:off x="2633377" y="3182460"/>
              <a:ext cx="205824" cy="355511"/>
            </a:xfrm>
            <a:prstGeom prst="upArrow">
              <a:avLst/>
            </a:prstGeom>
            <a:noFill/>
            <a:ln w="6350" cap="rnd">
              <a:gradFill>
                <a:gsLst>
                  <a:gs pos="0">
                    <a:schemeClr val="accent1">
                      <a:alpha val="53000"/>
                    </a:schemeClr>
                  </a:gs>
                  <a:gs pos="100000">
                    <a:schemeClr val="accent1">
                      <a:alpha val="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67" name="箭头: 上 53"/>
            <p:cNvSpPr/>
            <p:nvPr/>
          </p:nvSpPr>
          <p:spPr>
            <a:xfrm rot="5400000">
              <a:off x="2106515" y="2840965"/>
              <a:ext cx="205824" cy="355511"/>
            </a:xfrm>
            <a:prstGeom prst="upArrow">
              <a:avLst/>
            </a:prstGeom>
            <a:noFill/>
            <a:ln w="6350" cap="rnd">
              <a:gradFill>
                <a:gsLst>
                  <a:gs pos="0">
                    <a:schemeClr val="accent1">
                      <a:alpha val="48000"/>
                    </a:schemeClr>
                  </a:gs>
                  <a:gs pos="100000">
                    <a:schemeClr val="accent1">
                      <a:alpha val="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68" name="箭头: 上 54"/>
            <p:cNvSpPr/>
            <p:nvPr/>
          </p:nvSpPr>
          <p:spPr>
            <a:xfrm rot="5400000">
              <a:off x="2309719" y="3197322"/>
              <a:ext cx="176094" cy="355511"/>
            </a:xfrm>
            <a:prstGeom prst="upArrow">
              <a:avLst/>
            </a:prstGeom>
            <a:gradFill flip="none" rotWithShape="1">
              <a:gsLst>
                <a:gs pos="0">
                  <a:schemeClr val="accent1">
                    <a:alpha val="17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69" name="箭头: 上 55"/>
            <p:cNvSpPr/>
            <p:nvPr/>
          </p:nvSpPr>
          <p:spPr>
            <a:xfrm rot="5400000">
              <a:off x="2741537" y="2918359"/>
              <a:ext cx="110029" cy="189267"/>
            </a:xfrm>
            <a:prstGeom prst="upArrow">
              <a:avLst/>
            </a:prstGeom>
            <a:gradFill flip="none" rotWithShape="1">
              <a:gsLst>
                <a:gs pos="0">
                  <a:schemeClr val="accent1">
                    <a:alpha val="27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grpSp>
      <p:sp>
        <p:nvSpPr>
          <p:cNvPr id="70" name="文本框 69"/>
          <p:cNvSpPr txBox="1"/>
          <p:nvPr/>
        </p:nvSpPr>
        <p:spPr>
          <a:xfrm>
            <a:off x="1204748" y="413901"/>
            <a:ext cx="10105824" cy="70675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40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Custom Script</a:t>
            </a:r>
            <a:endParaRPr kumimoji="0" lang="zh-CN" altLang="en-US" sz="40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71" name="图片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9028" y="4383206"/>
            <a:ext cx="540000" cy="540000"/>
          </a:xfrm>
          <a:prstGeom prst="rect">
            <a:avLst/>
          </a:prstGeom>
        </p:spPr>
      </p:pic>
      <p:pic>
        <p:nvPicPr>
          <p:cNvPr id="79" name="图片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193" y="4383206"/>
            <a:ext cx="540000" cy="540000"/>
          </a:xfrm>
          <a:prstGeom prst="rect">
            <a:avLst/>
          </a:prstGeom>
        </p:spPr>
      </p:pic>
      <p:sp>
        <p:nvSpPr>
          <p:cNvPr id="81" name="加号 80"/>
          <p:cNvSpPr/>
          <p:nvPr/>
        </p:nvSpPr>
        <p:spPr>
          <a:xfrm>
            <a:off x="1821900" y="4465413"/>
            <a:ext cx="347171" cy="347171"/>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latin typeface="Times New Roman" panose="02020603050405020304" pitchFamily="18" charset="0"/>
              <a:cs typeface="Times New Roman" panose="02020603050405020304" pitchFamily="18" charset="0"/>
            </a:endParaRPr>
          </a:p>
        </p:txBody>
      </p:sp>
      <p:sp>
        <p:nvSpPr>
          <p:cNvPr id="82" name="矩形: 圆角 65"/>
          <p:cNvSpPr/>
          <p:nvPr/>
        </p:nvSpPr>
        <p:spPr>
          <a:xfrm>
            <a:off x="4834892" y="5816391"/>
            <a:ext cx="3303270" cy="533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rPr>
              <a:t>…</a:t>
            </a:r>
            <a:endParaRPr kumimoji="0" lang="zh-CN" altLang="en-US" sz="21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83" name="文本框 82"/>
          <p:cNvSpPr txBox="1"/>
          <p:nvPr/>
        </p:nvSpPr>
        <p:spPr>
          <a:xfrm>
            <a:off x="5065395" y="1982324"/>
            <a:ext cx="2740343" cy="46037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1D78FA"/>
                </a:solidFill>
                <a:effectLst/>
                <a:uLnTx/>
                <a:uFillTx/>
                <a:latin typeface="Times New Roman" panose="02020603050405020304" pitchFamily="18" charset="0"/>
                <a:ea typeface="+mj-ea"/>
                <a:cs typeface="Times New Roman" panose="02020603050405020304" pitchFamily="18" charset="0"/>
              </a:rPr>
              <a:t>Script Library</a:t>
            </a:r>
            <a:endParaRPr kumimoji="0" lang="zh-CN" altLang="en-US" sz="2400" b="0" i="0" u="none" strike="noStrike" kern="1200" cap="none" spc="0" normalizeH="0" baseline="0" noProof="0">
              <a:ln>
                <a:noFill/>
              </a:ln>
              <a:solidFill>
                <a:srgbClr val="1D78FA"/>
              </a:solidFill>
              <a:effectLst/>
              <a:uLnTx/>
              <a:uFillTx/>
              <a:latin typeface="Times New Roman" panose="02020603050405020304" pitchFamily="18" charset="0"/>
              <a:ea typeface="+mj-ea"/>
              <a:cs typeface="Times New Roman" panose="02020603050405020304" pitchFamily="18" charset="0"/>
            </a:endParaRPr>
          </a:p>
        </p:txBody>
      </p:sp>
      <p:grpSp>
        <p:nvGrpSpPr>
          <p:cNvPr id="84" name="组合 83"/>
          <p:cNvGrpSpPr/>
          <p:nvPr/>
        </p:nvGrpSpPr>
        <p:grpSpPr>
          <a:xfrm>
            <a:off x="9890106" y="2333057"/>
            <a:ext cx="3872976" cy="3872976"/>
            <a:chOff x="6537960" y="2355529"/>
            <a:chExt cx="2672402" cy="2672402"/>
          </a:xfrm>
        </p:grpSpPr>
        <p:sp>
          <p:nvSpPr>
            <p:cNvPr id="85" name="不完整圆 59"/>
            <p:cNvSpPr/>
            <p:nvPr/>
          </p:nvSpPr>
          <p:spPr>
            <a:xfrm rot="16200000">
              <a:off x="6537960" y="2355529"/>
              <a:ext cx="2672402" cy="2672402"/>
            </a:xfrm>
            <a:prstGeom prst="pie">
              <a:avLst>
                <a:gd name="adj1" fmla="val 19820104"/>
                <a:gd name="adj2" fmla="val 17915203"/>
              </a:avLst>
            </a:prstGeom>
            <a:solidFill>
              <a:schemeClr val="bg1"/>
            </a:solidFill>
            <a:ln w="57150">
              <a:solidFill>
                <a:srgbClr val="1D7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86" name="椭圆 85"/>
            <p:cNvSpPr/>
            <p:nvPr/>
          </p:nvSpPr>
          <p:spPr>
            <a:xfrm>
              <a:off x="6558280" y="2380929"/>
              <a:ext cx="2634301" cy="263430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latin typeface="Times New Roman" panose="02020603050405020304" pitchFamily="18" charset="0"/>
                <a:cs typeface="Times New Roman" panose="02020603050405020304" pitchFamily="18" charset="0"/>
              </a:endParaRPr>
            </a:p>
          </p:txBody>
        </p:sp>
      </p:grpSp>
      <p:sp>
        <p:nvSpPr>
          <p:cNvPr id="87" name="任意多边形: 形状 63"/>
          <p:cNvSpPr/>
          <p:nvPr/>
        </p:nvSpPr>
        <p:spPr>
          <a:xfrm>
            <a:off x="10211397" y="3456786"/>
            <a:ext cx="1593147" cy="1593141"/>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gradFill flip="none" rotWithShape="1">
            <a:gsLst>
              <a:gs pos="0">
                <a:srgbClr val="00C2FF"/>
              </a:gs>
              <a:gs pos="46000">
                <a:srgbClr val="0F79FF"/>
              </a:gs>
              <a:gs pos="79000">
                <a:srgbClr val="022AE2"/>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100">
              <a:solidFill>
                <a:prstClr val="white"/>
              </a:solidFill>
              <a:latin typeface="Times New Roman" panose="02020603050405020304" pitchFamily="18" charset="0"/>
              <a:ea typeface="+mj-ea"/>
              <a:cs typeface="Times New Roman" panose="02020603050405020304" pitchFamily="18" charset="0"/>
            </a:endParaRPr>
          </a:p>
        </p:txBody>
      </p:sp>
      <p:sp>
        <p:nvSpPr>
          <p:cNvPr id="88" name="任意多边形: 形状 66"/>
          <p:cNvSpPr/>
          <p:nvPr/>
        </p:nvSpPr>
        <p:spPr>
          <a:xfrm>
            <a:off x="11916708" y="3453228"/>
            <a:ext cx="1593147" cy="1593141"/>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gradFill flip="none" rotWithShape="1">
            <a:gsLst>
              <a:gs pos="0">
                <a:srgbClr val="00C2FF"/>
              </a:gs>
              <a:gs pos="46000">
                <a:srgbClr val="0F79FF"/>
              </a:gs>
              <a:gs pos="79000">
                <a:srgbClr val="022AE2"/>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100">
              <a:solidFill>
                <a:prstClr val="white"/>
              </a:solidFill>
              <a:latin typeface="Times New Roman" panose="02020603050405020304" pitchFamily="18" charset="0"/>
              <a:ea typeface="+mj-ea"/>
              <a:cs typeface="Times New Roman" panose="02020603050405020304" pitchFamily="18" charset="0"/>
            </a:endParaRPr>
          </a:p>
        </p:txBody>
      </p:sp>
      <p:sp>
        <p:nvSpPr>
          <p:cNvPr id="89" name="文本框 88"/>
          <p:cNvSpPr txBox="1"/>
          <p:nvPr/>
        </p:nvSpPr>
        <p:spPr>
          <a:xfrm>
            <a:off x="10319631" y="3814776"/>
            <a:ext cx="1376680" cy="829945"/>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Serve</a:t>
            </a:r>
            <a:endParaRPr kumimoji="0" lang="en-US" altLang="zh-CN" sz="2400" b="0" i="0" u="none" strike="noStrike" kern="1200" cap="none" spc="0" normalizeH="0" baseline="0" noProof="0">
              <a:ln>
                <a:noFill/>
              </a:ln>
              <a:solidFill>
                <a:prstClr val="white"/>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Apply for</a:t>
            </a:r>
            <a:endParaRPr kumimoji="0" lang="zh-CN" altLang="en-US" sz="21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90" name="文本框 89"/>
          <p:cNvSpPr txBox="1"/>
          <p:nvPr/>
        </p:nvSpPr>
        <p:spPr>
          <a:xfrm>
            <a:off x="12131306" y="3811218"/>
            <a:ext cx="1163955" cy="829945"/>
          </a:xfrm>
          <a:prstGeom prst="rect">
            <a:avLst/>
          </a:prstGeom>
          <a:noFill/>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a:solidFill>
                  <a:prstClr val="white"/>
                </a:solidFill>
                <a:latin typeface="Times New Roman" panose="02020603050405020304" pitchFamily="18" charset="0"/>
                <a:ea typeface="思源黑体 CN Bold" panose="020B0800000000000000" pitchFamily="34" charset="-122"/>
                <a:cs typeface="Times New Roman" panose="02020603050405020304" pitchFamily="18" charset="0"/>
              </a:rPr>
              <a:t>direct</a:t>
            </a:r>
            <a:endParaRPr lang="en-US" altLang="zh-CN" sz="2400">
              <a:solidFill>
                <a:prstClr val="white"/>
              </a:solidFill>
              <a:latin typeface="Times New Roman" panose="02020603050405020304" pitchFamily="18" charset="0"/>
              <a:ea typeface="思源黑体 CN Bold" panose="020B0800000000000000" pitchFamily="34" charset="-122"/>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400">
                <a:solidFill>
                  <a:prstClr val="white"/>
                </a:solidFill>
                <a:latin typeface="Times New Roman" panose="02020603050405020304" pitchFamily="18" charset="0"/>
                <a:ea typeface="思源黑体 CN Bold" panose="020B0800000000000000" pitchFamily="34" charset="-122"/>
                <a:cs typeface="Times New Roman" panose="02020603050405020304" pitchFamily="18" charset="0"/>
              </a:rPr>
              <a:t>Execute</a:t>
            </a:r>
            <a:endParaRPr kumimoji="0" lang="zh-CN" altLang="en-US" sz="2100" b="0" i="0" u="none" strike="noStrike" kern="1200" cap="none" spc="0" normalizeH="0" baseline="0" noProof="0">
              <a:ln>
                <a:noFill/>
              </a:ln>
              <a:solidFill>
                <a:prstClr val="white"/>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91" name="文本框 90"/>
          <p:cNvSpPr txBox="1"/>
          <p:nvPr/>
        </p:nvSpPr>
        <p:spPr>
          <a:xfrm>
            <a:off x="10934049" y="2693616"/>
            <a:ext cx="1803102" cy="82994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1D78FA"/>
                </a:solidFill>
                <a:effectLst/>
                <a:uLnTx/>
                <a:uFillTx/>
                <a:latin typeface="Times New Roman" panose="02020603050405020304" pitchFamily="18" charset="0"/>
                <a:ea typeface="+mj-ea"/>
                <a:cs typeface="Times New Roman" panose="02020603050405020304" pitchFamily="18" charset="0"/>
              </a:rPr>
              <a:t>Gateway Proxy</a:t>
            </a:r>
            <a:endParaRPr kumimoji="0" lang="zh-CN" altLang="en-US" sz="2400" b="0" i="0" u="none" strike="noStrike" kern="1200" cap="none" spc="0" normalizeH="0" baseline="0" noProof="0">
              <a:ln>
                <a:noFill/>
              </a:ln>
              <a:solidFill>
                <a:srgbClr val="1D78FA"/>
              </a:solidFill>
              <a:effectLst/>
              <a:uLnTx/>
              <a:uFillTx/>
              <a:latin typeface="Times New Roman" panose="02020603050405020304" pitchFamily="18" charset="0"/>
              <a:ea typeface="+mj-ea"/>
              <a:cs typeface="Times New Roman" panose="02020603050405020304" pitchFamily="18" charset="0"/>
            </a:endParaRPr>
          </a:p>
        </p:txBody>
      </p:sp>
      <p:pic>
        <p:nvPicPr>
          <p:cNvPr id="92" name="图形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946324">
            <a:off x="10189350" y="2634335"/>
            <a:ext cx="540000" cy="54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1"/>
            <a:stretch>
              <a:fillRect/>
            </a:stretch>
          </a:blipFill>
        </p:spPr>
        <p:txBody>
          <a:bodyPr/>
          <a:lstStyle/>
          <a:p>
            <a:endParaRPr lang="it-IT" dirty="0">
              <a:solidFill>
                <a:schemeClr val="bg1"/>
              </a:solidFill>
            </a:endParaRPr>
          </a:p>
        </p:txBody>
      </p:sp>
      <p:sp>
        <p:nvSpPr>
          <p:cNvPr id="74" name="Freeform 32"/>
          <p:cNvSpPr/>
          <p:nvPr/>
        </p:nvSpPr>
        <p:spPr bwMode="auto">
          <a:xfrm>
            <a:off x="7095866" y="2607953"/>
            <a:ext cx="4087041" cy="4080087"/>
          </a:xfrm>
          <a:prstGeom prst="ellipse">
            <a:avLst/>
          </a:prstGeom>
          <a:gradFill flip="none" rotWithShape="1">
            <a:gsLst>
              <a:gs pos="54000">
                <a:schemeClr val="accent1">
                  <a:lumMod val="20000"/>
                  <a:lumOff val="80000"/>
                  <a:alpha val="0"/>
                </a:schemeClr>
              </a:gs>
              <a:gs pos="100000">
                <a:schemeClr val="accent1">
                  <a:lumMod val="60000"/>
                  <a:lumOff val="40000"/>
                </a:schemeClr>
              </a:gs>
            </a:gsLst>
            <a:path path="circle">
              <a:fillToRect l="50000" t="50000" r="50000" b="50000"/>
            </a:path>
          </a:gradFill>
          <a:ln>
            <a:no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75" name="Freeform 29"/>
          <p:cNvSpPr/>
          <p:nvPr/>
        </p:nvSpPr>
        <p:spPr bwMode="auto">
          <a:xfrm>
            <a:off x="6093684" y="1375902"/>
            <a:ext cx="6091401" cy="6091401"/>
          </a:xfrm>
          <a:prstGeom prst="ellipse">
            <a:avLst/>
          </a:prstGeom>
          <a:noFill/>
          <a:ln>
            <a:gradFill flip="none" rotWithShape="1">
              <a:gsLst>
                <a:gs pos="0">
                  <a:schemeClr val="accent1">
                    <a:alpha val="15000"/>
                  </a:schemeClr>
                </a:gs>
                <a:gs pos="100000">
                  <a:schemeClr val="accent1">
                    <a:alpha val="0"/>
                  </a:schemeClr>
                </a:gs>
              </a:gsLst>
              <a:lin ang="0" scaled="1"/>
            </a:gradFill>
            <a:prstDash val="sysDot"/>
          </a:ln>
        </p:spPr>
        <p:txBody>
          <a:bodyPr vert="horz" wrap="square" lIns="137160" tIns="68580" rIns="137160" bIns="68580" numCol="1" anchor="t" anchorCtr="0" compatLnSpc="1"/>
          <a:lstStyle/>
          <a:p>
            <a:endParaRPr lang="zh-CN" altLang="en-US" sz="2700">
              <a:latin typeface="Times New Roman" panose="02020603050405020304" pitchFamily="18" charset="0"/>
              <a:cs typeface="Times New Roman" panose="02020603050405020304" pitchFamily="18" charset="0"/>
            </a:endParaRPr>
          </a:p>
        </p:txBody>
      </p:sp>
      <p:sp>
        <p:nvSpPr>
          <p:cNvPr id="76" name="Freeform 28"/>
          <p:cNvSpPr/>
          <p:nvPr/>
        </p:nvSpPr>
        <p:spPr bwMode="auto">
          <a:xfrm>
            <a:off x="6235703" y="1543599"/>
            <a:ext cx="5816598" cy="5821785"/>
          </a:xfrm>
          <a:prstGeom prst="ellipse">
            <a:avLst/>
          </a:prstGeom>
          <a:noFill/>
          <a:ln>
            <a:gradFill flip="none" rotWithShape="1">
              <a:gsLst>
                <a:gs pos="0">
                  <a:schemeClr val="bg1">
                    <a:lumMod val="85000"/>
                    <a:alpha val="0"/>
                  </a:schemeClr>
                </a:gs>
                <a:gs pos="100000">
                  <a:schemeClr val="bg1">
                    <a:lumMod val="85000"/>
                  </a:schemeClr>
                </a:gs>
              </a:gsLst>
              <a:lin ang="16200000" scaled="1"/>
            </a:gradFill>
            <a:prstDash val="dash"/>
          </a:ln>
        </p:spPr>
        <p:txBody>
          <a:bodyPr vert="horz" wrap="square" lIns="137160" tIns="68580" rIns="137160" bIns="68580" numCol="1" anchor="t" anchorCtr="0" compatLnSpc="1"/>
          <a:lstStyle/>
          <a:p>
            <a:endParaRPr lang="zh-CN" altLang="en-US" sz="2700">
              <a:latin typeface="Times New Roman" panose="02020603050405020304" pitchFamily="18" charset="0"/>
              <a:cs typeface="Times New Roman" panose="02020603050405020304" pitchFamily="18" charset="0"/>
            </a:endParaRPr>
          </a:p>
        </p:txBody>
      </p:sp>
      <p:sp>
        <p:nvSpPr>
          <p:cNvPr id="77" name="Freeform 28"/>
          <p:cNvSpPr/>
          <p:nvPr/>
        </p:nvSpPr>
        <p:spPr bwMode="auto">
          <a:xfrm>
            <a:off x="6591633" y="2097968"/>
            <a:ext cx="5104736" cy="5109288"/>
          </a:xfrm>
          <a:prstGeom prst="ellipse">
            <a:avLst/>
          </a:prstGeom>
          <a:noFill/>
          <a:ln>
            <a:gradFill flip="none" rotWithShape="1">
              <a:gsLst>
                <a:gs pos="13000">
                  <a:schemeClr val="accent1">
                    <a:alpha val="0"/>
                  </a:schemeClr>
                </a:gs>
                <a:gs pos="100000">
                  <a:schemeClr val="accent1"/>
                </a:gs>
              </a:gsLst>
              <a:lin ang="5400000" scaled="1"/>
            </a:grad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79" name="Freeform 29"/>
          <p:cNvSpPr/>
          <p:nvPr/>
        </p:nvSpPr>
        <p:spPr bwMode="auto">
          <a:xfrm>
            <a:off x="6816941" y="2325551"/>
            <a:ext cx="4644888" cy="4644888"/>
          </a:xfrm>
          <a:prstGeom prst="ellipse">
            <a:avLst/>
          </a:prstGeom>
          <a:noFill/>
          <a:ln>
            <a:gradFill>
              <a:gsLst>
                <a:gs pos="0">
                  <a:schemeClr val="accent1"/>
                </a:gs>
                <a:gs pos="100000">
                  <a:schemeClr val="accent1">
                    <a:alpha val="0"/>
                  </a:schemeClr>
                </a:gs>
              </a:gsLst>
              <a:lin ang="5400000" scaled="1"/>
            </a:grad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204748" y="398490"/>
            <a:ext cx="10105824" cy="64516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Operation and maintenance monitoring</a:t>
            </a:r>
            <a:endParaRPr kumimoji="0" lang="zh-CN" altLang="en-US"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3" name="组合 2"/>
          <p:cNvGrpSpPr/>
          <p:nvPr/>
        </p:nvGrpSpPr>
        <p:grpSpPr>
          <a:xfrm>
            <a:off x="533560" y="7659518"/>
            <a:ext cx="17283114" cy="1809779"/>
            <a:chOff x="714771" y="4882421"/>
            <a:chExt cx="10801350" cy="1338469"/>
          </a:xfrm>
        </p:grpSpPr>
        <p:sp>
          <p:nvSpPr>
            <p:cNvPr id="10" name="矩形: 圆角 9"/>
            <p:cNvSpPr/>
            <p:nvPr/>
          </p:nvSpPr>
          <p:spPr>
            <a:xfrm>
              <a:off x="714771" y="4882421"/>
              <a:ext cx="10801350" cy="1240826"/>
            </a:xfrm>
            <a:prstGeom prst="roundRect">
              <a:avLst>
                <a:gd name="adj" fmla="val 5344"/>
              </a:avLst>
            </a:prstGeom>
            <a:solidFill>
              <a:srgbClr val="1D78FA"/>
            </a:solidFill>
            <a:ln w="12700" cap="flat" cmpd="sng" algn="ctr">
              <a:gradFill flip="none" rotWithShape="1">
                <a:gsLst>
                  <a:gs pos="0">
                    <a:schemeClr val="accent1"/>
                  </a:gs>
                  <a:gs pos="100000">
                    <a:schemeClr val="accent1">
                      <a:lumMod val="60000"/>
                      <a:lumOff val="40000"/>
                    </a:schemeClr>
                  </a:gs>
                </a:gsLst>
                <a:lin ang="5400000" scaled="1"/>
              </a:gradFill>
              <a:prstDash val="solid"/>
            </a:ln>
            <a:effectLst>
              <a:outerShdw blurRad="241300" dist="127000" dir="5400000" sx="98000" sy="98000" algn="t" rotWithShape="0">
                <a:schemeClr val="accent1">
                  <a:alpha val="40000"/>
                </a:schemeClr>
              </a:outerShdw>
            </a:effectLst>
          </p:spPr>
          <p:txBody>
            <a:bodyPr wrap="square" rtlCol="0" anchor="ctr"/>
            <a:lstStyle/>
            <a:p>
              <a:pPr algn="ctr" defTabSz="161925" hangingPunct="0"/>
              <a:endParaRPr lang="zh-CN" altLang="en-US" b="1" kern="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4004187" y="5355982"/>
              <a:ext cx="1526606" cy="340482"/>
            </a:xfrm>
            <a:prstGeom prst="rect">
              <a:avLst/>
            </a:prstGeom>
            <a:noFill/>
          </p:spPr>
          <p:txBody>
            <a:bodyPr wrap="square" rtlCol="0">
              <a:spAutoFit/>
            </a:bodyPr>
            <a:lstStyle/>
            <a:p>
              <a:pPr algn="ctr"/>
              <a:r>
                <a:rPr lang="en-US" altLang="zh-CN" sz="2400">
                  <a:solidFill>
                    <a:schemeClr val="bg1"/>
                  </a:solidFill>
                  <a:latin typeface="Times New Roman" panose="02020603050405020304" pitchFamily="18" charset="0"/>
                  <a:ea typeface="+mj-ea"/>
                  <a:cs typeface="Times New Roman" panose="02020603050405020304" pitchFamily="18" charset="0"/>
                </a:rPr>
                <a:t>Prometheus</a:t>
              </a:r>
              <a:endParaRPr lang="zh-CN" altLang="en-US" sz="2400">
                <a:solidFill>
                  <a:schemeClr val="bg1"/>
                </a:solidFill>
                <a:latin typeface="Times New Roman" panose="02020603050405020304" pitchFamily="18" charset="0"/>
                <a:ea typeface="+mj-ea"/>
                <a:cs typeface="Times New Roman" panose="02020603050405020304" pitchFamily="18" charset="0"/>
              </a:endParaRPr>
            </a:p>
          </p:txBody>
        </p:sp>
        <p:grpSp>
          <p:nvGrpSpPr>
            <p:cNvPr id="5" name="组合 4"/>
            <p:cNvGrpSpPr/>
            <p:nvPr/>
          </p:nvGrpSpPr>
          <p:grpSpPr>
            <a:xfrm>
              <a:off x="9312774" y="5003606"/>
              <a:ext cx="1728605" cy="816994"/>
              <a:chOff x="980273" y="1287139"/>
              <a:chExt cx="1728605" cy="816994"/>
            </a:xfrm>
          </p:grpSpPr>
          <p:sp>
            <p:nvSpPr>
              <p:cNvPr id="11" name="文本框 10"/>
              <p:cNvSpPr txBox="1"/>
              <p:nvPr/>
            </p:nvSpPr>
            <p:spPr>
              <a:xfrm>
                <a:off x="980273" y="1763651"/>
                <a:ext cx="1728605" cy="340482"/>
              </a:xfrm>
              <a:prstGeom prst="rect">
                <a:avLst/>
              </a:prstGeom>
              <a:noFill/>
            </p:spPr>
            <p:txBody>
              <a:bodyPr wrap="square" rtlCol="0">
                <a:spAutoFit/>
              </a:bodyPr>
              <a:lstStyle/>
              <a:p>
                <a:pPr algn="ctr"/>
                <a:r>
                  <a:rPr lang="zh-CN" altLang="en-US" sz="2400">
                    <a:solidFill>
                      <a:schemeClr val="bg1"/>
                    </a:solidFill>
                    <a:latin typeface="Times New Roman" panose="02020603050405020304" pitchFamily="18" charset="0"/>
                    <a:ea typeface="+mj-ea"/>
                    <a:cs typeface="Times New Roman" panose="02020603050405020304" pitchFamily="18" charset="0"/>
                  </a:rPr>
                  <a:t>Email notification</a:t>
                </a:r>
                <a:endParaRPr lang="zh-CN" altLang="en-US" sz="2400">
                  <a:solidFill>
                    <a:schemeClr val="bg1"/>
                  </a:solidFill>
                  <a:latin typeface="Times New Roman" panose="02020603050405020304" pitchFamily="18" charset="0"/>
                  <a:ea typeface="+mj-ea"/>
                  <a:cs typeface="Times New Roman" panose="02020603050405020304" pitchFamily="18" charset="0"/>
                </a:endParaRPr>
              </a:p>
            </p:txBody>
          </p:sp>
          <p:sp>
            <p:nvSpPr>
              <p:cNvPr id="13" name="文本框 12"/>
              <p:cNvSpPr txBox="1"/>
              <p:nvPr/>
            </p:nvSpPr>
            <p:spPr>
              <a:xfrm>
                <a:off x="980273" y="1287139"/>
                <a:ext cx="1728605" cy="326458"/>
              </a:xfrm>
              <a:prstGeom prst="rect">
                <a:avLst/>
              </a:prstGeom>
              <a:noFill/>
            </p:spPr>
            <p:txBody>
              <a:bodyPr wrap="square" rtlCol="0">
                <a:spAutoFit/>
              </a:bodyPr>
              <a:lstStyle/>
              <a:p>
                <a:pPr algn="ctr"/>
                <a:r>
                  <a:rPr lang="zh-CN" altLang="en-US" sz="2400">
                    <a:solidFill>
                      <a:schemeClr val="bg1"/>
                    </a:solidFill>
                    <a:latin typeface="Times New Roman" panose="02020603050405020304" pitchFamily="18" charset="0"/>
                    <a:ea typeface="+mj-ea"/>
                    <a:cs typeface="Times New Roman" panose="02020603050405020304" pitchFamily="18" charset="0"/>
                  </a:rPr>
                  <a:t>SMS Notification</a:t>
                </a:r>
                <a:endParaRPr lang="zh-CN" altLang="en-US" sz="2400">
                  <a:solidFill>
                    <a:schemeClr val="bg1"/>
                  </a:solidFill>
                  <a:latin typeface="Times New Roman" panose="02020603050405020304" pitchFamily="18" charset="0"/>
                  <a:ea typeface="+mj-ea"/>
                  <a:cs typeface="Times New Roman" panose="02020603050405020304" pitchFamily="18" charset="0"/>
                </a:endParaRPr>
              </a:p>
            </p:txBody>
          </p:sp>
        </p:grpSp>
        <p:grpSp>
          <p:nvGrpSpPr>
            <p:cNvPr id="19" name="组合 18"/>
            <p:cNvGrpSpPr/>
            <p:nvPr/>
          </p:nvGrpSpPr>
          <p:grpSpPr>
            <a:xfrm>
              <a:off x="3286168" y="5436235"/>
              <a:ext cx="382923" cy="178051"/>
              <a:chOff x="1742057" y="3934334"/>
              <a:chExt cx="382923" cy="178051"/>
            </a:xfrm>
          </p:grpSpPr>
          <p:sp>
            <p:nvSpPr>
              <p:cNvPr id="44" name="箭头: V 形 43"/>
              <p:cNvSpPr/>
              <p:nvPr/>
            </p:nvSpPr>
            <p:spPr>
              <a:xfrm>
                <a:off x="1959356" y="3934334"/>
                <a:ext cx="165624" cy="178051"/>
              </a:xfrm>
              <a:prstGeom prst="chevron">
                <a:avLst>
                  <a:gd name="adj" fmla="val 49207"/>
                </a:avLst>
              </a:prstGeom>
              <a:gradFill flip="none" rotWithShape="1">
                <a:gsLst>
                  <a:gs pos="0">
                    <a:schemeClr val="bg1">
                      <a:alpha val="93000"/>
                    </a:schemeClr>
                  </a:gs>
                  <a:gs pos="100000">
                    <a:schemeClr val="bg1">
                      <a:alpha val="3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45" name="箭头: V 形 44"/>
              <p:cNvSpPr/>
              <p:nvPr/>
            </p:nvSpPr>
            <p:spPr>
              <a:xfrm>
                <a:off x="1850707" y="3934334"/>
                <a:ext cx="165624" cy="178051"/>
              </a:xfrm>
              <a:prstGeom prst="chevron">
                <a:avLst>
                  <a:gd name="adj" fmla="val 49207"/>
                </a:avLst>
              </a:prstGeom>
              <a:gradFill flip="none" rotWithShape="1">
                <a:gsLst>
                  <a:gs pos="0">
                    <a:schemeClr val="bg1">
                      <a:alpha val="93000"/>
                    </a:schemeClr>
                  </a:gs>
                  <a:gs pos="100000">
                    <a:schemeClr val="bg1">
                      <a:alpha val="3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46" name="箭头: V 形 45"/>
              <p:cNvSpPr/>
              <p:nvPr/>
            </p:nvSpPr>
            <p:spPr>
              <a:xfrm>
                <a:off x="1742057" y="3934334"/>
                <a:ext cx="165624" cy="178051"/>
              </a:xfrm>
              <a:prstGeom prst="chevron">
                <a:avLst>
                  <a:gd name="adj" fmla="val 49207"/>
                </a:avLst>
              </a:prstGeom>
              <a:gradFill flip="none" rotWithShape="1">
                <a:gsLst>
                  <a:gs pos="0">
                    <a:schemeClr val="bg1">
                      <a:alpha val="93000"/>
                    </a:schemeClr>
                  </a:gs>
                  <a:gs pos="100000">
                    <a:schemeClr val="bg1">
                      <a:alpha val="3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grpSp>
        <p:grpSp>
          <p:nvGrpSpPr>
            <p:cNvPr id="20" name="组合 19"/>
            <p:cNvGrpSpPr/>
            <p:nvPr/>
          </p:nvGrpSpPr>
          <p:grpSpPr>
            <a:xfrm>
              <a:off x="5865890" y="5436235"/>
              <a:ext cx="382923" cy="178051"/>
              <a:chOff x="1742057" y="3934334"/>
              <a:chExt cx="382923" cy="178051"/>
            </a:xfrm>
          </p:grpSpPr>
          <p:sp>
            <p:nvSpPr>
              <p:cNvPr id="41" name="箭头: V 形 40"/>
              <p:cNvSpPr/>
              <p:nvPr/>
            </p:nvSpPr>
            <p:spPr>
              <a:xfrm>
                <a:off x="1959356" y="3934334"/>
                <a:ext cx="165624" cy="178051"/>
              </a:xfrm>
              <a:prstGeom prst="chevron">
                <a:avLst>
                  <a:gd name="adj" fmla="val 49207"/>
                </a:avLst>
              </a:prstGeom>
              <a:gradFill flip="none" rotWithShape="1">
                <a:gsLst>
                  <a:gs pos="0">
                    <a:schemeClr val="bg1">
                      <a:alpha val="93000"/>
                    </a:schemeClr>
                  </a:gs>
                  <a:gs pos="100000">
                    <a:schemeClr val="bg1">
                      <a:alpha val="3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42" name="箭头: V 形 41"/>
              <p:cNvSpPr/>
              <p:nvPr/>
            </p:nvSpPr>
            <p:spPr>
              <a:xfrm>
                <a:off x="1850707" y="3934334"/>
                <a:ext cx="165624" cy="178051"/>
              </a:xfrm>
              <a:prstGeom prst="chevron">
                <a:avLst>
                  <a:gd name="adj" fmla="val 49207"/>
                </a:avLst>
              </a:prstGeom>
              <a:gradFill flip="none" rotWithShape="1">
                <a:gsLst>
                  <a:gs pos="0">
                    <a:schemeClr val="bg1">
                      <a:alpha val="93000"/>
                    </a:schemeClr>
                  </a:gs>
                  <a:gs pos="100000">
                    <a:schemeClr val="bg1">
                      <a:alpha val="3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43" name="箭头: V 形 42"/>
              <p:cNvSpPr/>
              <p:nvPr/>
            </p:nvSpPr>
            <p:spPr>
              <a:xfrm>
                <a:off x="1742057" y="3934334"/>
                <a:ext cx="165624" cy="178051"/>
              </a:xfrm>
              <a:prstGeom prst="chevron">
                <a:avLst>
                  <a:gd name="adj" fmla="val 49207"/>
                </a:avLst>
              </a:prstGeom>
              <a:gradFill flip="none" rotWithShape="1">
                <a:gsLst>
                  <a:gs pos="0">
                    <a:schemeClr val="bg1">
                      <a:alpha val="93000"/>
                    </a:schemeClr>
                  </a:gs>
                  <a:gs pos="100000">
                    <a:schemeClr val="bg1">
                      <a:alpha val="3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grpSp>
        <p:grpSp>
          <p:nvGrpSpPr>
            <p:cNvPr id="4" name="组合 3"/>
            <p:cNvGrpSpPr/>
            <p:nvPr/>
          </p:nvGrpSpPr>
          <p:grpSpPr>
            <a:xfrm>
              <a:off x="6248934" y="4958044"/>
              <a:ext cx="2185272" cy="935314"/>
              <a:chOff x="5130513" y="2295694"/>
              <a:chExt cx="2185272" cy="935314"/>
            </a:xfrm>
          </p:grpSpPr>
          <p:sp>
            <p:nvSpPr>
              <p:cNvPr id="14" name="文本框 13"/>
              <p:cNvSpPr txBox="1"/>
              <p:nvPr/>
            </p:nvSpPr>
            <p:spPr>
              <a:xfrm>
                <a:off x="5465426" y="2295694"/>
                <a:ext cx="1651568" cy="340482"/>
              </a:xfrm>
              <a:prstGeom prst="rect">
                <a:avLst/>
              </a:prstGeom>
              <a:noFill/>
            </p:spPr>
            <p:txBody>
              <a:bodyPr wrap="square" rtlCol="0">
                <a:spAutoFit/>
              </a:bodyPr>
              <a:lstStyle/>
              <a:p>
                <a:pPr algn="ctr"/>
                <a:r>
                  <a:rPr lang="en-US" altLang="zh-CN" sz="2400">
                    <a:solidFill>
                      <a:schemeClr val="bg1"/>
                    </a:solidFill>
                    <a:latin typeface="Times New Roman" panose="02020603050405020304" pitchFamily="18" charset="0"/>
                    <a:ea typeface="+mj-ea"/>
                    <a:cs typeface="Times New Roman" panose="02020603050405020304" pitchFamily="18" charset="0"/>
                  </a:rPr>
                  <a:t>Alertmanager</a:t>
                </a:r>
                <a:endParaRPr lang="zh-CN" altLang="en-US" sz="2400">
                  <a:solidFill>
                    <a:schemeClr val="bg1"/>
                  </a:solidFill>
                  <a:latin typeface="Times New Roman" panose="02020603050405020304" pitchFamily="18" charset="0"/>
                  <a:ea typeface="+mj-ea"/>
                  <a:cs typeface="Times New Roman" panose="02020603050405020304" pitchFamily="18" charset="0"/>
                </a:endParaRPr>
              </a:p>
            </p:txBody>
          </p:sp>
          <p:sp>
            <p:nvSpPr>
              <p:cNvPr id="89" name="文本框 88"/>
              <p:cNvSpPr txBox="1"/>
              <p:nvPr/>
            </p:nvSpPr>
            <p:spPr>
              <a:xfrm>
                <a:off x="5255522" y="2629176"/>
                <a:ext cx="1861439" cy="340482"/>
              </a:xfrm>
              <a:prstGeom prst="rect">
                <a:avLst/>
              </a:prstGeom>
              <a:noFill/>
            </p:spPr>
            <p:txBody>
              <a:bodyPr wrap="square" rtlCol="0">
                <a:spAutoFit/>
              </a:bodyPr>
              <a:lstStyle/>
              <a:p>
                <a:pPr algn="ctr"/>
                <a:r>
                  <a:rPr lang="en-US" altLang="zh-CN" sz="2400">
                    <a:solidFill>
                      <a:schemeClr val="bg1"/>
                    </a:solidFill>
                    <a:latin typeface="Times New Roman" panose="02020603050405020304" pitchFamily="18" charset="0"/>
                    <a:ea typeface="+mj-ea"/>
                    <a:cs typeface="Times New Roman" panose="02020603050405020304" pitchFamily="18" charset="0"/>
                  </a:rPr>
                  <a:t>Grafana</a:t>
                </a:r>
                <a:endParaRPr lang="zh-CN" altLang="en-US" sz="2400">
                  <a:solidFill>
                    <a:schemeClr val="bg1"/>
                  </a:solidFill>
                  <a:latin typeface="Times New Roman" panose="02020603050405020304" pitchFamily="18" charset="0"/>
                  <a:ea typeface="+mj-ea"/>
                  <a:cs typeface="Times New Roman" panose="02020603050405020304" pitchFamily="18" charset="0"/>
                </a:endParaRPr>
              </a:p>
            </p:txBody>
          </p:sp>
          <p:sp>
            <p:nvSpPr>
              <p:cNvPr id="90" name="文本框 89"/>
              <p:cNvSpPr txBox="1"/>
              <p:nvPr/>
            </p:nvSpPr>
            <p:spPr>
              <a:xfrm>
                <a:off x="5130513" y="2890526"/>
                <a:ext cx="2185272" cy="340482"/>
              </a:xfrm>
              <a:prstGeom prst="rect">
                <a:avLst/>
              </a:prstGeom>
              <a:noFill/>
            </p:spPr>
            <p:txBody>
              <a:bodyPr wrap="square" rtlCol="0">
                <a:spAutoFit/>
              </a:bodyPr>
              <a:lstStyle/>
              <a:p>
                <a:pPr algn="ctr"/>
                <a:r>
                  <a:rPr lang="zh-CN" altLang="en-US" sz="2400">
                    <a:solidFill>
                      <a:schemeClr val="bg1"/>
                    </a:solidFill>
                    <a:latin typeface="Times New Roman" panose="02020603050405020304" pitchFamily="18" charset="0"/>
                    <a:ea typeface="+mj-ea"/>
                    <a:cs typeface="Times New Roman" panose="02020603050405020304" pitchFamily="18" charset="0"/>
                  </a:rPr>
                  <a:t>Optimization</a:t>
                </a:r>
                <a:r>
                  <a:rPr lang="en-US" altLang="zh-CN" sz="2400">
                    <a:solidFill>
                      <a:schemeClr val="bg1"/>
                    </a:solidFill>
                    <a:latin typeface="Times New Roman" panose="02020603050405020304" pitchFamily="18" charset="0"/>
                    <a:ea typeface="+mj-ea"/>
                    <a:cs typeface="Times New Roman" panose="02020603050405020304" pitchFamily="18" charset="0"/>
                  </a:rPr>
                  <a:t> advices</a:t>
                </a:r>
                <a:r>
                  <a:rPr lang="zh-CN" altLang="en-US" sz="2400">
                    <a:solidFill>
                      <a:schemeClr val="bg1"/>
                    </a:solidFill>
                    <a:latin typeface="Times New Roman" panose="02020603050405020304" pitchFamily="18" charset="0"/>
                    <a:ea typeface="+mj-ea"/>
                    <a:cs typeface="Times New Roman" panose="02020603050405020304" pitchFamily="18" charset="0"/>
                  </a:rPr>
                  <a:t> </a:t>
                </a:r>
                <a:endParaRPr lang="zh-CN" altLang="en-US" sz="2400">
                  <a:solidFill>
                    <a:schemeClr val="bg1"/>
                  </a:solidFill>
                  <a:latin typeface="Times New Roman" panose="02020603050405020304" pitchFamily="18" charset="0"/>
                  <a:ea typeface="+mj-ea"/>
                  <a:cs typeface="Times New Roman" panose="02020603050405020304" pitchFamily="18" charset="0"/>
                </a:endParaRPr>
              </a:p>
            </p:txBody>
          </p:sp>
        </p:grpSp>
        <p:grpSp>
          <p:nvGrpSpPr>
            <p:cNvPr id="95" name="组合 94"/>
            <p:cNvGrpSpPr/>
            <p:nvPr/>
          </p:nvGrpSpPr>
          <p:grpSpPr>
            <a:xfrm>
              <a:off x="1222568" y="5133929"/>
              <a:ext cx="1728960" cy="1086961"/>
              <a:chOff x="955868" y="1417462"/>
              <a:chExt cx="1728960" cy="1086961"/>
            </a:xfrm>
          </p:grpSpPr>
          <p:sp>
            <p:nvSpPr>
              <p:cNvPr id="96" name="文本框 95"/>
              <p:cNvSpPr txBox="1"/>
              <p:nvPr/>
            </p:nvSpPr>
            <p:spPr>
              <a:xfrm>
                <a:off x="956136" y="1789410"/>
                <a:ext cx="1728692" cy="715013"/>
              </a:xfrm>
              <a:prstGeom prst="rect">
                <a:avLst/>
              </a:prstGeom>
              <a:noFill/>
            </p:spPr>
            <p:txBody>
              <a:bodyPr wrap="square" rtlCol="0">
                <a:noAutofit/>
              </a:bodyPr>
              <a:lstStyle/>
              <a:p>
                <a:pPr algn="ctr"/>
                <a:r>
                  <a:rPr lang="zh-CN" altLang="en-US" sz="2400">
                    <a:solidFill>
                      <a:schemeClr val="bg1"/>
                    </a:solidFill>
                    <a:latin typeface="Times New Roman" panose="02020603050405020304" pitchFamily="18" charset="0"/>
                    <a:ea typeface="+mj-ea"/>
                    <a:cs typeface="Times New Roman" panose="02020603050405020304" pitchFamily="18" charset="0"/>
                  </a:rPr>
                  <a:t>Native indicator</a:t>
                </a:r>
                <a:r>
                  <a:rPr lang="en-US" altLang="zh-CN" sz="2400">
                    <a:solidFill>
                      <a:schemeClr val="bg1"/>
                    </a:solidFill>
                    <a:latin typeface="Times New Roman" panose="02020603050405020304" pitchFamily="18" charset="0"/>
                    <a:ea typeface="+mj-ea"/>
                    <a:cs typeface="Times New Roman" panose="02020603050405020304" pitchFamily="18" charset="0"/>
                  </a:rPr>
                  <a:t>s</a:t>
                </a:r>
                <a:endParaRPr lang="en-US" altLang="zh-CN" sz="2400">
                  <a:solidFill>
                    <a:schemeClr val="bg1"/>
                  </a:solidFill>
                  <a:latin typeface="Times New Roman" panose="02020603050405020304" pitchFamily="18" charset="0"/>
                  <a:ea typeface="+mj-ea"/>
                  <a:cs typeface="Times New Roman" panose="02020603050405020304" pitchFamily="18" charset="0"/>
                </a:endParaRPr>
              </a:p>
            </p:txBody>
          </p:sp>
          <p:sp>
            <p:nvSpPr>
              <p:cNvPr id="97" name="文本框 96"/>
              <p:cNvSpPr txBox="1"/>
              <p:nvPr/>
            </p:nvSpPr>
            <p:spPr>
              <a:xfrm>
                <a:off x="955868" y="1417462"/>
                <a:ext cx="1728605" cy="340482"/>
              </a:xfrm>
              <a:prstGeom prst="rect">
                <a:avLst/>
              </a:prstGeom>
              <a:noFill/>
            </p:spPr>
            <p:txBody>
              <a:bodyPr wrap="square" rtlCol="0">
                <a:spAutoFit/>
              </a:bodyPr>
              <a:lstStyle/>
              <a:p>
                <a:pPr algn="ctr"/>
                <a:r>
                  <a:rPr lang="en-US" altLang="zh-CN" sz="2400">
                    <a:solidFill>
                      <a:schemeClr val="bg1"/>
                    </a:solidFill>
                    <a:latin typeface="Times New Roman" panose="02020603050405020304" pitchFamily="18" charset="0"/>
                    <a:ea typeface="+mj-ea"/>
                    <a:cs typeface="Times New Roman" panose="02020603050405020304" pitchFamily="18" charset="0"/>
                  </a:rPr>
                  <a:t>Node Exporter</a:t>
                </a:r>
                <a:endParaRPr lang="zh-CN" altLang="en-US" sz="2400">
                  <a:solidFill>
                    <a:schemeClr val="bg1"/>
                  </a:solidFill>
                  <a:latin typeface="Times New Roman" panose="02020603050405020304" pitchFamily="18" charset="0"/>
                  <a:ea typeface="+mj-ea"/>
                  <a:cs typeface="Times New Roman" panose="02020603050405020304" pitchFamily="18" charset="0"/>
                </a:endParaRPr>
              </a:p>
            </p:txBody>
          </p:sp>
        </p:grpSp>
        <p:grpSp>
          <p:nvGrpSpPr>
            <p:cNvPr id="98" name="组合 97"/>
            <p:cNvGrpSpPr/>
            <p:nvPr/>
          </p:nvGrpSpPr>
          <p:grpSpPr>
            <a:xfrm>
              <a:off x="8570449" y="5436235"/>
              <a:ext cx="382923" cy="178051"/>
              <a:chOff x="1742057" y="3934334"/>
              <a:chExt cx="382923" cy="178051"/>
            </a:xfrm>
          </p:grpSpPr>
          <p:sp>
            <p:nvSpPr>
              <p:cNvPr id="99" name="箭头: V 形 98"/>
              <p:cNvSpPr/>
              <p:nvPr/>
            </p:nvSpPr>
            <p:spPr>
              <a:xfrm>
                <a:off x="1959356" y="3934334"/>
                <a:ext cx="165624" cy="178051"/>
              </a:xfrm>
              <a:prstGeom prst="chevron">
                <a:avLst>
                  <a:gd name="adj" fmla="val 49207"/>
                </a:avLst>
              </a:prstGeom>
              <a:gradFill flip="none" rotWithShape="1">
                <a:gsLst>
                  <a:gs pos="0">
                    <a:schemeClr val="bg1">
                      <a:alpha val="93000"/>
                    </a:schemeClr>
                  </a:gs>
                  <a:gs pos="100000">
                    <a:schemeClr val="bg1">
                      <a:alpha val="3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100" name="箭头: V 形 99"/>
              <p:cNvSpPr/>
              <p:nvPr/>
            </p:nvSpPr>
            <p:spPr>
              <a:xfrm>
                <a:off x="1850707" y="3934334"/>
                <a:ext cx="165624" cy="178051"/>
              </a:xfrm>
              <a:prstGeom prst="chevron">
                <a:avLst>
                  <a:gd name="adj" fmla="val 49207"/>
                </a:avLst>
              </a:prstGeom>
              <a:gradFill flip="none" rotWithShape="1">
                <a:gsLst>
                  <a:gs pos="0">
                    <a:schemeClr val="bg1">
                      <a:alpha val="93000"/>
                    </a:schemeClr>
                  </a:gs>
                  <a:gs pos="100000">
                    <a:schemeClr val="bg1">
                      <a:alpha val="3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sp>
            <p:nvSpPr>
              <p:cNvPr id="101" name="箭头: V 形 100"/>
              <p:cNvSpPr/>
              <p:nvPr/>
            </p:nvSpPr>
            <p:spPr>
              <a:xfrm>
                <a:off x="1742057" y="3934334"/>
                <a:ext cx="165624" cy="178051"/>
              </a:xfrm>
              <a:prstGeom prst="chevron">
                <a:avLst>
                  <a:gd name="adj" fmla="val 49207"/>
                </a:avLst>
              </a:prstGeom>
              <a:gradFill flip="none" rotWithShape="1">
                <a:gsLst>
                  <a:gs pos="0">
                    <a:schemeClr val="bg1">
                      <a:alpha val="93000"/>
                    </a:schemeClr>
                  </a:gs>
                  <a:gs pos="100000">
                    <a:schemeClr val="bg1">
                      <a:alpha val="3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latin typeface="Times New Roman" panose="02020603050405020304" pitchFamily="18" charset="0"/>
                  <a:cs typeface="Times New Roman" panose="02020603050405020304" pitchFamily="18" charset="0"/>
                </a:endParaRPr>
              </a:p>
            </p:txBody>
          </p:sp>
        </p:grpSp>
      </p:grpSp>
      <p:sp>
        <p:nvSpPr>
          <p:cNvPr id="30" name="文本框 29"/>
          <p:cNvSpPr txBox="1"/>
          <p:nvPr/>
        </p:nvSpPr>
        <p:spPr>
          <a:xfrm>
            <a:off x="11827193" y="1339215"/>
            <a:ext cx="6460808" cy="1014730"/>
          </a:xfrm>
          <a:prstGeom prst="rect">
            <a:avLst/>
          </a:prstGeom>
          <a:noFill/>
        </p:spPr>
        <p:txBody>
          <a:bodyPr wrap="square">
            <a:spAutoFit/>
          </a:bodyPr>
          <a:lstStyle/>
          <a:p>
            <a:pPr algn="ctr">
              <a:defRPr/>
            </a:pPr>
            <a:r>
              <a:rPr lang="zh-CN" altLang="en-US" sz="3000">
                <a:solidFill>
                  <a:schemeClr val="bg1"/>
                </a:solidFill>
                <a:latin typeface="Times New Roman" panose="02020603050405020304" pitchFamily="18" charset="0"/>
                <a:ea typeface="+mj-ea"/>
                <a:cs typeface="Times New Roman" panose="02020603050405020304" pitchFamily="18" charset="0"/>
              </a:rPr>
              <a:t>Intelligent operation and maintenance </a:t>
            </a:r>
            <a:endParaRPr lang="zh-CN" altLang="en-US" sz="3000">
              <a:solidFill>
                <a:schemeClr val="bg1"/>
              </a:solidFill>
              <a:latin typeface="Times New Roman" panose="02020603050405020304" pitchFamily="18" charset="0"/>
              <a:ea typeface="+mj-ea"/>
              <a:cs typeface="Times New Roman" panose="02020603050405020304" pitchFamily="18" charset="0"/>
            </a:endParaRPr>
          </a:p>
          <a:p>
            <a:pPr algn="ctr">
              <a:defRPr/>
            </a:pPr>
            <a:r>
              <a:rPr lang="zh-CN" altLang="en-US" sz="3000">
                <a:solidFill>
                  <a:schemeClr val="bg1"/>
                </a:solidFill>
                <a:latin typeface="Times New Roman" panose="02020603050405020304" pitchFamily="18" charset="0"/>
                <a:ea typeface="+mj-ea"/>
                <a:cs typeface="Times New Roman" panose="02020603050405020304" pitchFamily="18" charset="0"/>
              </a:rPr>
              <a:t>realizes quality difference delimitation</a:t>
            </a:r>
            <a:endParaRPr lang="zh-CN" altLang="en-US" sz="3000">
              <a:solidFill>
                <a:schemeClr val="bg1"/>
              </a:solidFill>
              <a:latin typeface="Times New Roman" panose="02020603050405020304" pitchFamily="18" charset="0"/>
              <a:ea typeface="+mj-ea"/>
              <a:cs typeface="Times New Roman" panose="02020603050405020304" pitchFamily="18" charset="0"/>
            </a:endParaRPr>
          </a:p>
        </p:txBody>
      </p:sp>
      <p:sp>
        <p:nvSpPr>
          <p:cNvPr id="34" name="文本框 33"/>
          <p:cNvSpPr txBox="1"/>
          <p:nvPr/>
        </p:nvSpPr>
        <p:spPr>
          <a:xfrm>
            <a:off x="502445" y="1782838"/>
            <a:ext cx="3992502" cy="2414905"/>
          </a:xfrm>
          <a:prstGeom prst="rect">
            <a:avLst/>
          </a:prstGeom>
          <a:noFill/>
        </p:spPr>
        <p:txBody>
          <a:bodyPr wrap="square">
            <a:spAutoFit/>
          </a:bodyPr>
          <a:lstStyle/>
          <a:p>
            <a:pPr marL="285750" indent="-285750">
              <a:lnSpc>
                <a:spcPct val="120000"/>
              </a:lnSpc>
              <a:buFont typeface="Wingdings" panose="05000000000000000000" pitchFamily="2" charset="2"/>
              <a:buChar char="l"/>
              <a:defRPr/>
            </a:pPr>
            <a:r>
              <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Realize plug-in full-stack access capabilities for massive data, minute-level granularity real-time display, and dynamically build resource quality monitoring</a:t>
            </a:r>
            <a:endPar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grpSp>
        <p:nvGrpSpPr>
          <p:cNvPr id="35" name="图形 63"/>
          <p:cNvGrpSpPr/>
          <p:nvPr/>
        </p:nvGrpSpPr>
        <p:grpSpPr>
          <a:xfrm>
            <a:off x="7342679" y="3322415"/>
            <a:ext cx="3606183" cy="2744516"/>
            <a:chOff x="4867901" y="2554920"/>
            <a:chExt cx="2402071" cy="1793433"/>
          </a:xfrm>
          <a:solidFill>
            <a:srgbClr val="1D78FA">
              <a:alpha val="90000"/>
            </a:srgbClr>
          </a:solidFill>
        </p:grpSpPr>
        <p:sp>
          <p:nvSpPr>
            <p:cNvPr id="36" name="任意多边形: 形状 35"/>
            <p:cNvSpPr/>
            <p:nvPr/>
          </p:nvSpPr>
          <p:spPr>
            <a:xfrm>
              <a:off x="4867901" y="2554920"/>
              <a:ext cx="2402071" cy="1793433"/>
            </a:xfrm>
            <a:custGeom>
              <a:avLst/>
              <a:gdLst>
                <a:gd name="connsiteX0" fmla="*/ 646883 w 2402071"/>
                <a:gd name="connsiteY0" fmla="*/ 1070008 h 1793433"/>
                <a:gd name="connsiteX1" fmla="*/ 536298 w 2402071"/>
                <a:gd name="connsiteY1" fmla="*/ 1070008 h 1793433"/>
                <a:gd name="connsiteX2" fmla="*/ 536298 w 2402071"/>
                <a:gd name="connsiteY2" fmla="*/ 1108679 h 1793433"/>
                <a:gd name="connsiteX3" fmla="*/ 537441 w 2402071"/>
                <a:gd name="connsiteY3" fmla="*/ 1397954 h 1793433"/>
                <a:gd name="connsiteX4" fmla="*/ 479529 w 2402071"/>
                <a:gd name="connsiteY4" fmla="*/ 1512539 h 1793433"/>
                <a:gd name="connsiteX5" fmla="*/ 457621 w 2402071"/>
                <a:gd name="connsiteY5" fmla="*/ 1558640 h 1793433"/>
                <a:gd name="connsiteX6" fmla="*/ 383136 w 2402071"/>
                <a:gd name="connsiteY6" fmla="*/ 1672274 h 1793433"/>
                <a:gd name="connsiteX7" fmla="*/ 254929 w 2402071"/>
                <a:gd name="connsiteY7" fmla="*/ 1635317 h 1793433"/>
                <a:gd name="connsiteX8" fmla="*/ 251881 w 2402071"/>
                <a:gd name="connsiteY8" fmla="*/ 1499204 h 1793433"/>
                <a:gd name="connsiteX9" fmla="*/ 381898 w 2402071"/>
                <a:gd name="connsiteY9" fmla="*/ 1457294 h 1793433"/>
                <a:gd name="connsiteX10" fmla="*/ 458764 w 2402071"/>
                <a:gd name="connsiteY10" fmla="*/ 1400335 h 1793433"/>
                <a:gd name="connsiteX11" fmla="*/ 458764 w 2402071"/>
                <a:gd name="connsiteY11" fmla="*/ 1336994 h 1793433"/>
                <a:gd name="connsiteX12" fmla="*/ 223497 w 2402071"/>
                <a:gd name="connsiteY12" fmla="*/ 1336994 h 1793433"/>
                <a:gd name="connsiteX13" fmla="*/ 134248 w 2402071"/>
                <a:gd name="connsiteY13" fmla="*/ 1336898 h 1793433"/>
                <a:gd name="connsiteX14" fmla="*/ 79003 w 2402071"/>
                <a:gd name="connsiteY14" fmla="*/ 1282987 h 1793433"/>
                <a:gd name="connsiteX15" fmla="*/ 79003 w 2402071"/>
                <a:gd name="connsiteY15" fmla="*/ 1254412 h 1793433"/>
                <a:gd name="connsiteX16" fmla="*/ 37950 w 2402071"/>
                <a:gd name="connsiteY16" fmla="*/ 1148589 h 1793433"/>
                <a:gd name="connsiteX17" fmla="*/ 36807 w 2402071"/>
                <a:gd name="connsiteY17" fmla="*/ 987998 h 1793433"/>
                <a:gd name="connsiteX18" fmla="*/ 197494 w 2402071"/>
                <a:gd name="connsiteY18" fmla="*/ 990474 h 1793433"/>
                <a:gd name="connsiteX19" fmla="*/ 191683 w 2402071"/>
                <a:gd name="connsiteY19" fmla="*/ 1151447 h 1793433"/>
                <a:gd name="connsiteX20" fmla="*/ 155203 w 2402071"/>
                <a:gd name="connsiteY20" fmla="*/ 1260603 h 1793433"/>
                <a:gd name="connsiteX21" fmla="*/ 302840 w 2402071"/>
                <a:gd name="connsiteY21" fmla="*/ 1260603 h 1793433"/>
                <a:gd name="connsiteX22" fmla="*/ 458574 w 2402071"/>
                <a:gd name="connsiteY22" fmla="*/ 1260603 h 1793433"/>
                <a:gd name="connsiteX23" fmla="*/ 457907 w 2402071"/>
                <a:gd name="connsiteY23" fmla="*/ 1078866 h 1793433"/>
                <a:gd name="connsiteX24" fmla="*/ 443143 w 2402071"/>
                <a:gd name="connsiteY24" fmla="*/ 1063055 h 1793433"/>
                <a:gd name="connsiteX25" fmla="*/ 328272 w 2402071"/>
                <a:gd name="connsiteY25" fmla="*/ 689579 h 1793433"/>
                <a:gd name="connsiteX26" fmla="*/ 234832 w 2402071"/>
                <a:gd name="connsiteY26" fmla="*/ 690532 h 1793433"/>
                <a:gd name="connsiteX27" fmla="*/ 213400 w 2402071"/>
                <a:gd name="connsiteY27" fmla="*/ 710344 h 1793433"/>
                <a:gd name="connsiteX28" fmla="*/ 83003 w 2402071"/>
                <a:gd name="connsiteY28" fmla="*/ 760445 h 1793433"/>
                <a:gd name="connsiteX29" fmla="*/ 1755 w 2402071"/>
                <a:gd name="connsiteY29" fmla="*/ 650432 h 1793433"/>
                <a:gd name="connsiteX30" fmla="*/ 80812 w 2402071"/>
                <a:gd name="connsiteY30" fmla="*/ 542609 h 1793433"/>
                <a:gd name="connsiteX31" fmla="*/ 214067 w 2402071"/>
                <a:gd name="connsiteY31" fmla="*/ 592901 h 1793433"/>
                <a:gd name="connsiteX32" fmla="*/ 239499 w 2402071"/>
                <a:gd name="connsiteY32" fmla="*/ 612046 h 1793433"/>
                <a:gd name="connsiteX33" fmla="*/ 364467 w 2402071"/>
                <a:gd name="connsiteY33" fmla="*/ 612903 h 1793433"/>
                <a:gd name="connsiteX34" fmla="*/ 393804 w 2402071"/>
                <a:gd name="connsiteY34" fmla="*/ 611284 h 1793433"/>
                <a:gd name="connsiteX35" fmla="*/ 587828 w 2402071"/>
                <a:gd name="connsiteY35" fmla="*/ 403925 h 1793433"/>
                <a:gd name="connsiteX36" fmla="*/ 449716 w 2402071"/>
                <a:gd name="connsiteY36" fmla="*/ 242381 h 1793433"/>
                <a:gd name="connsiteX37" fmla="*/ 364753 w 2402071"/>
                <a:gd name="connsiteY37" fmla="*/ 254096 h 1793433"/>
                <a:gd name="connsiteX38" fmla="*/ 234165 w 2402071"/>
                <a:gd name="connsiteY38" fmla="*/ 302579 h 1793433"/>
                <a:gd name="connsiteX39" fmla="*/ 153679 w 2402071"/>
                <a:gd name="connsiteY39" fmla="*/ 195327 h 1793433"/>
                <a:gd name="connsiteX40" fmla="*/ 234736 w 2402071"/>
                <a:gd name="connsiteY40" fmla="*/ 84837 h 1793433"/>
                <a:gd name="connsiteX41" fmla="*/ 364276 w 2402071"/>
                <a:gd name="connsiteY41" fmla="*/ 134558 h 1793433"/>
                <a:gd name="connsiteX42" fmla="*/ 403710 w 2402071"/>
                <a:gd name="connsiteY42" fmla="*/ 155608 h 1793433"/>
                <a:gd name="connsiteX43" fmla="*/ 526773 w 2402071"/>
                <a:gd name="connsiteY43" fmla="*/ 213044 h 1793433"/>
                <a:gd name="connsiteX44" fmla="*/ 612593 w 2402071"/>
                <a:gd name="connsiteY44" fmla="*/ 314294 h 1793433"/>
                <a:gd name="connsiteX45" fmla="*/ 929680 w 2402071"/>
                <a:gd name="connsiteY45" fmla="*/ 138082 h 1793433"/>
                <a:gd name="connsiteX46" fmla="*/ 1176949 w 2402071"/>
                <a:gd name="connsiteY46" fmla="*/ 1112 h 1793433"/>
                <a:gd name="connsiteX47" fmla="*/ 1462985 w 2402071"/>
                <a:gd name="connsiteY47" fmla="*/ 118651 h 1793433"/>
                <a:gd name="connsiteX48" fmla="*/ 1496227 w 2402071"/>
                <a:gd name="connsiteY48" fmla="*/ 133319 h 1793433"/>
                <a:gd name="connsiteX49" fmla="*/ 1792550 w 2402071"/>
                <a:gd name="connsiteY49" fmla="*/ 312294 h 1793433"/>
                <a:gd name="connsiteX50" fmla="*/ 1885895 w 2402071"/>
                <a:gd name="connsiteY50" fmla="*/ 202471 h 1793433"/>
                <a:gd name="connsiteX51" fmla="*/ 1988765 w 2402071"/>
                <a:gd name="connsiteY51" fmla="*/ 155608 h 1793433"/>
                <a:gd name="connsiteX52" fmla="*/ 2043439 w 2402071"/>
                <a:gd name="connsiteY52" fmla="*/ 129224 h 1793433"/>
                <a:gd name="connsiteX53" fmla="*/ 2168502 w 2402071"/>
                <a:gd name="connsiteY53" fmla="*/ 84647 h 1793433"/>
                <a:gd name="connsiteX54" fmla="*/ 2249369 w 2402071"/>
                <a:gd name="connsiteY54" fmla="*/ 194946 h 1793433"/>
                <a:gd name="connsiteX55" fmla="*/ 2169645 w 2402071"/>
                <a:gd name="connsiteY55" fmla="*/ 302483 h 1793433"/>
                <a:gd name="connsiteX56" fmla="*/ 2043248 w 2402071"/>
                <a:gd name="connsiteY56" fmla="*/ 260002 h 1793433"/>
                <a:gd name="connsiteX57" fmla="*/ 1942188 w 2402071"/>
                <a:gd name="connsiteY57" fmla="*/ 255430 h 1793433"/>
                <a:gd name="connsiteX58" fmla="*/ 1817029 w 2402071"/>
                <a:gd name="connsiteY58" fmla="*/ 401734 h 1793433"/>
                <a:gd name="connsiteX59" fmla="*/ 1848176 w 2402071"/>
                <a:gd name="connsiteY59" fmla="*/ 411640 h 1793433"/>
                <a:gd name="connsiteX60" fmla="*/ 2008387 w 2402071"/>
                <a:gd name="connsiteY60" fmla="*/ 585852 h 1793433"/>
                <a:gd name="connsiteX61" fmla="*/ 2040200 w 2402071"/>
                <a:gd name="connsiteY61" fmla="*/ 613094 h 1793433"/>
                <a:gd name="connsiteX62" fmla="*/ 2100874 w 2402071"/>
                <a:gd name="connsiteY62" fmla="*/ 612713 h 1793433"/>
                <a:gd name="connsiteX63" fmla="*/ 2210507 w 2402071"/>
                <a:gd name="connsiteY63" fmla="*/ 571279 h 1793433"/>
                <a:gd name="connsiteX64" fmla="*/ 2368908 w 2402071"/>
                <a:gd name="connsiteY64" fmla="*/ 570517 h 1793433"/>
                <a:gd name="connsiteX65" fmla="*/ 2368336 w 2402071"/>
                <a:gd name="connsiteY65" fmla="*/ 731299 h 1793433"/>
                <a:gd name="connsiteX66" fmla="*/ 2212412 w 2402071"/>
                <a:gd name="connsiteY66" fmla="*/ 732442 h 1793433"/>
                <a:gd name="connsiteX67" fmla="*/ 2080777 w 2402071"/>
                <a:gd name="connsiteY67" fmla="*/ 691103 h 1793433"/>
                <a:gd name="connsiteX68" fmla="*/ 2126020 w 2402071"/>
                <a:gd name="connsiteY68" fmla="*/ 918084 h 1793433"/>
                <a:gd name="connsiteX69" fmla="*/ 1947141 w 2402071"/>
                <a:gd name="connsiteY69" fmla="*/ 1067246 h 1793433"/>
                <a:gd name="connsiteX70" fmla="*/ 1947141 w 2402071"/>
                <a:gd name="connsiteY70" fmla="*/ 1257841 h 1793433"/>
                <a:gd name="connsiteX71" fmla="*/ 2247655 w 2402071"/>
                <a:gd name="connsiteY71" fmla="*/ 1257841 h 1793433"/>
                <a:gd name="connsiteX72" fmla="*/ 2215270 w 2402071"/>
                <a:gd name="connsiteY72" fmla="*/ 1154780 h 1793433"/>
                <a:gd name="connsiteX73" fmla="*/ 2207554 w 2402071"/>
                <a:gd name="connsiteY73" fmla="*/ 988760 h 1793433"/>
                <a:gd name="connsiteX74" fmla="*/ 2375385 w 2402071"/>
                <a:gd name="connsiteY74" fmla="*/ 997427 h 1793433"/>
                <a:gd name="connsiteX75" fmla="*/ 2351287 w 2402071"/>
                <a:gd name="connsiteY75" fmla="*/ 1162686 h 1793433"/>
                <a:gd name="connsiteX76" fmla="*/ 2324331 w 2402071"/>
                <a:gd name="connsiteY76" fmla="*/ 1213740 h 1793433"/>
                <a:gd name="connsiteX77" fmla="*/ 2324712 w 2402071"/>
                <a:gd name="connsiteY77" fmla="*/ 1281558 h 1793433"/>
                <a:gd name="connsiteX78" fmla="*/ 2270705 w 2402071"/>
                <a:gd name="connsiteY78" fmla="*/ 1336708 h 1793433"/>
                <a:gd name="connsiteX79" fmla="*/ 1988575 w 2402071"/>
                <a:gd name="connsiteY79" fmla="*/ 1336803 h 1793433"/>
                <a:gd name="connsiteX80" fmla="*/ 1945045 w 2402071"/>
                <a:gd name="connsiteY80" fmla="*/ 1336803 h 1793433"/>
                <a:gd name="connsiteX81" fmla="*/ 1945426 w 2402071"/>
                <a:gd name="connsiteY81" fmla="*/ 1420337 h 1793433"/>
                <a:gd name="connsiteX82" fmla="*/ 2014102 w 2402071"/>
                <a:gd name="connsiteY82" fmla="*/ 1460533 h 1793433"/>
                <a:gd name="connsiteX83" fmla="*/ 2148881 w 2402071"/>
                <a:gd name="connsiteY83" fmla="*/ 1495299 h 1793433"/>
                <a:gd name="connsiteX84" fmla="*/ 2149547 w 2402071"/>
                <a:gd name="connsiteY84" fmla="*/ 1634269 h 1793433"/>
                <a:gd name="connsiteX85" fmla="*/ 2021626 w 2402071"/>
                <a:gd name="connsiteY85" fmla="*/ 1672655 h 1793433"/>
                <a:gd name="connsiteX86" fmla="*/ 1944855 w 2402071"/>
                <a:gd name="connsiteY86" fmla="*/ 1552354 h 1793433"/>
                <a:gd name="connsiteX87" fmla="*/ 1927519 w 2402071"/>
                <a:gd name="connsiteY87" fmla="*/ 1516064 h 1793433"/>
                <a:gd name="connsiteX88" fmla="*/ 1866369 w 2402071"/>
                <a:gd name="connsiteY88" fmla="*/ 1391762 h 1793433"/>
                <a:gd name="connsiteX89" fmla="*/ 1867512 w 2402071"/>
                <a:gd name="connsiteY89" fmla="*/ 1071437 h 1793433"/>
                <a:gd name="connsiteX90" fmla="*/ 1753402 w 2402071"/>
                <a:gd name="connsiteY90" fmla="*/ 1071437 h 1793433"/>
                <a:gd name="connsiteX91" fmla="*/ 1753402 w 2402071"/>
                <a:gd name="connsiteY91" fmla="*/ 1110203 h 1793433"/>
                <a:gd name="connsiteX92" fmla="*/ 1753021 w 2402071"/>
                <a:gd name="connsiteY92" fmla="*/ 1538828 h 1793433"/>
                <a:gd name="connsiteX93" fmla="*/ 1777024 w 2402071"/>
                <a:gd name="connsiteY93" fmla="*/ 1584644 h 1793433"/>
                <a:gd name="connsiteX94" fmla="*/ 1825411 w 2402071"/>
                <a:gd name="connsiteY94" fmla="*/ 1711136 h 1793433"/>
                <a:gd name="connsiteX95" fmla="*/ 1716731 w 2402071"/>
                <a:gd name="connsiteY95" fmla="*/ 1793432 h 1793433"/>
                <a:gd name="connsiteX96" fmla="*/ 1606336 w 2402071"/>
                <a:gd name="connsiteY96" fmla="*/ 1708469 h 1793433"/>
                <a:gd name="connsiteX97" fmla="*/ 1657105 w 2402071"/>
                <a:gd name="connsiteY97" fmla="*/ 1581977 h 1793433"/>
                <a:gd name="connsiteX98" fmla="*/ 1678441 w 2402071"/>
                <a:gd name="connsiteY98" fmla="*/ 1550544 h 1793433"/>
                <a:gd name="connsiteX99" fmla="*/ 1679012 w 2402071"/>
                <a:gd name="connsiteY99" fmla="*/ 1082676 h 1793433"/>
                <a:gd name="connsiteX100" fmla="*/ 1676059 w 2402071"/>
                <a:gd name="connsiteY100" fmla="*/ 1070865 h 1793433"/>
                <a:gd name="connsiteX101" fmla="*/ 1489941 w 2402071"/>
                <a:gd name="connsiteY101" fmla="*/ 1070865 h 1793433"/>
                <a:gd name="connsiteX102" fmla="*/ 1489941 w 2402071"/>
                <a:gd name="connsiteY102" fmla="*/ 1111632 h 1793433"/>
                <a:gd name="connsiteX103" fmla="*/ 1561950 w 2402071"/>
                <a:gd name="connsiteY103" fmla="*/ 1111727 h 1793433"/>
                <a:gd name="connsiteX104" fmla="*/ 1601479 w 2402071"/>
                <a:gd name="connsiteY104" fmla="*/ 1148684 h 1793433"/>
                <a:gd name="connsiteX105" fmla="*/ 1562998 w 2402071"/>
                <a:gd name="connsiteY105" fmla="*/ 1186403 h 1793433"/>
                <a:gd name="connsiteX106" fmla="*/ 1490322 w 2402071"/>
                <a:gd name="connsiteY106" fmla="*/ 1186594 h 1793433"/>
                <a:gd name="connsiteX107" fmla="*/ 1487179 w 2402071"/>
                <a:gd name="connsiteY107" fmla="*/ 1225837 h 1793433"/>
                <a:gd name="connsiteX108" fmla="*/ 1534042 w 2402071"/>
                <a:gd name="connsiteY108" fmla="*/ 1225837 h 1793433"/>
                <a:gd name="connsiteX109" fmla="*/ 1601955 w 2402071"/>
                <a:gd name="connsiteY109" fmla="*/ 1263651 h 1793433"/>
                <a:gd name="connsiteX110" fmla="*/ 1533756 w 2402071"/>
                <a:gd name="connsiteY110" fmla="*/ 1301084 h 1793433"/>
                <a:gd name="connsiteX111" fmla="*/ 1492417 w 2402071"/>
                <a:gd name="connsiteY111" fmla="*/ 1301084 h 1793433"/>
                <a:gd name="connsiteX112" fmla="*/ 1410407 w 2402071"/>
                <a:gd name="connsiteY112" fmla="*/ 1379189 h 1793433"/>
                <a:gd name="connsiteX113" fmla="*/ 1408978 w 2402071"/>
                <a:gd name="connsiteY113" fmla="*/ 1437959 h 1793433"/>
                <a:gd name="connsiteX114" fmla="*/ 1374593 w 2402071"/>
                <a:gd name="connsiteY114" fmla="*/ 1474154 h 1793433"/>
                <a:gd name="connsiteX115" fmla="*/ 1336779 w 2402071"/>
                <a:gd name="connsiteY115" fmla="*/ 1437768 h 1793433"/>
                <a:gd name="connsiteX116" fmla="*/ 1336684 w 2402071"/>
                <a:gd name="connsiteY116" fmla="*/ 1377665 h 1793433"/>
                <a:gd name="connsiteX117" fmla="*/ 1296202 w 2402071"/>
                <a:gd name="connsiteY117" fmla="*/ 1374522 h 1793433"/>
                <a:gd name="connsiteX118" fmla="*/ 1296107 w 2402071"/>
                <a:gd name="connsiteY118" fmla="*/ 1436816 h 1793433"/>
                <a:gd name="connsiteX119" fmla="*/ 1258769 w 2402071"/>
                <a:gd name="connsiteY119" fmla="*/ 1475392 h 1793433"/>
                <a:gd name="connsiteX120" fmla="*/ 1222384 w 2402071"/>
                <a:gd name="connsiteY120" fmla="*/ 1435768 h 1793433"/>
                <a:gd name="connsiteX121" fmla="*/ 1222384 w 2402071"/>
                <a:gd name="connsiteY121" fmla="*/ 1377189 h 1793433"/>
                <a:gd name="connsiteX122" fmla="*/ 1181998 w 2402071"/>
                <a:gd name="connsiteY122" fmla="*/ 1377189 h 1793433"/>
                <a:gd name="connsiteX123" fmla="*/ 1182093 w 2402071"/>
                <a:gd name="connsiteY123" fmla="*/ 1431672 h 1793433"/>
                <a:gd name="connsiteX124" fmla="*/ 1146088 w 2402071"/>
                <a:gd name="connsiteY124" fmla="*/ 1475297 h 1793433"/>
                <a:gd name="connsiteX125" fmla="*/ 1107988 w 2402071"/>
                <a:gd name="connsiteY125" fmla="*/ 1430243 h 1793433"/>
                <a:gd name="connsiteX126" fmla="*/ 1108084 w 2402071"/>
                <a:gd name="connsiteY126" fmla="*/ 1377475 h 1793433"/>
                <a:gd name="connsiteX127" fmla="*/ 1069793 w 2402071"/>
                <a:gd name="connsiteY127" fmla="*/ 1374808 h 1793433"/>
                <a:gd name="connsiteX128" fmla="*/ 1067888 w 2402071"/>
                <a:gd name="connsiteY128" fmla="*/ 1408622 h 1793433"/>
                <a:gd name="connsiteX129" fmla="*/ 1029979 w 2402071"/>
                <a:gd name="connsiteY129" fmla="*/ 1475487 h 1793433"/>
                <a:gd name="connsiteX130" fmla="*/ 993784 w 2402071"/>
                <a:gd name="connsiteY130" fmla="*/ 1410431 h 1793433"/>
                <a:gd name="connsiteX131" fmla="*/ 992260 w 2402071"/>
                <a:gd name="connsiteY131" fmla="*/ 1379380 h 1793433"/>
                <a:gd name="connsiteX132" fmla="*/ 915012 w 2402071"/>
                <a:gd name="connsiteY132" fmla="*/ 1301084 h 1793433"/>
                <a:gd name="connsiteX133" fmla="*/ 842622 w 2402071"/>
                <a:gd name="connsiteY133" fmla="*/ 1301180 h 1793433"/>
                <a:gd name="connsiteX134" fmla="*/ 796711 w 2402071"/>
                <a:gd name="connsiteY134" fmla="*/ 1263461 h 1793433"/>
                <a:gd name="connsiteX135" fmla="*/ 842622 w 2402071"/>
                <a:gd name="connsiteY135" fmla="*/ 1225742 h 1793433"/>
                <a:gd name="connsiteX136" fmla="*/ 914345 w 2402071"/>
                <a:gd name="connsiteY136" fmla="*/ 1225932 h 1793433"/>
                <a:gd name="connsiteX137" fmla="*/ 916631 w 2402071"/>
                <a:gd name="connsiteY137" fmla="*/ 1186784 h 1793433"/>
                <a:gd name="connsiteX138" fmla="*/ 840336 w 2402071"/>
                <a:gd name="connsiteY138" fmla="*/ 1186880 h 1793433"/>
                <a:gd name="connsiteX139" fmla="*/ 796616 w 2402071"/>
                <a:gd name="connsiteY139" fmla="*/ 1150494 h 1793433"/>
                <a:gd name="connsiteX140" fmla="*/ 841288 w 2402071"/>
                <a:gd name="connsiteY140" fmla="*/ 1111442 h 1793433"/>
                <a:gd name="connsiteX141" fmla="*/ 914250 w 2402071"/>
                <a:gd name="connsiteY141" fmla="*/ 1111537 h 1793433"/>
                <a:gd name="connsiteX142" fmla="*/ 914250 w 2402071"/>
                <a:gd name="connsiteY142" fmla="*/ 1070579 h 1793433"/>
                <a:gd name="connsiteX143" fmla="*/ 726988 w 2402071"/>
                <a:gd name="connsiteY143" fmla="*/ 1070579 h 1793433"/>
                <a:gd name="connsiteX144" fmla="*/ 724988 w 2402071"/>
                <a:gd name="connsiteY144" fmla="*/ 1102964 h 1793433"/>
                <a:gd name="connsiteX145" fmla="*/ 724512 w 2402071"/>
                <a:gd name="connsiteY145" fmla="*/ 1538733 h 1793433"/>
                <a:gd name="connsiteX146" fmla="*/ 748324 w 2402071"/>
                <a:gd name="connsiteY146" fmla="*/ 1584548 h 1793433"/>
                <a:gd name="connsiteX147" fmla="*/ 796902 w 2402071"/>
                <a:gd name="connsiteY147" fmla="*/ 1710945 h 1793433"/>
                <a:gd name="connsiteX148" fmla="*/ 688317 w 2402071"/>
                <a:gd name="connsiteY148" fmla="*/ 1793432 h 1793433"/>
                <a:gd name="connsiteX149" fmla="*/ 577827 w 2402071"/>
                <a:gd name="connsiteY149" fmla="*/ 1708564 h 1793433"/>
                <a:gd name="connsiteX150" fmla="*/ 628405 w 2402071"/>
                <a:gd name="connsiteY150" fmla="*/ 1581977 h 1793433"/>
                <a:gd name="connsiteX151" fmla="*/ 649836 w 2402071"/>
                <a:gd name="connsiteY151" fmla="*/ 1550639 h 1793433"/>
                <a:gd name="connsiteX152" fmla="*/ 650503 w 2402071"/>
                <a:gd name="connsiteY152" fmla="*/ 1082771 h 1793433"/>
                <a:gd name="connsiteX153" fmla="*/ 646883 w 2402071"/>
                <a:gd name="connsiteY153" fmla="*/ 1070008 h 1793433"/>
                <a:gd name="connsiteX154" fmla="*/ 1491179 w 2402071"/>
                <a:gd name="connsiteY154" fmla="*/ 990379 h 1793433"/>
                <a:gd name="connsiteX155" fmla="*/ 1937044 w 2402071"/>
                <a:gd name="connsiteY155" fmla="*/ 989331 h 1793433"/>
                <a:gd name="connsiteX156" fmla="*/ 2059726 w 2402071"/>
                <a:gd name="connsiteY156" fmla="*/ 871888 h 1793433"/>
                <a:gd name="connsiteX157" fmla="*/ 1994861 w 2402071"/>
                <a:gd name="connsiteY157" fmla="*/ 726632 h 1793433"/>
                <a:gd name="connsiteX158" fmla="*/ 1806457 w 2402071"/>
                <a:gd name="connsiteY158" fmla="*/ 860839 h 1793433"/>
                <a:gd name="connsiteX159" fmla="*/ 1749783 w 2402071"/>
                <a:gd name="connsiteY159" fmla="*/ 828359 h 1793433"/>
                <a:gd name="connsiteX160" fmla="*/ 1797693 w 2402071"/>
                <a:gd name="connsiteY160" fmla="*/ 784067 h 1793433"/>
                <a:gd name="connsiteX161" fmla="*/ 1937235 w 2402071"/>
                <a:gd name="connsiteY161" fmla="*/ 631096 h 1793433"/>
                <a:gd name="connsiteX162" fmla="*/ 1743592 w 2402071"/>
                <a:gd name="connsiteY162" fmla="*/ 486697 h 1793433"/>
                <a:gd name="connsiteX163" fmla="*/ 1689775 w 2402071"/>
                <a:gd name="connsiteY163" fmla="*/ 484601 h 1793433"/>
                <a:gd name="connsiteX164" fmla="*/ 1692442 w 2402071"/>
                <a:gd name="connsiteY164" fmla="*/ 427547 h 1793433"/>
                <a:gd name="connsiteX165" fmla="*/ 1678155 w 2402071"/>
                <a:gd name="connsiteY165" fmla="*/ 249524 h 1793433"/>
                <a:gd name="connsiteX166" fmla="*/ 1501942 w 2402071"/>
                <a:gd name="connsiteY166" fmla="*/ 214187 h 1793433"/>
                <a:gd name="connsiteX167" fmla="*/ 1421075 w 2402071"/>
                <a:gd name="connsiteY167" fmla="*/ 190565 h 1793433"/>
                <a:gd name="connsiteX168" fmla="*/ 989783 w 2402071"/>
                <a:gd name="connsiteY168" fmla="*/ 186850 h 1793433"/>
                <a:gd name="connsiteX169" fmla="*/ 900724 w 2402071"/>
                <a:gd name="connsiteY169" fmla="*/ 211805 h 1793433"/>
                <a:gd name="connsiteX170" fmla="*/ 694603 w 2402071"/>
                <a:gd name="connsiteY170" fmla="*/ 367063 h 1793433"/>
                <a:gd name="connsiteX171" fmla="*/ 717654 w 2402071"/>
                <a:gd name="connsiteY171" fmla="*/ 433452 h 1793433"/>
                <a:gd name="connsiteX172" fmla="*/ 712415 w 2402071"/>
                <a:gd name="connsiteY172" fmla="*/ 484982 h 1793433"/>
                <a:gd name="connsiteX173" fmla="*/ 661933 w 2402071"/>
                <a:gd name="connsiteY173" fmla="*/ 488602 h 1793433"/>
                <a:gd name="connsiteX174" fmla="*/ 613831 w 2402071"/>
                <a:gd name="connsiteY174" fmla="*/ 480315 h 1793433"/>
                <a:gd name="connsiteX175" fmla="*/ 472099 w 2402071"/>
                <a:gd name="connsiteY175" fmla="*/ 618618 h 1793433"/>
                <a:gd name="connsiteX176" fmla="*/ 601735 w 2402071"/>
                <a:gd name="connsiteY176" fmla="*/ 783686 h 1793433"/>
                <a:gd name="connsiteX177" fmla="*/ 658789 w 2402071"/>
                <a:gd name="connsiteY177" fmla="*/ 830264 h 1793433"/>
                <a:gd name="connsiteX178" fmla="*/ 589257 w 2402071"/>
                <a:gd name="connsiteY178" fmla="*/ 859886 h 1793433"/>
                <a:gd name="connsiteX179" fmla="*/ 582304 w 2402071"/>
                <a:gd name="connsiteY179" fmla="*/ 858267 h 1793433"/>
                <a:gd name="connsiteX180" fmla="*/ 412473 w 2402071"/>
                <a:gd name="connsiteY180" fmla="*/ 725774 h 1793433"/>
                <a:gd name="connsiteX181" fmla="*/ 350370 w 2402071"/>
                <a:gd name="connsiteY181" fmla="*/ 880937 h 1793433"/>
                <a:gd name="connsiteX182" fmla="*/ 484006 w 2402071"/>
                <a:gd name="connsiteY182" fmla="*/ 990950 h 1793433"/>
                <a:gd name="connsiteX183" fmla="*/ 651836 w 2402071"/>
                <a:gd name="connsiteY183" fmla="*/ 991427 h 1793433"/>
                <a:gd name="connsiteX184" fmla="*/ 911869 w 2402071"/>
                <a:gd name="connsiteY184" fmla="*/ 991427 h 1793433"/>
                <a:gd name="connsiteX185" fmla="*/ 891676 w 2402071"/>
                <a:gd name="connsiteY185" fmla="*/ 958280 h 1793433"/>
                <a:gd name="connsiteX186" fmla="*/ 838145 w 2402071"/>
                <a:gd name="connsiteY186" fmla="*/ 958280 h 1793433"/>
                <a:gd name="connsiteX187" fmla="*/ 796235 w 2402071"/>
                <a:gd name="connsiteY187" fmla="*/ 920275 h 1793433"/>
                <a:gd name="connsiteX188" fmla="*/ 839002 w 2402071"/>
                <a:gd name="connsiteY188" fmla="*/ 883032 h 1793433"/>
                <a:gd name="connsiteX189" fmla="*/ 912535 w 2402071"/>
                <a:gd name="connsiteY189" fmla="*/ 883127 h 1793433"/>
                <a:gd name="connsiteX190" fmla="*/ 993307 w 2402071"/>
                <a:gd name="connsiteY190" fmla="*/ 797688 h 1793433"/>
                <a:gd name="connsiteX191" fmla="*/ 993212 w 2402071"/>
                <a:gd name="connsiteY191" fmla="*/ 742062 h 1793433"/>
                <a:gd name="connsiteX192" fmla="*/ 1031312 w 2402071"/>
                <a:gd name="connsiteY192" fmla="*/ 690341 h 1793433"/>
                <a:gd name="connsiteX193" fmla="*/ 1067507 w 2402071"/>
                <a:gd name="connsiteY193" fmla="*/ 740443 h 1793433"/>
                <a:gd name="connsiteX194" fmla="*/ 1067412 w 2402071"/>
                <a:gd name="connsiteY194" fmla="*/ 803213 h 1793433"/>
                <a:gd name="connsiteX195" fmla="*/ 1107703 w 2402071"/>
                <a:gd name="connsiteY195" fmla="*/ 800927 h 1793433"/>
                <a:gd name="connsiteX196" fmla="*/ 1107703 w 2402071"/>
                <a:gd name="connsiteY196" fmla="*/ 730346 h 1793433"/>
                <a:gd name="connsiteX197" fmla="*/ 1143040 w 2402071"/>
                <a:gd name="connsiteY197" fmla="*/ 690151 h 1793433"/>
                <a:gd name="connsiteX198" fmla="*/ 1181712 w 2402071"/>
                <a:gd name="connsiteY198" fmla="*/ 730537 h 1793433"/>
                <a:gd name="connsiteX199" fmla="*/ 1181712 w 2402071"/>
                <a:gd name="connsiteY199" fmla="*/ 803689 h 1793433"/>
                <a:gd name="connsiteX200" fmla="*/ 1222003 w 2402071"/>
                <a:gd name="connsiteY200" fmla="*/ 800546 h 1793433"/>
                <a:gd name="connsiteX201" fmla="*/ 1221907 w 2402071"/>
                <a:gd name="connsiteY201" fmla="*/ 743777 h 1793433"/>
                <a:gd name="connsiteX202" fmla="*/ 1258293 w 2402071"/>
                <a:gd name="connsiteY202" fmla="*/ 690341 h 1793433"/>
                <a:gd name="connsiteX203" fmla="*/ 1296202 w 2402071"/>
                <a:gd name="connsiteY203" fmla="*/ 742253 h 1793433"/>
                <a:gd name="connsiteX204" fmla="*/ 1296107 w 2402071"/>
                <a:gd name="connsiteY204" fmla="*/ 803403 h 1793433"/>
                <a:gd name="connsiteX205" fmla="*/ 1336493 w 2402071"/>
                <a:gd name="connsiteY205" fmla="*/ 801212 h 1793433"/>
                <a:gd name="connsiteX206" fmla="*/ 1336493 w 2402071"/>
                <a:gd name="connsiteY206" fmla="*/ 728632 h 1793433"/>
                <a:gd name="connsiteX207" fmla="*/ 1373545 w 2402071"/>
                <a:gd name="connsiteY207" fmla="*/ 690246 h 1793433"/>
                <a:gd name="connsiteX208" fmla="*/ 1410312 w 2402071"/>
                <a:gd name="connsiteY208" fmla="*/ 728918 h 1793433"/>
                <a:gd name="connsiteX209" fmla="*/ 1410312 w 2402071"/>
                <a:gd name="connsiteY209" fmla="*/ 798545 h 1793433"/>
                <a:gd name="connsiteX210" fmla="*/ 1492227 w 2402071"/>
                <a:gd name="connsiteY210" fmla="*/ 883127 h 1793433"/>
                <a:gd name="connsiteX211" fmla="*/ 1558902 w 2402071"/>
                <a:gd name="connsiteY211" fmla="*/ 883127 h 1793433"/>
                <a:gd name="connsiteX212" fmla="*/ 1601288 w 2402071"/>
                <a:gd name="connsiteY212" fmla="*/ 920751 h 1793433"/>
                <a:gd name="connsiteX213" fmla="*/ 1558711 w 2402071"/>
                <a:gd name="connsiteY213" fmla="*/ 958184 h 1793433"/>
                <a:gd name="connsiteX214" fmla="*/ 1512325 w 2402071"/>
                <a:gd name="connsiteY214" fmla="*/ 958184 h 1793433"/>
                <a:gd name="connsiteX215" fmla="*/ 1491179 w 2402071"/>
                <a:gd name="connsiteY215" fmla="*/ 990379 h 1793433"/>
                <a:gd name="connsiteX216" fmla="*/ 1406883 w 2402071"/>
                <a:gd name="connsiteY216" fmla="*/ 1296989 h 1793433"/>
                <a:gd name="connsiteX217" fmla="*/ 1406883 w 2402071"/>
                <a:gd name="connsiteY217" fmla="*/ 882746 h 1793433"/>
                <a:gd name="connsiteX218" fmla="*/ 996641 w 2402071"/>
                <a:gd name="connsiteY218" fmla="*/ 882746 h 1793433"/>
                <a:gd name="connsiteX219" fmla="*/ 996641 w 2402071"/>
                <a:gd name="connsiteY219" fmla="*/ 1296989 h 1793433"/>
                <a:gd name="connsiteX220" fmla="*/ 1406883 w 2402071"/>
                <a:gd name="connsiteY220" fmla="*/ 1296989 h 1793433"/>
                <a:gd name="connsiteX221" fmla="*/ 311698 w 2402071"/>
                <a:gd name="connsiteY221" fmla="*/ 199613 h 1793433"/>
                <a:gd name="connsiteX222" fmla="*/ 311127 w 2402071"/>
                <a:gd name="connsiteY222" fmla="*/ 183897 h 1793433"/>
                <a:gd name="connsiteX223" fmla="*/ 266169 w 2402071"/>
                <a:gd name="connsiteY223" fmla="*/ 158370 h 1793433"/>
                <a:gd name="connsiteX224" fmla="*/ 232165 w 2402071"/>
                <a:gd name="connsiteY224" fmla="*/ 193708 h 1793433"/>
                <a:gd name="connsiteX225" fmla="*/ 268645 w 2402071"/>
                <a:gd name="connsiteY225" fmla="*/ 229903 h 1793433"/>
                <a:gd name="connsiteX226" fmla="*/ 311698 w 2402071"/>
                <a:gd name="connsiteY226" fmla="*/ 199613 h 1793433"/>
                <a:gd name="connsiteX227" fmla="*/ 2127544 w 2402071"/>
                <a:gd name="connsiteY227" fmla="*/ 237047 h 1793433"/>
                <a:gd name="connsiteX228" fmla="*/ 2143165 w 2402071"/>
                <a:gd name="connsiteY228" fmla="*/ 236951 h 1793433"/>
                <a:gd name="connsiteX229" fmla="*/ 2171455 w 2402071"/>
                <a:gd name="connsiteY229" fmla="*/ 192374 h 1793433"/>
                <a:gd name="connsiteX230" fmla="*/ 2133450 w 2402071"/>
                <a:gd name="connsiteY230" fmla="*/ 157799 h 1793433"/>
                <a:gd name="connsiteX231" fmla="*/ 2099350 w 2402071"/>
                <a:gd name="connsiteY231" fmla="*/ 193232 h 1793433"/>
                <a:gd name="connsiteX232" fmla="*/ 2127544 w 2402071"/>
                <a:gd name="connsiteY232" fmla="*/ 237047 h 1793433"/>
                <a:gd name="connsiteX233" fmla="*/ 73573 w 2402071"/>
                <a:gd name="connsiteY233" fmla="*/ 641288 h 1793433"/>
                <a:gd name="connsiteX234" fmla="*/ 73002 w 2402071"/>
                <a:gd name="connsiteY234" fmla="*/ 658147 h 1793433"/>
                <a:gd name="connsiteX235" fmla="*/ 116055 w 2402071"/>
                <a:gd name="connsiteY235" fmla="*/ 686150 h 1793433"/>
                <a:gd name="connsiteX236" fmla="*/ 150726 w 2402071"/>
                <a:gd name="connsiteY236" fmla="*/ 651575 h 1793433"/>
                <a:gd name="connsiteX237" fmla="*/ 115388 w 2402071"/>
                <a:gd name="connsiteY237" fmla="*/ 614618 h 1793433"/>
                <a:gd name="connsiteX238" fmla="*/ 73573 w 2402071"/>
                <a:gd name="connsiteY238" fmla="*/ 641288 h 1793433"/>
                <a:gd name="connsiteX239" fmla="*/ 2245083 w 2402071"/>
                <a:gd name="connsiteY239" fmla="*/ 642621 h 1793433"/>
                <a:gd name="connsiteX240" fmla="*/ 2244988 w 2402071"/>
                <a:gd name="connsiteY240" fmla="*/ 659480 h 1793433"/>
                <a:gd name="connsiteX241" fmla="*/ 2288898 w 2402071"/>
                <a:gd name="connsiteY241" fmla="*/ 686150 h 1793433"/>
                <a:gd name="connsiteX242" fmla="*/ 2322616 w 2402071"/>
                <a:gd name="connsiteY242" fmla="*/ 650527 h 1793433"/>
                <a:gd name="connsiteX243" fmla="*/ 2286040 w 2402071"/>
                <a:gd name="connsiteY243" fmla="*/ 614618 h 1793433"/>
                <a:gd name="connsiteX244" fmla="*/ 2245083 w 2402071"/>
                <a:gd name="connsiteY244" fmla="*/ 642621 h 1793433"/>
                <a:gd name="connsiteX245" fmla="*/ 158536 w 2402071"/>
                <a:gd name="connsiteY245" fmla="*/ 1077723 h 1793433"/>
                <a:gd name="connsiteX246" fmla="*/ 158250 w 2402071"/>
                <a:gd name="connsiteY246" fmla="*/ 1060292 h 1793433"/>
                <a:gd name="connsiteX247" fmla="*/ 116436 w 2402071"/>
                <a:gd name="connsiteY247" fmla="*/ 1034289 h 1793433"/>
                <a:gd name="connsiteX248" fmla="*/ 80812 w 2402071"/>
                <a:gd name="connsiteY248" fmla="*/ 1070675 h 1793433"/>
                <a:gd name="connsiteX249" fmla="*/ 115198 w 2402071"/>
                <a:gd name="connsiteY249" fmla="*/ 1105060 h 1793433"/>
                <a:gd name="connsiteX250" fmla="*/ 158536 w 2402071"/>
                <a:gd name="connsiteY250" fmla="*/ 1077723 h 1793433"/>
                <a:gd name="connsiteX251" fmla="*/ 2245274 w 2402071"/>
                <a:gd name="connsiteY251" fmla="*/ 1060102 h 1793433"/>
                <a:gd name="connsiteX252" fmla="*/ 2244892 w 2402071"/>
                <a:gd name="connsiteY252" fmla="*/ 1077533 h 1793433"/>
                <a:gd name="connsiteX253" fmla="*/ 2288136 w 2402071"/>
                <a:gd name="connsiteY253" fmla="*/ 1104869 h 1793433"/>
                <a:gd name="connsiteX254" fmla="*/ 2322616 w 2402071"/>
                <a:gd name="connsiteY254" fmla="*/ 1070675 h 1793433"/>
                <a:gd name="connsiteX255" fmla="*/ 2287088 w 2402071"/>
                <a:gd name="connsiteY255" fmla="*/ 1034194 h 1793433"/>
                <a:gd name="connsiteX256" fmla="*/ 2245274 w 2402071"/>
                <a:gd name="connsiteY256" fmla="*/ 1060102 h 1793433"/>
                <a:gd name="connsiteX257" fmla="*/ 301983 w 2402071"/>
                <a:gd name="connsiteY257" fmla="*/ 1556069 h 1793433"/>
                <a:gd name="connsiteX258" fmla="*/ 301888 w 2402071"/>
                <a:gd name="connsiteY258" fmla="*/ 1573785 h 1793433"/>
                <a:gd name="connsiteX259" fmla="*/ 345798 w 2402071"/>
                <a:gd name="connsiteY259" fmla="*/ 1600550 h 1793433"/>
                <a:gd name="connsiteX260" fmla="*/ 378659 w 2402071"/>
                <a:gd name="connsiteY260" fmla="*/ 1565213 h 1793433"/>
                <a:gd name="connsiteX261" fmla="*/ 346274 w 2402071"/>
                <a:gd name="connsiteY261" fmla="*/ 1529970 h 1793433"/>
                <a:gd name="connsiteX262" fmla="*/ 301983 w 2402071"/>
                <a:gd name="connsiteY262" fmla="*/ 1556069 h 1793433"/>
                <a:gd name="connsiteX263" fmla="*/ 2068489 w 2402071"/>
                <a:gd name="connsiteY263" fmla="*/ 1522350 h 1793433"/>
                <a:gd name="connsiteX264" fmla="*/ 2052202 w 2402071"/>
                <a:gd name="connsiteY264" fmla="*/ 1521779 h 1793433"/>
                <a:gd name="connsiteX265" fmla="*/ 2023627 w 2402071"/>
                <a:gd name="connsiteY265" fmla="*/ 1562641 h 1793433"/>
                <a:gd name="connsiteX266" fmla="*/ 2057631 w 2402071"/>
                <a:gd name="connsiteY266" fmla="*/ 1601122 h 1793433"/>
                <a:gd name="connsiteX267" fmla="*/ 2093159 w 2402071"/>
                <a:gd name="connsiteY267" fmla="*/ 1567594 h 1793433"/>
                <a:gd name="connsiteX268" fmla="*/ 2068489 w 2402071"/>
                <a:gd name="connsiteY268" fmla="*/ 1522350 h 1793433"/>
                <a:gd name="connsiteX269" fmla="*/ 644883 w 2402071"/>
                <a:gd name="connsiteY269" fmla="*/ 1670369 h 1793433"/>
                <a:gd name="connsiteX270" fmla="*/ 644692 w 2402071"/>
                <a:gd name="connsiteY270" fmla="*/ 1688085 h 1793433"/>
                <a:gd name="connsiteX271" fmla="*/ 688698 w 2402071"/>
                <a:gd name="connsiteY271" fmla="*/ 1714850 h 1793433"/>
                <a:gd name="connsiteX272" fmla="*/ 721464 w 2402071"/>
                <a:gd name="connsiteY272" fmla="*/ 1679513 h 1793433"/>
                <a:gd name="connsiteX273" fmla="*/ 689079 w 2402071"/>
                <a:gd name="connsiteY273" fmla="*/ 1644270 h 1793433"/>
                <a:gd name="connsiteX274" fmla="*/ 644883 w 2402071"/>
                <a:gd name="connsiteY274" fmla="*/ 1670369 h 1793433"/>
                <a:gd name="connsiteX275" fmla="*/ 1673392 w 2402071"/>
                <a:gd name="connsiteY275" fmla="*/ 1671797 h 1793433"/>
                <a:gd name="connsiteX276" fmla="*/ 1673773 w 2402071"/>
                <a:gd name="connsiteY276" fmla="*/ 1688466 h 1793433"/>
                <a:gd name="connsiteX277" fmla="*/ 1715493 w 2402071"/>
                <a:gd name="connsiteY277" fmla="*/ 1715803 h 1793433"/>
                <a:gd name="connsiteX278" fmla="*/ 1751212 w 2402071"/>
                <a:gd name="connsiteY278" fmla="*/ 1678751 h 1793433"/>
                <a:gd name="connsiteX279" fmla="*/ 1716731 w 2402071"/>
                <a:gd name="connsiteY279" fmla="*/ 1644365 h 1793433"/>
                <a:gd name="connsiteX280" fmla="*/ 1673392 w 2402071"/>
                <a:gd name="connsiteY280" fmla="*/ 1671797 h 17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2402071" h="1793433">
                  <a:moveTo>
                    <a:pt x="646883" y="1070008"/>
                  </a:moveTo>
                  <a:cubicBezTo>
                    <a:pt x="610117" y="1070008"/>
                    <a:pt x="575827" y="1070008"/>
                    <a:pt x="536298" y="1070008"/>
                  </a:cubicBezTo>
                  <a:cubicBezTo>
                    <a:pt x="536298" y="1083629"/>
                    <a:pt x="536298" y="1096106"/>
                    <a:pt x="536298" y="1108679"/>
                  </a:cubicBezTo>
                  <a:cubicBezTo>
                    <a:pt x="536298" y="1205072"/>
                    <a:pt x="533536" y="1301656"/>
                    <a:pt x="537441" y="1397954"/>
                  </a:cubicBezTo>
                  <a:cubicBezTo>
                    <a:pt x="539536" y="1449865"/>
                    <a:pt x="527630" y="1488727"/>
                    <a:pt x="479529" y="1512539"/>
                  </a:cubicBezTo>
                  <a:cubicBezTo>
                    <a:pt x="460384" y="1521969"/>
                    <a:pt x="455240" y="1535971"/>
                    <a:pt x="457621" y="1558640"/>
                  </a:cubicBezTo>
                  <a:cubicBezTo>
                    <a:pt x="463050" y="1608932"/>
                    <a:pt x="430570" y="1655033"/>
                    <a:pt x="383136" y="1672274"/>
                  </a:cubicBezTo>
                  <a:cubicBezTo>
                    <a:pt x="337130" y="1688942"/>
                    <a:pt x="285028" y="1673893"/>
                    <a:pt x="254929" y="1635317"/>
                  </a:cubicBezTo>
                  <a:cubicBezTo>
                    <a:pt x="223306" y="1594835"/>
                    <a:pt x="222163" y="1541210"/>
                    <a:pt x="251881" y="1499204"/>
                  </a:cubicBezTo>
                  <a:cubicBezTo>
                    <a:pt x="280742" y="1458533"/>
                    <a:pt x="333796" y="1441388"/>
                    <a:pt x="381898" y="1457294"/>
                  </a:cubicBezTo>
                  <a:cubicBezTo>
                    <a:pt x="425522" y="1471677"/>
                    <a:pt x="458669" y="1447198"/>
                    <a:pt x="458764" y="1400335"/>
                  </a:cubicBezTo>
                  <a:cubicBezTo>
                    <a:pt x="458860" y="1380332"/>
                    <a:pt x="458764" y="1360425"/>
                    <a:pt x="458764" y="1336994"/>
                  </a:cubicBezTo>
                  <a:cubicBezTo>
                    <a:pt x="377707" y="1336994"/>
                    <a:pt x="300649" y="1336994"/>
                    <a:pt x="223497" y="1336994"/>
                  </a:cubicBezTo>
                  <a:cubicBezTo>
                    <a:pt x="193779" y="1336994"/>
                    <a:pt x="163966" y="1337184"/>
                    <a:pt x="134248" y="1336898"/>
                  </a:cubicBezTo>
                  <a:cubicBezTo>
                    <a:pt x="88337" y="1336422"/>
                    <a:pt x="79384" y="1327564"/>
                    <a:pt x="79003" y="1282987"/>
                  </a:cubicBezTo>
                  <a:cubicBezTo>
                    <a:pt x="78907" y="1273462"/>
                    <a:pt x="78907" y="1263937"/>
                    <a:pt x="79003" y="1254412"/>
                  </a:cubicBezTo>
                  <a:cubicBezTo>
                    <a:pt x="79193" y="1213931"/>
                    <a:pt x="82622" y="1178688"/>
                    <a:pt x="37950" y="1148589"/>
                  </a:cubicBezTo>
                  <a:cubicBezTo>
                    <a:pt x="-15104" y="1112870"/>
                    <a:pt x="-9770" y="1033337"/>
                    <a:pt x="36807" y="987998"/>
                  </a:cubicBezTo>
                  <a:cubicBezTo>
                    <a:pt x="81384" y="944659"/>
                    <a:pt x="154631" y="945802"/>
                    <a:pt x="197494" y="990474"/>
                  </a:cubicBezTo>
                  <a:cubicBezTo>
                    <a:pt x="242642" y="1037432"/>
                    <a:pt x="244928" y="1115537"/>
                    <a:pt x="191683" y="1151447"/>
                  </a:cubicBezTo>
                  <a:cubicBezTo>
                    <a:pt x="148345" y="1180688"/>
                    <a:pt x="151012" y="1214312"/>
                    <a:pt x="155203" y="1260603"/>
                  </a:cubicBezTo>
                  <a:cubicBezTo>
                    <a:pt x="204066" y="1260603"/>
                    <a:pt x="253405" y="1260603"/>
                    <a:pt x="302840" y="1260603"/>
                  </a:cubicBezTo>
                  <a:cubicBezTo>
                    <a:pt x="352751" y="1260603"/>
                    <a:pt x="402662" y="1260603"/>
                    <a:pt x="458574" y="1260603"/>
                  </a:cubicBezTo>
                  <a:cubicBezTo>
                    <a:pt x="458574" y="1198976"/>
                    <a:pt x="458955" y="1138874"/>
                    <a:pt x="457907" y="1078866"/>
                  </a:cubicBezTo>
                  <a:cubicBezTo>
                    <a:pt x="457812" y="1073342"/>
                    <a:pt x="449430" y="1065531"/>
                    <a:pt x="443143" y="1063055"/>
                  </a:cubicBezTo>
                  <a:cubicBezTo>
                    <a:pt x="264454" y="991331"/>
                    <a:pt x="219687" y="853124"/>
                    <a:pt x="328272" y="689579"/>
                  </a:cubicBezTo>
                  <a:cubicBezTo>
                    <a:pt x="294744" y="689579"/>
                    <a:pt x="264645" y="688246"/>
                    <a:pt x="234832" y="690532"/>
                  </a:cubicBezTo>
                  <a:cubicBezTo>
                    <a:pt x="227116" y="691103"/>
                    <a:pt x="218925" y="702343"/>
                    <a:pt x="213400" y="710344"/>
                  </a:cubicBezTo>
                  <a:cubicBezTo>
                    <a:pt x="181682" y="755969"/>
                    <a:pt x="132724" y="775114"/>
                    <a:pt x="83003" y="760445"/>
                  </a:cubicBezTo>
                  <a:cubicBezTo>
                    <a:pt x="35950" y="746634"/>
                    <a:pt x="1564" y="699962"/>
                    <a:pt x="1755" y="650432"/>
                  </a:cubicBezTo>
                  <a:cubicBezTo>
                    <a:pt x="1945" y="602045"/>
                    <a:pt x="34616" y="557468"/>
                    <a:pt x="80812" y="542609"/>
                  </a:cubicBezTo>
                  <a:cubicBezTo>
                    <a:pt x="131676" y="526226"/>
                    <a:pt x="180825" y="545371"/>
                    <a:pt x="214067" y="592901"/>
                  </a:cubicBezTo>
                  <a:cubicBezTo>
                    <a:pt x="219973" y="601378"/>
                    <a:pt x="230641" y="611570"/>
                    <a:pt x="239499" y="612046"/>
                  </a:cubicBezTo>
                  <a:cubicBezTo>
                    <a:pt x="281028" y="614046"/>
                    <a:pt x="322747" y="613094"/>
                    <a:pt x="364467" y="612903"/>
                  </a:cubicBezTo>
                  <a:cubicBezTo>
                    <a:pt x="373801" y="612903"/>
                    <a:pt x="383231" y="611855"/>
                    <a:pt x="393804" y="611284"/>
                  </a:cubicBezTo>
                  <a:cubicBezTo>
                    <a:pt x="411425" y="499841"/>
                    <a:pt x="474957" y="431071"/>
                    <a:pt x="587828" y="403925"/>
                  </a:cubicBezTo>
                  <a:cubicBezTo>
                    <a:pt x="540394" y="348203"/>
                    <a:pt x="496007" y="294387"/>
                    <a:pt x="449716" y="242381"/>
                  </a:cubicBezTo>
                  <a:cubicBezTo>
                    <a:pt x="430475" y="220854"/>
                    <a:pt x="381517" y="229141"/>
                    <a:pt x="364753" y="254096"/>
                  </a:cubicBezTo>
                  <a:cubicBezTo>
                    <a:pt x="334177" y="299626"/>
                    <a:pt x="284647" y="318009"/>
                    <a:pt x="234165" y="302579"/>
                  </a:cubicBezTo>
                  <a:cubicBezTo>
                    <a:pt x="188635" y="288672"/>
                    <a:pt x="154441" y="243047"/>
                    <a:pt x="153679" y="195327"/>
                  </a:cubicBezTo>
                  <a:cubicBezTo>
                    <a:pt x="152917" y="146940"/>
                    <a:pt x="188254" y="98744"/>
                    <a:pt x="234736" y="84837"/>
                  </a:cubicBezTo>
                  <a:cubicBezTo>
                    <a:pt x="285124" y="69883"/>
                    <a:pt x="335892" y="87790"/>
                    <a:pt x="364276" y="134558"/>
                  </a:cubicBezTo>
                  <a:cubicBezTo>
                    <a:pt x="374563" y="151512"/>
                    <a:pt x="385517" y="159132"/>
                    <a:pt x="403710" y="155608"/>
                  </a:cubicBezTo>
                  <a:cubicBezTo>
                    <a:pt x="458955" y="144940"/>
                    <a:pt x="495626" y="169800"/>
                    <a:pt x="526773" y="213044"/>
                  </a:cubicBezTo>
                  <a:cubicBezTo>
                    <a:pt x="552300" y="248381"/>
                    <a:pt x="583161" y="279909"/>
                    <a:pt x="612593" y="314294"/>
                  </a:cubicBezTo>
                  <a:cubicBezTo>
                    <a:pt x="688698" y="143797"/>
                    <a:pt x="769470" y="99315"/>
                    <a:pt x="929680" y="138082"/>
                  </a:cubicBezTo>
                  <a:cubicBezTo>
                    <a:pt x="992355" y="58167"/>
                    <a:pt x="1073698" y="8828"/>
                    <a:pt x="1176949" y="1112"/>
                  </a:cubicBezTo>
                  <a:cubicBezTo>
                    <a:pt x="1291535" y="-7460"/>
                    <a:pt x="1386118" y="33688"/>
                    <a:pt x="1462985" y="118651"/>
                  </a:cubicBezTo>
                  <a:cubicBezTo>
                    <a:pt x="1470605" y="127033"/>
                    <a:pt x="1486417" y="135320"/>
                    <a:pt x="1496227" y="133319"/>
                  </a:cubicBezTo>
                  <a:cubicBezTo>
                    <a:pt x="1643484" y="102268"/>
                    <a:pt x="1744830" y="161513"/>
                    <a:pt x="1792550" y="312294"/>
                  </a:cubicBezTo>
                  <a:cubicBezTo>
                    <a:pt x="1825030" y="274575"/>
                    <a:pt x="1857987" y="240380"/>
                    <a:pt x="1885895" y="202471"/>
                  </a:cubicBezTo>
                  <a:cubicBezTo>
                    <a:pt x="1912470" y="166181"/>
                    <a:pt x="1943807" y="148274"/>
                    <a:pt x="1988765" y="155608"/>
                  </a:cubicBezTo>
                  <a:cubicBezTo>
                    <a:pt x="2012673" y="159513"/>
                    <a:pt x="2029342" y="152846"/>
                    <a:pt x="2043439" y="129224"/>
                  </a:cubicBezTo>
                  <a:cubicBezTo>
                    <a:pt x="2068870" y="86552"/>
                    <a:pt x="2120877" y="70645"/>
                    <a:pt x="2168502" y="84647"/>
                  </a:cubicBezTo>
                  <a:cubicBezTo>
                    <a:pt x="2215556" y="98553"/>
                    <a:pt x="2249941" y="145511"/>
                    <a:pt x="2249369" y="194946"/>
                  </a:cubicBezTo>
                  <a:cubicBezTo>
                    <a:pt x="2248798" y="243333"/>
                    <a:pt x="2215365" y="288386"/>
                    <a:pt x="2169645" y="302483"/>
                  </a:cubicBezTo>
                  <a:cubicBezTo>
                    <a:pt x="2121829" y="317247"/>
                    <a:pt x="2072490" y="300674"/>
                    <a:pt x="2043248" y="260002"/>
                  </a:cubicBezTo>
                  <a:cubicBezTo>
                    <a:pt x="2015435" y="221426"/>
                    <a:pt x="1973239" y="219330"/>
                    <a:pt x="1942188" y="255430"/>
                  </a:cubicBezTo>
                  <a:cubicBezTo>
                    <a:pt x="1901135" y="303150"/>
                    <a:pt x="1860273" y="351156"/>
                    <a:pt x="1817029" y="401734"/>
                  </a:cubicBezTo>
                  <a:cubicBezTo>
                    <a:pt x="1829317" y="405639"/>
                    <a:pt x="1838746" y="408687"/>
                    <a:pt x="1848176" y="411640"/>
                  </a:cubicBezTo>
                  <a:cubicBezTo>
                    <a:pt x="1934854" y="439167"/>
                    <a:pt x="1990099" y="496412"/>
                    <a:pt x="2008387" y="585852"/>
                  </a:cubicBezTo>
                  <a:cubicBezTo>
                    <a:pt x="2012577" y="606521"/>
                    <a:pt x="2019340" y="614618"/>
                    <a:pt x="2040200" y="613094"/>
                  </a:cubicBezTo>
                  <a:cubicBezTo>
                    <a:pt x="2060298" y="611665"/>
                    <a:pt x="2080681" y="612998"/>
                    <a:pt x="2100874" y="612713"/>
                  </a:cubicBezTo>
                  <a:cubicBezTo>
                    <a:pt x="2142118" y="612141"/>
                    <a:pt x="2179456" y="618428"/>
                    <a:pt x="2210507" y="571279"/>
                  </a:cubicBezTo>
                  <a:cubicBezTo>
                    <a:pt x="2244035" y="520415"/>
                    <a:pt x="2325188" y="526416"/>
                    <a:pt x="2368908" y="570517"/>
                  </a:cubicBezTo>
                  <a:cubicBezTo>
                    <a:pt x="2412914" y="614999"/>
                    <a:pt x="2412723" y="686912"/>
                    <a:pt x="2368336" y="731299"/>
                  </a:cubicBezTo>
                  <a:cubicBezTo>
                    <a:pt x="2325379" y="774352"/>
                    <a:pt x="2246512" y="780924"/>
                    <a:pt x="2212412" y="732442"/>
                  </a:cubicBezTo>
                  <a:cubicBezTo>
                    <a:pt x="2176598" y="681578"/>
                    <a:pt x="2133545" y="687579"/>
                    <a:pt x="2080777" y="691103"/>
                  </a:cubicBezTo>
                  <a:cubicBezTo>
                    <a:pt x="2134117" y="760445"/>
                    <a:pt x="2155929" y="835121"/>
                    <a:pt x="2126020" y="918084"/>
                  </a:cubicBezTo>
                  <a:cubicBezTo>
                    <a:pt x="2096017" y="1001333"/>
                    <a:pt x="2034009" y="1048291"/>
                    <a:pt x="1947141" y="1067246"/>
                  </a:cubicBezTo>
                  <a:cubicBezTo>
                    <a:pt x="1947141" y="1130396"/>
                    <a:pt x="1947141" y="1192880"/>
                    <a:pt x="1947141" y="1257841"/>
                  </a:cubicBezTo>
                  <a:cubicBezTo>
                    <a:pt x="2046582" y="1257841"/>
                    <a:pt x="2145928" y="1257841"/>
                    <a:pt x="2247655" y="1257841"/>
                  </a:cubicBezTo>
                  <a:cubicBezTo>
                    <a:pt x="2250607" y="1218884"/>
                    <a:pt x="2261275" y="1184403"/>
                    <a:pt x="2215270" y="1154780"/>
                  </a:cubicBezTo>
                  <a:cubicBezTo>
                    <a:pt x="2158882" y="1118300"/>
                    <a:pt x="2159549" y="1035908"/>
                    <a:pt x="2207554" y="988760"/>
                  </a:cubicBezTo>
                  <a:cubicBezTo>
                    <a:pt x="2255275" y="941801"/>
                    <a:pt x="2333475" y="945802"/>
                    <a:pt x="2375385" y="997427"/>
                  </a:cubicBezTo>
                  <a:cubicBezTo>
                    <a:pt x="2418343" y="1050291"/>
                    <a:pt x="2408818" y="1126491"/>
                    <a:pt x="2351287" y="1162686"/>
                  </a:cubicBezTo>
                  <a:cubicBezTo>
                    <a:pt x="2329760" y="1176212"/>
                    <a:pt x="2322426" y="1190023"/>
                    <a:pt x="2324331" y="1213740"/>
                  </a:cubicBezTo>
                  <a:cubicBezTo>
                    <a:pt x="2326141" y="1236219"/>
                    <a:pt x="2324807" y="1258984"/>
                    <a:pt x="2324712" y="1281558"/>
                  </a:cubicBezTo>
                  <a:cubicBezTo>
                    <a:pt x="2324426" y="1326516"/>
                    <a:pt x="2315092" y="1336517"/>
                    <a:pt x="2270705" y="1336708"/>
                  </a:cubicBezTo>
                  <a:cubicBezTo>
                    <a:pt x="2176693" y="1337089"/>
                    <a:pt x="2082586" y="1336803"/>
                    <a:pt x="1988575" y="1336803"/>
                  </a:cubicBezTo>
                  <a:cubicBezTo>
                    <a:pt x="1975621" y="1336803"/>
                    <a:pt x="1962571" y="1336803"/>
                    <a:pt x="1945045" y="1336803"/>
                  </a:cubicBezTo>
                  <a:cubicBezTo>
                    <a:pt x="1945045" y="1366331"/>
                    <a:pt x="1943617" y="1393477"/>
                    <a:pt x="1945426" y="1420337"/>
                  </a:cubicBezTo>
                  <a:cubicBezTo>
                    <a:pt x="1947141" y="1445674"/>
                    <a:pt x="1989813" y="1469582"/>
                    <a:pt x="2014102" y="1460533"/>
                  </a:cubicBezTo>
                  <a:cubicBezTo>
                    <a:pt x="2065537" y="1441483"/>
                    <a:pt x="2118115" y="1455008"/>
                    <a:pt x="2148881" y="1495299"/>
                  </a:cubicBezTo>
                  <a:cubicBezTo>
                    <a:pt x="2181361" y="1537781"/>
                    <a:pt x="2181551" y="1592168"/>
                    <a:pt x="2149547" y="1634269"/>
                  </a:cubicBezTo>
                  <a:cubicBezTo>
                    <a:pt x="2120210" y="1672940"/>
                    <a:pt x="2067156" y="1688847"/>
                    <a:pt x="2021626" y="1672655"/>
                  </a:cubicBezTo>
                  <a:cubicBezTo>
                    <a:pt x="1971715" y="1654938"/>
                    <a:pt x="1943235" y="1608075"/>
                    <a:pt x="1944855" y="1552354"/>
                  </a:cubicBezTo>
                  <a:cubicBezTo>
                    <a:pt x="1945236" y="1540067"/>
                    <a:pt x="1937235" y="1521207"/>
                    <a:pt x="1927519" y="1516064"/>
                  </a:cubicBezTo>
                  <a:cubicBezTo>
                    <a:pt x="1875989" y="1488727"/>
                    <a:pt x="1864273" y="1447198"/>
                    <a:pt x="1866369" y="1391762"/>
                  </a:cubicBezTo>
                  <a:cubicBezTo>
                    <a:pt x="1870274" y="1286035"/>
                    <a:pt x="1867512" y="1180022"/>
                    <a:pt x="1867512" y="1071437"/>
                  </a:cubicBezTo>
                  <a:cubicBezTo>
                    <a:pt x="1829888" y="1071437"/>
                    <a:pt x="1793789" y="1071437"/>
                    <a:pt x="1753402" y="1071437"/>
                  </a:cubicBezTo>
                  <a:cubicBezTo>
                    <a:pt x="1753402" y="1084772"/>
                    <a:pt x="1753402" y="1097440"/>
                    <a:pt x="1753402" y="1110203"/>
                  </a:cubicBezTo>
                  <a:cubicBezTo>
                    <a:pt x="1753402" y="1253078"/>
                    <a:pt x="1753688" y="1395953"/>
                    <a:pt x="1753021" y="1538828"/>
                  </a:cubicBezTo>
                  <a:cubicBezTo>
                    <a:pt x="1752926" y="1559593"/>
                    <a:pt x="1757022" y="1572737"/>
                    <a:pt x="1777024" y="1584644"/>
                  </a:cubicBezTo>
                  <a:cubicBezTo>
                    <a:pt x="1822840" y="1611885"/>
                    <a:pt x="1840270" y="1662558"/>
                    <a:pt x="1825411" y="1711136"/>
                  </a:cubicBezTo>
                  <a:cubicBezTo>
                    <a:pt x="1810362" y="1760475"/>
                    <a:pt x="1767118" y="1793241"/>
                    <a:pt x="1716731" y="1793432"/>
                  </a:cubicBezTo>
                  <a:cubicBezTo>
                    <a:pt x="1665296" y="1793622"/>
                    <a:pt x="1620814" y="1759427"/>
                    <a:pt x="1606336" y="1708469"/>
                  </a:cubicBezTo>
                  <a:cubicBezTo>
                    <a:pt x="1592620" y="1660177"/>
                    <a:pt x="1612623" y="1612933"/>
                    <a:pt x="1657105" y="1581977"/>
                  </a:cubicBezTo>
                  <a:cubicBezTo>
                    <a:pt x="1667010" y="1575119"/>
                    <a:pt x="1678345" y="1561307"/>
                    <a:pt x="1678441" y="1550544"/>
                  </a:cubicBezTo>
                  <a:cubicBezTo>
                    <a:pt x="1679774" y="1394620"/>
                    <a:pt x="1679298" y="1238600"/>
                    <a:pt x="1679012" y="1082676"/>
                  </a:cubicBezTo>
                  <a:cubicBezTo>
                    <a:pt x="1679012" y="1079342"/>
                    <a:pt x="1677393" y="1076009"/>
                    <a:pt x="1676059" y="1070865"/>
                  </a:cubicBezTo>
                  <a:cubicBezTo>
                    <a:pt x="1614528" y="1070865"/>
                    <a:pt x="1553187" y="1070865"/>
                    <a:pt x="1489941" y="1070865"/>
                  </a:cubicBezTo>
                  <a:cubicBezTo>
                    <a:pt x="1489941" y="1083819"/>
                    <a:pt x="1489941" y="1096011"/>
                    <a:pt x="1489941" y="1111632"/>
                  </a:cubicBezTo>
                  <a:cubicBezTo>
                    <a:pt x="1514801" y="1111632"/>
                    <a:pt x="1538328" y="1111251"/>
                    <a:pt x="1561950" y="1111727"/>
                  </a:cubicBezTo>
                  <a:cubicBezTo>
                    <a:pt x="1585667" y="1112299"/>
                    <a:pt x="1600907" y="1124777"/>
                    <a:pt x="1601479" y="1148684"/>
                  </a:cubicBezTo>
                  <a:cubicBezTo>
                    <a:pt x="1602145" y="1173164"/>
                    <a:pt x="1586429" y="1185356"/>
                    <a:pt x="1562998" y="1186403"/>
                  </a:cubicBezTo>
                  <a:cubicBezTo>
                    <a:pt x="1539471" y="1187451"/>
                    <a:pt x="1515754" y="1186594"/>
                    <a:pt x="1490322" y="1186594"/>
                  </a:cubicBezTo>
                  <a:cubicBezTo>
                    <a:pt x="1489274" y="1200024"/>
                    <a:pt x="1488417" y="1210311"/>
                    <a:pt x="1487179" y="1225837"/>
                  </a:cubicBezTo>
                  <a:cubicBezTo>
                    <a:pt x="1504133" y="1225837"/>
                    <a:pt x="1519087" y="1225837"/>
                    <a:pt x="1534042" y="1225837"/>
                  </a:cubicBezTo>
                  <a:cubicBezTo>
                    <a:pt x="1582714" y="1225837"/>
                    <a:pt x="1601955" y="1236600"/>
                    <a:pt x="1601955" y="1263651"/>
                  </a:cubicBezTo>
                  <a:cubicBezTo>
                    <a:pt x="1601955" y="1290893"/>
                    <a:pt x="1583476" y="1300989"/>
                    <a:pt x="1533756" y="1301084"/>
                  </a:cubicBezTo>
                  <a:cubicBezTo>
                    <a:pt x="1519754" y="1301084"/>
                    <a:pt x="1505752" y="1301084"/>
                    <a:pt x="1492417" y="1301084"/>
                  </a:cubicBezTo>
                  <a:cubicBezTo>
                    <a:pt x="1480987" y="1367378"/>
                    <a:pt x="1480987" y="1367378"/>
                    <a:pt x="1410407" y="1379189"/>
                  </a:cubicBezTo>
                  <a:cubicBezTo>
                    <a:pt x="1410407" y="1398430"/>
                    <a:pt x="1414979" y="1419956"/>
                    <a:pt x="1408978" y="1437959"/>
                  </a:cubicBezTo>
                  <a:cubicBezTo>
                    <a:pt x="1404121" y="1452722"/>
                    <a:pt x="1388500" y="1471010"/>
                    <a:pt x="1374593" y="1474154"/>
                  </a:cubicBezTo>
                  <a:cubicBezTo>
                    <a:pt x="1352019" y="1479202"/>
                    <a:pt x="1337636" y="1461962"/>
                    <a:pt x="1336779" y="1437768"/>
                  </a:cubicBezTo>
                  <a:cubicBezTo>
                    <a:pt x="1336112" y="1418909"/>
                    <a:pt x="1336684" y="1399954"/>
                    <a:pt x="1336684" y="1377665"/>
                  </a:cubicBezTo>
                  <a:cubicBezTo>
                    <a:pt x="1323539" y="1376618"/>
                    <a:pt x="1312490" y="1375856"/>
                    <a:pt x="1296202" y="1374522"/>
                  </a:cubicBezTo>
                  <a:cubicBezTo>
                    <a:pt x="1296202" y="1397287"/>
                    <a:pt x="1296583" y="1417099"/>
                    <a:pt x="1296107" y="1436816"/>
                  </a:cubicBezTo>
                  <a:cubicBezTo>
                    <a:pt x="1295536" y="1460914"/>
                    <a:pt x="1282772" y="1475678"/>
                    <a:pt x="1258769" y="1475392"/>
                  </a:cubicBezTo>
                  <a:cubicBezTo>
                    <a:pt x="1234671" y="1475106"/>
                    <a:pt x="1222669" y="1459771"/>
                    <a:pt x="1222384" y="1435768"/>
                  </a:cubicBezTo>
                  <a:cubicBezTo>
                    <a:pt x="1222193" y="1416908"/>
                    <a:pt x="1222384" y="1398144"/>
                    <a:pt x="1222384" y="1377189"/>
                  </a:cubicBezTo>
                  <a:cubicBezTo>
                    <a:pt x="1207906" y="1377189"/>
                    <a:pt x="1196761" y="1377189"/>
                    <a:pt x="1181998" y="1377189"/>
                  </a:cubicBezTo>
                  <a:cubicBezTo>
                    <a:pt x="1181998" y="1396430"/>
                    <a:pt x="1181712" y="1414051"/>
                    <a:pt x="1182093" y="1431672"/>
                  </a:cubicBezTo>
                  <a:cubicBezTo>
                    <a:pt x="1182569" y="1456818"/>
                    <a:pt x="1172282" y="1474820"/>
                    <a:pt x="1146088" y="1475297"/>
                  </a:cubicBezTo>
                  <a:cubicBezTo>
                    <a:pt x="1117704" y="1475773"/>
                    <a:pt x="1107322" y="1456818"/>
                    <a:pt x="1107988" y="1430243"/>
                  </a:cubicBezTo>
                  <a:cubicBezTo>
                    <a:pt x="1108369" y="1413765"/>
                    <a:pt x="1108084" y="1397192"/>
                    <a:pt x="1108084" y="1377475"/>
                  </a:cubicBezTo>
                  <a:cubicBezTo>
                    <a:pt x="1094749" y="1376522"/>
                    <a:pt x="1083604" y="1375760"/>
                    <a:pt x="1069793" y="1374808"/>
                  </a:cubicBezTo>
                  <a:cubicBezTo>
                    <a:pt x="1069031" y="1387857"/>
                    <a:pt x="1067983" y="1398239"/>
                    <a:pt x="1067888" y="1408622"/>
                  </a:cubicBezTo>
                  <a:cubicBezTo>
                    <a:pt x="1067317" y="1458533"/>
                    <a:pt x="1057125" y="1478154"/>
                    <a:pt x="1029979" y="1475487"/>
                  </a:cubicBezTo>
                  <a:cubicBezTo>
                    <a:pt x="988354" y="1471391"/>
                    <a:pt x="994165" y="1438721"/>
                    <a:pt x="993784" y="1410431"/>
                  </a:cubicBezTo>
                  <a:cubicBezTo>
                    <a:pt x="993593" y="1399954"/>
                    <a:pt x="992831" y="1389476"/>
                    <a:pt x="992260" y="1379380"/>
                  </a:cubicBezTo>
                  <a:cubicBezTo>
                    <a:pt x="918346" y="1365473"/>
                    <a:pt x="918346" y="1365473"/>
                    <a:pt x="915012" y="1301084"/>
                  </a:cubicBezTo>
                  <a:cubicBezTo>
                    <a:pt x="891199" y="1301084"/>
                    <a:pt x="866911" y="1300799"/>
                    <a:pt x="842622" y="1301180"/>
                  </a:cubicBezTo>
                  <a:cubicBezTo>
                    <a:pt x="816333" y="1301656"/>
                    <a:pt x="796426" y="1291559"/>
                    <a:pt x="796711" y="1263461"/>
                  </a:cubicBezTo>
                  <a:cubicBezTo>
                    <a:pt x="796997" y="1236029"/>
                    <a:pt x="815666" y="1224789"/>
                    <a:pt x="842622" y="1225742"/>
                  </a:cubicBezTo>
                  <a:cubicBezTo>
                    <a:pt x="865196" y="1226504"/>
                    <a:pt x="887770" y="1225932"/>
                    <a:pt x="914345" y="1225932"/>
                  </a:cubicBezTo>
                  <a:cubicBezTo>
                    <a:pt x="915012" y="1214121"/>
                    <a:pt x="915679" y="1203167"/>
                    <a:pt x="916631" y="1186784"/>
                  </a:cubicBezTo>
                  <a:cubicBezTo>
                    <a:pt x="889390" y="1186784"/>
                    <a:pt x="864910" y="1186594"/>
                    <a:pt x="840336" y="1186880"/>
                  </a:cubicBezTo>
                  <a:cubicBezTo>
                    <a:pt x="815190" y="1187165"/>
                    <a:pt x="796902" y="1176307"/>
                    <a:pt x="796616" y="1150494"/>
                  </a:cubicBezTo>
                  <a:cubicBezTo>
                    <a:pt x="796330" y="1123348"/>
                    <a:pt x="813952" y="1110775"/>
                    <a:pt x="841288" y="1111442"/>
                  </a:cubicBezTo>
                  <a:cubicBezTo>
                    <a:pt x="864910" y="1112108"/>
                    <a:pt x="888532" y="1111537"/>
                    <a:pt x="914250" y="1111537"/>
                  </a:cubicBezTo>
                  <a:cubicBezTo>
                    <a:pt x="914250" y="1096773"/>
                    <a:pt x="914250" y="1084486"/>
                    <a:pt x="914250" y="1070579"/>
                  </a:cubicBezTo>
                  <a:cubicBezTo>
                    <a:pt x="851956" y="1070579"/>
                    <a:pt x="790615" y="1070579"/>
                    <a:pt x="726988" y="1070579"/>
                  </a:cubicBezTo>
                  <a:cubicBezTo>
                    <a:pt x="726226" y="1082295"/>
                    <a:pt x="724988" y="1092677"/>
                    <a:pt x="724988" y="1102964"/>
                  </a:cubicBezTo>
                  <a:cubicBezTo>
                    <a:pt x="724893" y="1248221"/>
                    <a:pt x="725179" y="1393477"/>
                    <a:pt x="724512" y="1538733"/>
                  </a:cubicBezTo>
                  <a:cubicBezTo>
                    <a:pt x="724417" y="1559402"/>
                    <a:pt x="728227" y="1572642"/>
                    <a:pt x="748324" y="1584548"/>
                  </a:cubicBezTo>
                  <a:cubicBezTo>
                    <a:pt x="794235" y="1611790"/>
                    <a:pt x="811666" y="1662463"/>
                    <a:pt x="796902" y="1710945"/>
                  </a:cubicBezTo>
                  <a:cubicBezTo>
                    <a:pt x="781948" y="1760285"/>
                    <a:pt x="738704" y="1793146"/>
                    <a:pt x="688317" y="1793432"/>
                  </a:cubicBezTo>
                  <a:cubicBezTo>
                    <a:pt x="636882" y="1793717"/>
                    <a:pt x="592305" y="1759523"/>
                    <a:pt x="577827" y="1708564"/>
                  </a:cubicBezTo>
                  <a:cubicBezTo>
                    <a:pt x="564111" y="1660367"/>
                    <a:pt x="584018" y="1612933"/>
                    <a:pt x="628405" y="1581977"/>
                  </a:cubicBezTo>
                  <a:cubicBezTo>
                    <a:pt x="638311" y="1575023"/>
                    <a:pt x="649741" y="1561307"/>
                    <a:pt x="649836" y="1550639"/>
                  </a:cubicBezTo>
                  <a:cubicBezTo>
                    <a:pt x="651169" y="1394715"/>
                    <a:pt x="650693" y="1238696"/>
                    <a:pt x="650503" y="1082771"/>
                  </a:cubicBezTo>
                  <a:cubicBezTo>
                    <a:pt x="650026" y="1079628"/>
                    <a:pt x="648502" y="1076294"/>
                    <a:pt x="646883" y="1070008"/>
                  </a:cubicBezTo>
                  <a:close/>
                  <a:moveTo>
                    <a:pt x="1491179" y="990379"/>
                  </a:moveTo>
                  <a:cubicBezTo>
                    <a:pt x="1640055" y="990379"/>
                    <a:pt x="1788645" y="992474"/>
                    <a:pt x="1937044" y="989331"/>
                  </a:cubicBezTo>
                  <a:cubicBezTo>
                    <a:pt x="1996671" y="988093"/>
                    <a:pt x="2049344" y="931895"/>
                    <a:pt x="2059726" y="871888"/>
                  </a:cubicBezTo>
                  <a:cubicBezTo>
                    <a:pt x="2070394" y="810071"/>
                    <a:pt x="2045153" y="752730"/>
                    <a:pt x="1994861" y="726632"/>
                  </a:cubicBezTo>
                  <a:cubicBezTo>
                    <a:pt x="1955142" y="803403"/>
                    <a:pt x="1894277" y="851314"/>
                    <a:pt x="1806457" y="860839"/>
                  </a:cubicBezTo>
                  <a:cubicBezTo>
                    <a:pt x="1779787" y="863696"/>
                    <a:pt x="1753498" y="862077"/>
                    <a:pt x="1749783" y="828359"/>
                  </a:cubicBezTo>
                  <a:cubicBezTo>
                    <a:pt x="1746068" y="794926"/>
                    <a:pt x="1770643" y="787306"/>
                    <a:pt x="1797693" y="784067"/>
                  </a:cubicBezTo>
                  <a:cubicBezTo>
                    <a:pt x="1881799" y="773876"/>
                    <a:pt x="1934758" y="715583"/>
                    <a:pt x="1937235" y="631096"/>
                  </a:cubicBezTo>
                  <a:cubicBezTo>
                    <a:pt x="1940188" y="530988"/>
                    <a:pt x="1831793" y="451264"/>
                    <a:pt x="1743592" y="486697"/>
                  </a:cubicBezTo>
                  <a:cubicBezTo>
                    <a:pt x="1727875" y="492983"/>
                    <a:pt x="1702063" y="493555"/>
                    <a:pt x="1689775" y="484601"/>
                  </a:cubicBezTo>
                  <a:cubicBezTo>
                    <a:pt x="1669201" y="469552"/>
                    <a:pt x="1680441" y="447359"/>
                    <a:pt x="1692442" y="427547"/>
                  </a:cubicBezTo>
                  <a:cubicBezTo>
                    <a:pt x="1729495" y="366110"/>
                    <a:pt x="1723494" y="299054"/>
                    <a:pt x="1678155" y="249524"/>
                  </a:cubicBezTo>
                  <a:cubicBezTo>
                    <a:pt x="1633102" y="200185"/>
                    <a:pt x="1564236" y="186374"/>
                    <a:pt x="1501942" y="214187"/>
                  </a:cubicBezTo>
                  <a:cubicBezTo>
                    <a:pt x="1455365" y="234951"/>
                    <a:pt x="1450698" y="233618"/>
                    <a:pt x="1421075" y="190565"/>
                  </a:cubicBezTo>
                  <a:cubicBezTo>
                    <a:pt x="1316681" y="39022"/>
                    <a:pt x="1095415" y="37117"/>
                    <a:pt x="989783" y="186850"/>
                  </a:cubicBezTo>
                  <a:cubicBezTo>
                    <a:pt x="956160" y="234475"/>
                    <a:pt x="956160" y="234475"/>
                    <a:pt x="900724" y="211805"/>
                  </a:cubicBezTo>
                  <a:cubicBezTo>
                    <a:pt x="792425" y="167514"/>
                    <a:pt x="680125" y="251334"/>
                    <a:pt x="694603" y="367063"/>
                  </a:cubicBezTo>
                  <a:cubicBezTo>
                    <a:pt x="697461" y="389828"/>
                    <a:pt x="713177" y="410687"/>
                    <a:pt x="717654" y="433452"/>
                  </a:cubicBezTo>
                  <a:cubicBezTo>
                    <a:pt x="720988" y="450311"/>
                    <a:pt x="722035" y="474886"/>
                    <a:pt x="712415" y="484982"/>
                  </a:cubicBezTo>
                  <a:cubicBezTo>
                    <a:pt x="703843" y="494126"/>
                    <a:pt x="679268" y="489745"/>
                    <a:pt x="661933" y="488602"/>
                  </a:cubicBezTo>
                  <a:cubicBezTo>
                    <a:pt x="645740" y="487554"/>
                    <a:pt x="629833" y="479839"/>
                    <a:pt x="613831" y="480315"/>
                  </a:cubicBezTo>
                  <a:cubicBezTo>
                    <a:pt x="537822" y="482601"/>
                    <a:pt x="475338" y="544323"/>
                    <a:pt x="472099" y="618618"/>
                  </a:cubicBezTo>
                  <a:cubicBezTo>
                    <a:pt x="468289" y="704915"/>
                    <a:pt x="522296" y="773590"/>
                    <a:pt x="601735" y="783686"/>
                  </a:cubicBezTo>
                  <a:cubicBezTo>
                    <a:pt x="646407" y="789401"/>
                    <a:pt x="663266" y="803117"/>
                    <a:pt x="658789" y="830264"/>
                  </a:cubicBezTo>
                  <a:cubicBezTo>
                    <a:pt x="654503" y="856648"/>
                    <a:pt x="630976" y="866649"/>
                    <a:pt x="589257" y="859886"/>
                  </a:cubicBezTo>
                  <a:cubicBezTo>
                    <a:pt x="586876" y="859505"/>
                    <a:pt x="584685" y="858743"/>
                    <a:pt x="582304" y="858267"/>
                  </a:cubicBezTo>
                  <a:cubicBezTo>
                    <a:pt x="503151" y="843122"/>
                    <a:pt x="448287" y="796259"/>
                    <a:pt x="412473" y="725774"/>
                  </a:cubicBezTo>
                  <a:cubicBezTo>
                    <a:pt x="357704" y="760636"/>
                    <a:pt x="334558" y="819691"/>
                    <a:pt x="350370" y="880937"/>
                  </a:cubicBezTo>
                  <a:cubicBezTo>
                    <a:pt x="366277" y="942849"/>
                    <a:pt x="421331" y="989331"/>
                    <a:pt x="484006" y="990950"/>
                  </a:cubicBezTo>
                  <a:cubicBezTo>
                    <a:pt x="539917" y="992474"/>
                    <a:pt x="595829" y="991331"/>
                    <a:pt x="651836" y="991427"/>
                  </a:cubicBezTo>
                  <a:cubicBezTo>
                    <a:pt x="738514" y="991427"/>
                    <a:pt x="825096" y="991427"/>
                    <a:pt x="911869" y="991427"/>
                  </a:cubicBezTo>
                  <a:cubicBezTo>
                    <a:pt x="920060" y="968281"/>
                    <a:pt x="915869" y="957137"/>
                    <a:pt x="891676" y="958280"/>
                  </a:cubicBezTo>
                  <a:cubicBezTo>
                    <a:pt x="873864" y="959137"/>
                    <a:pt x="855957" y="958375"/>
                    <a:pt x="838145" y="958280"/>
                  </a:cubicBezTo>
                  <a:cubicBezTo>
                    <a:pt x="812809" y="958089"/>
                    <a:pt x="795664" y="946088"/>
                    <a:pt x="796235" y="920275"/>
                  </a:cubicBezTo>
                  <a:cubicBezTo>
                    <a:pt x="796807" y="895129"/>
                    <a:pt x="813190" y="882556"/>
                    <a:pt x="839002" y="883032"/>
                  </a:cubicBezTo>
                  <a:cubicBezTo>
                    <a:pt x="863672" y="883508"/>
                    <a:pt x="888437" y="883127"/>
                    <a:pt x="912535" y="883127"/>
                  </a:cubicBezTo>
                  <a:cubicBezTo>
                    <a:pt x="921394" y="813595"/>
                    <a:pt x="921394" y="813595"/>
                    <a:pt x="993307" y="797688"/>
                  </a:cubicBezTo>
                  <a:cubicBezTo>
                    <a:pt x="993307" y="779686"/>
                    <a:pt x="993879" y="760826"/>
                    <a:pt x="993212" y="742062"/>
                  </a:cubicBezTo>
                  <a:cubicBezTo>
                    <a:pt x="992164" y="714344"/>
                    <a:pt x="997022" y="689865"/>
                    <a:pt x="1031312" y="690341"/>
                  </a:cubicBezTo>
                  <a:cubicBezTo>
                    <a:pt x="1063221" y="690818"/>
                    <a:pt x="1068460" y="713963"/>
                    <a:pt x="1067507" y="740443"/>
                  </a:cubicBezTo>
                  <a:cubicBezTo>
                    <a:pt x="1066840" y="760350"/>
                    <a:pt x="1067412" y="780257"/>
                    <a:pt x="1067412" y="803213"/>
                  </a:cubicBezTo>
                  <a:cubicBezTo>
                    <a:pt x="1083033" y="802355"/>
                    <a:pt x="1094082" y="801689"/>
                    <a:pt x="1107703" y="800927"/>
                  </a:cubicBezTo>
                  <a:cubicBezTo>
                    <a:pt x="1107703" y="775209"/>
                    <a:pt x="1107893" y="752825"/>
                    <a:pt x="1107703" y="730346"/>
                  </a:cubicBezTo>
                  <a:cubicBezTo>
                    <a:pt x="1107512" y="706248"/>
                    <a:pt x="1118561" y="690913"/>
                    <a:pt x="1143040" y="690151"/>
                  </a:cubicBezTo>
                  <a:cubicBezTo>
                    <a:pt x="1169329" y="689389"/>
                    <a:pt x="1181807" y="704534"/>
                    <a:pt x="1181712" y="730537"/>
                  </a:cubicBezTo>
                  <a:cubicBezTo>
                    <a:pt x="1181617" y="753968"/>
                    <a:pt x="1181712" y="777305"/>
                    <a:pt x="1181712" y="803689"/>
                  </a:cubicBezTo>
                  <a:cubicBezTo>
                    <a:pt x="1198000" y="802451"/>
                    <a:pt x="1209049" y="801498"/>
                    <a:pt x="1222003" y="800546"/>
                  </a:cubicBezTo>
                  <a:cubicBezTo>
                    <a:pt x="1222003" y="779210"/>
                    <a:pt x="1222479" y="761493"/>
                    <a:pt x="1221907" y="743777"/>
                  </a:cubicBezTo>
                  <a:cubicBezTo>
                    <a:pt x="1221050" y="716821"/>
                    <a:pt x="1223622" y="690913"/>
                    <a:pt x="1258293" y="690341"/>
                  </a:cubicBezTo>
                  <a:cubicBezTo>
                    <a:pt x="1292678" y="689770"/>
                    <a:pt x="1297155" y="714535"/>
                    <a:pt x="1296202" y="742253"/>
                  </a:cubicBezTo>
                  <a:cubicBezTo>
                    <a:pt x="1295536" y="761874"/>
                    <a:pt x="1296107" y="781591"/>
                    <a:pt x="1296107" y="803403"/>
                  </a:cubicBezTo>
                  <a:cubicBezTo>
                    <a:pt x="1312300" y="802546"/>
                    <a:pt x="1322491" y="801974"/>
                    <a:pt x="1336493" y="801212"/>
                  </a:cubicBezTo>
                  <a:cubicBezTo>
                    <a:pt x="1336493" y="775685"/>
                    <a:pt x="1336398" y="752159"/>
                    <a:pt x="1336493" y="728632"/>
                  </a:cubicBezTo>
                  <a:cubicBezTo>
                    <a:pt x="1336684" y="704153"/>
                    <a:pt x="1349257" y="690151"/>
                    <a:pt x="1373545" y="690246"/>
                  </a:cubicBezTo>
                  <a:cubicBezTo>
                    <a:pt x="1397834" y="690341"/>
                    <a:pt x="1410217" y="704534"/>
                    <a:pt x="1410312" y="728918"/>
                  </a:cubicBezTo>
                  <a:cubicBezTo>
                    <a:pt x="1410407" y="752444"/>
                    <a:pt x="1410312" y="775971"/>
                    <a:pt x="1410312" y="798545"/>
                  </a:cubicBezTo>
                  <a:cubicBezTo>
                    <a:pt x="1480130" y="811214"/>
                    <a:pt x="1480130" y="811214"/>
                    <a:pt x="1492227" y="883127"/>
                  </a:cubicBezTo>
                  <a:cubicBezTo>
                    <a:pt x="1514134" y="883127"/>
                    <a:pt x="1536518" y="883127"/>
                    <a:pt x="1558902" y="883127"/>
                  </a:cubicBezTo>
                  <a:cubicBezTo>
                    <a:pt x="1584143" y="883223"/>
                    <a:pt x="1601193" y="894938"/>
                    <a:pt x="1601288" y="920751"/>
                  </a:cubicBezTo>
                  <a:cubicBezTo>
                    <a:pt x="1601479" y="947135"/>
                    <a:pt x="1583476" y="957803"/>
                    <a:pt x="1558711" y="958184"/>
                  </a:cubicBezTo>
                  <a:cubicBezTo>
                    <a:pt x="1543281" y="958375"/>
                    <a:pt x="1527755" y="959042"/>
                    <a:pt x="1512325" y="958184"/>
                  </a:cubicBezTo>
                  <a:cubicBezTo>
                    <a:pt x="1488036" y="956851"/>
                    <a:pt x="1483559" y="967995"/>
                    <a:pt x="1491179" y="990379"/>
                  </a:cubicBezTo>
                  <a:close/>
                  <a:moveTo>
                    <a:pt x="1406883" y="1296989"/>
                  </a:moveTo>
                  <a:cubicBezTo>
                    <a:pt x="1406883" y="1155923"/>
                    <a:pt x="1406883" y="1018859"/>
                    <a:pt x="1406883" y="882746"/>
                  </a:cubicBezTo>
                  <a:cubicBezTo>
                    <a:pt x="1267818" y="882746"/>
                    <a:pt x="1131896" y="882746"/>
                    <a:pt x="996641" y="882746"/>
                  </a:cubicBezTo>
                  <a:cubicBezTo>
                    <a:pt x="996641" y="1022954"/>
                    <a:pt x="996641" y="1159924"/>
                    <a:pt x="996641" y="1296989"/>
                  </a:cubicBezTo>
                  <a:cubicBezTo>
                    <a:pt x="1134944" y="1296989"/>
                    <a:pt x="1270104" y="1296989"/>
                    <a:pt x="1406883" y="1296989"/>
                  </a:cubicBezTo>
                  <a:close/>
                  <a:moveTo>
                    <a:pt x="311698" y="199613"/>
                  </a:moveTo>
                  <a:cubicBezTo>
                    <a:pt x="311508" y="194375"/>
                    <a:pt x="311317" y="189136"/>
                    <a:pt x="311127" y="183897"/>
                  </a:cubicBezTo>
                  <a:cubicBezTo>
                    <a:pt x="296077" y="174563"/>
                    <a:pt x="280361" y="157227"/>
                    <a:pt x="266169" y="158370"/>
                  </a:cubicBezTo>
                  <a:cubicBezTo>
                    <a:pt x="253405" y="159418"/>
                    <a:pt x="234927" y="179420"/>
                    <a:pt x="232165" y="193708"/>
                  </a:cubicBezTo>
                  <a:cubicBezTo>
                    <a:pt x="227783" y="216187"/>
                    <a:pt x="246833" y="233522"/>
                    <a:pt x="268645" y="229903"/>
                  </a:cubicBezTo>
                  <a:cubicBezTo>
                    <a:pt x="284266" y="227331"/>
                    <a:pt x="297411" y="210281"/>
                    <a:pt x="311698" y="199613"/>
                  </a:cubicBezTo>
                  <a:close/>
                  <a:moveTo>
                    <a:pt x="2127544" y="237047"/>
                  </a:moveTo>
                  <a:cubicBezTo>
                    <a:pt x="2132783" y="237047"/>
                    <a:pt x="2137927" y="236951"/>
                    <a:pt x="2143165" y="236951"/>
                  </a:cubicBezTo>
                  <a:cubicBezTo>
                    <a:pt x="2153071" y="222188"/>
                    <a:pt x="2169359" y="208186"/>
                    <a:pt x="2171455" y="192374"/>
                  </a:cubicBezTo>
                  <a:cubicBezTo>
                    <a:pt x="2174503" y="169514"/>
                    <a:pt x="2154976" y="152750"/>
                    <a:pt x="2133450" y="157799"/>
                  </a:cubicBezTo>
                  <a:cubicBezTo>
                    <a:pt x="2119258" y="161132"/>
                    <a:pt x="2099732" y="180563"/>
                    <a:pt x="2099350" y="193232"/>
                  </a:cubicBezTo>
                  <a:cubicBezTo>
                    <a:pt x="2098969" y="207519"/>
                    <a:pt x="2117353" y="222378"/>
                    <a:pt x="2127544" y="237047"/>
                  </a:cubicBezTo>
                  <a:close/>
                  <a:moveTo>
                    <a:pt x="73573" y="641288"/>
                  </a:moveTo>
                  <a:cubicBezTo>
                    <a:pt x="73383" y="646907"/>
                    <a:pt x="73192" y="652527"/>
                    <a:pt x="73002" y="658147"/>
                  </a:cubicBezTo>
                  <a:cubicBezTo>
                    <a:pt x="87385" y="668339"/>
                    <a:pt x="102148" y="686817"/>
                    <a:pt x="116055" y="686150"/>
                  </a:cubicBezTo>
                  <a:cubicBezTo>
                    <a:pt x="128628" y="685579"/>
                    <a:pt x="147297" y="665862"/>
                    <a:pt x="150726" y="651575"/>
                  </a:cubicBezTo>
                  <a:cubicBezTo>
                    <a:pt x="156250" y="628619"/>
                    <a:pt x="138153" y="611570"/>
                    <a:pt x="115388" y="614618"/>
                  </a:cubicBezTo>
                  <a:cubicBezTo>
                    <a:pt x="100624" y="616618"/>
                    <a:pt x="87480" y="631953"/>
                    <a:pt x="73573" y="641288"/>
                  </a:cubicBezTo>
                  <a:close/>
                  <a:moveTo>
                    <a:pt x="2245083" y="642621"/>
                  </a:moveTo>
                  <a:cubicBezTo>
                    <a:pt x="2245083" y="648241"/>
                    <a:pt x="2245083" y="653861"/>
                    <a:pt x="2244988" y="659480"/>
                  </a:cubicBezTo>
                  <a:cubicBezTo>
                    <a:pt x="2259656" y="669196"/>
                    <a:pt x="2275087" y="687198"/>
                    <a:pt x="2288898" y="686150"/>
                  </a:cubicBezTo>
                  <a:cubicBezTo>
                    <a:pt x="2301471" y="685198"/>
                    <a:pt x="2319568" y="664910"/>
                    <a:pt x="2322616" y="650527"/>
                  </a:cubicBezTo>
                  <a:cubicBezTo>
                    <a:pt x="2327474" y="627381"/>
                    <a:pt x="2308519" y="610998"/>
                    <a:pt x="2286040" y="614618"/>
                  </a:cubicBezTo>
                  <a:cubicBezTo>
                    <a:pt x="2271277" y="616999"/>
                    <a:pt x="2258608" y="632810"/>
                    <a:pt x="2245083" y="642621"/>
                  </a:cubicBezTo>
                  <a:close/>
                  <a:moveTo>
                    <a:pt x="158536" y="1077723"/>
                  </a:moveTo>
                  <a:cubicBezTo>
                    <a:pt x="158441" y="1071913"/>
                    <a:pt x="158346" y="1066103"/>
                    <a:pt x="158250" y="1060292"/>
                  </a:cubicBezTo>
                  <a:cubicBezTo>
                    <a:pt x="144344" y="1051148"/>
                    <a:pt x="131390" y="1036480"/>
                    <a:pt x="116436" y="1034289"/>
                  </a:cubicBezTo>
                  <a:cubicBezTo>
                    <a:pt x="93195" y="1030765"/>
                    <a:pt x="75288" y="1047434"/>
                    <a:pt x="80812" y="1070675"/>
                  </a:cubicBezTo>
                  <a:cubicBezTo>
                    <a:pt x="84241" y="1084867"/>
                    <a:pt x="102625" y="1104393"/>
                    <a:pt x="115198" y="1105060"/>
                  </a:cubicBezTo>
                  <a:cubicBezTo>
                    <a:pt x="129199" y="1105536"/>
                    <a:pt x="144058" y="1087534"/>
                    <a:pt x="158536" y="1077723"/>
                  </a:cubicBezTo>
                  <a:close/>
                  <a:moveTo>
                    <a:pt x="2245274" y="1060102"/>
                  </a:moveTo>
                  <a:cubicBezTo>
                    <a:pt x="2245178" y="1065912"/>
                    <a:pt x="2244988" y="1071722"/>
                    <a:pt x="2244892" y="1077533"/>
                  </a:cubicBezTo>
                  <a:cubicBezTo>
                    <a:pt x="2259370" y="1087439"/>
                    <a:pt x="2274134" y="1105536"/>
                    <a:pt x="2288136" y="1104869"/>
                  </a:cubicBezTo>
                  <a:cubicBezTo>
                    <a:pt x="2300614" y="1104298"/>
                    <a:pt x="2319283" y="1084772"/>
                    <a:pt x="2322616" y="1070675"/>
                  </a:cubicBezTo>
                  <a:cubicBezTo>
                    <a:pt x="2328046" y="1047719"/>
                    <a:pt x="2310615" y="1030574"/>
                    <a:pt x="2287088" y="1034194"/>
                  </a:cubicBezTo>
                  <a:cubicBezTo>
                    <a:pt x="2272229" y="1036480"/>
                    <a:pt x="2259180" y="1051053"/>
                    <a:pt x="2245274" y="1060102"/>
                  </a:cubicBezTo>
                  <a:close/>
                  <a:moveTo>
                    <a:pt x="301983" y="1556069"/>
                  </a:moveTo>
                  <a:cubicBezTo>
                    <a:pt x="301983" y="1561974"/>
                    <a:pt x="301888" y="1567880"/>
                    <a:pt x="301888" y="1573785"/>
                  </a:cubicBezTo>
                  <a:cubicBezTo>
                    <a:pt x="316556" y="1583501"/>
                    <a:pt x="331891" y="1601598"/>
                    <a:pt x="345798" y="1600550"/>
                  </a:cubicBezTo>
                  <a:cubicBezTo>
                    <a:pt x="358371" y="1599598"/>
                    <a:pt x="378373" y="1578071"/>
                    <a:pt x="378659" y="1565213"/>
                  </a:cubicBezTo>
                  <a:cubicBezTo>
                    <a:pt x="378850" y="1552830"/>
                    <a:pt x="358752" y="1531018"/>
                    <a:pt x="346274" y="1529970"/>
                  </a:cubicBezTo>
                  <a:cubicBezTo>
                    <a:pt x="332272" y="1528922"/>
                    <a:pt x="316747" y="1546544"/>
                    <a:pt x="301983" y="1556069"/>
                  </a:cubicBezTo>
                  <a:close/>
                  <a:moveTo>
                    <a:pt x="2068489" y="1522350"/>
                  </a:moveTo>
                  <a:cubicBezTo>
                    <a:pt x="2063060" y="1522160"/>
                    <a:pt x="2057631" y="1521969"/>
                    <a:pt x="2052202" y="1521779"/>
                  </a:cubicBezTo>
                  <a:cubicBezTo>
                    <a:pt x="2042296" y="1535304"/>
                    <a:pt x="2027056" y="1547591"/>
                    <a:pt x="2023627" y="1562641"/>
                  </a:cubicBezTo>
                  <a:cubicBezTo>
                    <a:pt x="2018197" y="1586263"/>
                    <a:pt x="2035723" y="1604075"/>
                    <a:pt x="2057631" y="1601122"/>
                  </a:cubicBezTo>
                  <a:cubicBezTo>
                    <a:pt x="2071537" y="1599217"/>
                    <a:pt x="2091826" y="1580453"/>
                    <a:pt x="2093159" y="1567594"/>
                  </a:cubicBezTo>
                  <a:cubicBezTo>
                    <a:pt x="2094588" y="1553592"/>
                    <a:pt x="2077538" y="1537590"/>
                    <a:pt x="2068489" y="1522350"/>
                  </a:cubicBezTo>
                  <a:close/>
                  <a:moveTo>
                    <a:pt x="644883" y="1670369"/>
                  </a:moveTo>
                  <a:cubicBezTo>
                    <a:pt x="644788" y="1676274"/>
                    <a:pt x="644788" y="1682180"/>
                    <a:pt x="644692" y="1688085"/>
                  </a:cubicBezTo>
                  <a:cubicBezTo>
                    <a:pt x="659456" y="1697801"/>
                    <a:pt x="674696" y="1715898"/>
                    <a:pt x="688698" y="1714850"/>
                  </a:cubicBezTo>
                  <a:cubicBezTo>
                    <a:pt x="701271" y="1713898"/>
                    <a:pt x="721273" y="1692371"/>
                    <a:pt x="721464" y="1679513"/>
                  </a:cubicBezTo>
                  <a:cubicBezTo>
                    <a:pt x="721654" y="1667130"/>
                    <a:pt x="701557" y="1645318"/>
                    <a:pt x="689079" y="1644270"/>
                  </a:cubicBezTo>
                  <a:cubicBezTo>
                    <a:pt x="675172" y="1643222"/>
                    <a:pt x="659647" y="1660844"/>
                    <a:pt x="644883" y="1670369"/>
                  </a:cubicBezTo>
                  <a:close/>
                  <a:moveTo>
                    <a:pt x="1673392" y="1671797"/>
                  </a:moveTo>
                  <a:cubicBezTo>
                    <a:pt x="1673488" y="1677322"/>
                    <a:pt x="1673678" y="1682942"/>
                    <a:pt x="1673773" y="1688466"/>
                  </a:cubicBezTo>
                  <a:cubicBezTo>
                    <a:pt x="1687585" y="1698086"/>
                    <a:pt x="1700634" y="1713993"/>
                    <a:pt x="1715493" y="1715803"/>
                  </a:cubicBezTo>
                  <a:cubicBezTo>
                    <a:pt x="1737781" y="1718565"/>
                    <a:pt x="1756641" y="1701801"/>
                    <a:pt x="1751212" y="1678751"/>
                  </a:cubicBezTo>
                  <a:cubicBezTo>
                    <a:pt x="1747878" y="1664558"/>
                    <a:pt x="1729304" y="1644937"/>
                    <a:pt x="1716731" y="1644365"/>
                  </a:cubicBezTo>
                  <a:cubicBezTo>
                    <a:pt x="1702729" y="1643699"/>
                    <a:pt x="1687870" y="1661796"/>
                    <a:pt x="1673392" y="1671797"/>
                  </a:cubicBezTo>
                  <a:close/>
                </a:path>
              </a:pathLst>
            </a:custGeom>
            <a:grpFill/>
            <a:ln w="9525" cap="flat">
              <a:noFill/>
              <a:prstDash val="solid"/>
              <a:miter/>
            </a:ln>
          </p:spPr>
          <p:txBody>
            <a:bodyPr rtlCol="0" anchor="ctr"/>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37" name="任意多边形: 形状 36"/>
            <p:cNvSpPr/>
            <p:nvPr/>
          </p:nvSpPr>
          <p:spPr>
            <a:xfrm>
              <a:off x="6112499" y="2869305"/>
              <a:ext cx="296784" cy="200990"/>
            </a:xfrm>
            <a:custGeom>
              <a:avLst/>
              <a:gdLst>
                <a:gd name="connsiteX0" fmla="*/ 146473 w 296784"/>
                <a:gd name="connsiteY0" fmla="*/ 200982 h 200990"/>
                <a:gd name="connsiteX1" fmla="*/ 360 w 296784"/>
                <a:gd name="connsiteY1" fmla="*/ 66775 h 200990"/>
                <a:gd name="connsiteX2" fmla="*/ 33126 w 296784"/>
                <a:gd name="connsiteY2" fmla="*/ 16578 h 200990"/>
                <a:gd name="connsiteX3" fmla="*/ 77512 w 296784"/>
                <a:gd name="connsiteY3" fmla="*/ 56393 h 200990"/>
                <a:gd name="connsiteX4" fmla="*/ 153236 w 296784"/>
                <a:gd name="connsiteY4" fmla="*/ 124877 h 200990"/>
                <a:gd name="connsiteX5" fmla="*/ 219911 w 296784"/>
                <a:gd name="connsiteY5" fmla="*/ 46677 h 200990"/>
                <a:gd name="connsiteX6" fmla="*/ 261345 w 296784"/>
                <a:gd name="connsiteY6" fmla="*/ 100 h 200990"/>
                <a:gd name="connsiteX7" fmla="*/ 296778 w 296784"/>
                <a:gd name="connsiteY7" fmla="*/ 48963 h 200990"/>
                <a:gd name="connsiteX8" fmla="*/ 146473 w 296784"/>
                <a:gd name="connsiteY8" fmla="*/ 200982 h 20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84" h="200990">
                  <a:moveTo>
                    <a:pt x="146473" y="200982"/>
                  </a:moveTo>
                  <a:cubicBezTo>
                    <a:pt x="70559" y="200125"/>
                    <a:pt x="6741" y="141546"/>
                    <a:pt x="360" y="66775"/>
                  </a:cubicBezTo>
                  <a:cubicBezTo>
                    <a:pt x="-1736" y="41534"/>
                    <a:pt x="4836" y="20293"/>
                    <a:pt x="33126" y="16578"/>
                  </a:cubicBezTo>
                  <a:cubicBezTo>
                    <a:pt x="61224" y="12863"/>
                    <a:pt x="73035" y="30770"/>
                    <a:pt x="77512" y="56393"/>
                  </a:cubicBezTo>
                  <a:cubicBezTo>
                    <a:pt x="85323" y="101636"/>
                    <a:pt x="114850" y="127735"/>
                    <a:pt x="153236" y="124877"/>
                  </a:cubicBezTo>
                  <a:cubicBezTo>
                    <a:pt x="192098" y="121925"/>
                    <a:pt x="217339" y="93540"/>
                    <a:pt x="219911" y="46677"/>
                  </a:cubicBezTo>
                  <a:cubicBezTo>
                    <a:pt x="221435" y="18959"/>
                    <a:pt x="232103" y="-1615"/>
                    <a:pt x="261345" y="100"/>
                  </a:cubicBezTo>
                  <a:cubicBezTo>
                    <a:pt x="288681" y="1719"/>
                    <a:pt x="296492" y="23436"/>
                    <a:pt x="296778" y="48963"/>
                  </a:cubicBezTo>
                  <a:cubicBezTo>
                    <a:pt x="297540" y="134117"/>
                    <a:pt x="230960" y="201839"/>
                    <a:pt x="146473" y="200982"/>
                  </a:cubicBezTo>
                  <a:close/>
                </a:path>
              </a:pathLst>
            </a:custGeom>
            <a:grpFill/>
            <a:ln w="9525" cap="flat">
              <a:noFill/>
              <a:prstDash val="solid"/>
              <a:miter/>
            </a:ln>
          </p:spPr>
          <p:txBody>
            <a:bodyPr rtlCol="0" anchor="ctr"/>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38" name="任意多边形: 形状 37"/>
            <p:cNvSpPr/>
            <p:nvPr/>
          </p:nvSpPr>
          <p:spPr>
            <a:xfrm>
              <a:off x="5735705" y="2900726"/>
              <a:ext cx="240686" cy="231672"/>
            </a:xfrm>
            <a:custGeom>
              <a:avLst/>
              <a:gdLst>
                <a:gd name="connsiteX0" fmla="*/ 240660 w 240686"/>
                <a:gd name="connsiteY0" fmla="*/ 201756 h 231672"/>
                <a:gd name="connsiteX1" fmla="*/ 207037 w 240686"/>
                <a:gd name="connsiteY1" fmla="*/ 230141 h 231672"/>
                <a:gd name="connsiteX2" fmla="*/ 163793 w 240686"/>
                <a:gd name="connsiteY2" fmla="*/ 194613 h 231672"/>
                <a:gd name="connsiteX3" fmla="*/ 42350 w 240686"/>
                <a:gd name="connsiteY3" fmla="*/ 76217 h 231672"/>
                <a:gd name="connsiteX4" fmla="*/ 249 w 240686"/>
                <a:gd name="connsiteY4" fmla="*/ 34021 h 231672"/>
                <a:gd name="connsiteX5" fmla="*/ 46255 w 240686"/>
                <a:gd name="connsiteY5" fmla="*/ 17 h 231672"/>
                <a:gd name="connsiteX6" fmla="*/ 240660 w 240686"/>
                <a:gd name="connsiteY6" fmla="*/ 201756 h 2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685" h="231672">
                  <a:moveTo>
                    <a:pt x="240660" y="201756"/>
                  </a:moveTo>
                  <a:cubicBezTo>
                    <a:pt x="234088" y="207662"/>
                    <a:pt x="222563" y="225759"/>
                    <a:pt x="207037" y="230141"/>
                  </a:cubicBezTo>
                  <a:cubicBezTo>
                    <a:pt x="181891" y="237284"/>
                    <a:pt x="168366" y="218425"/>
                    <a:pt x="163793" y="194613"/>
                  </a:cubicBezTo>
                  <a:cubicBezTo>
                    <a:pt x="147887" y="111650"/>
                    <a:pt x="123503" y="87361"/>
                    <a:pt x="42350" y="76217"/>
                  </a:cubicBezTo>
                  <a:cubicBezTo>
                    <a:pt x="16632" y="72692"/>
                    <a:pt x="-2418" y="62215"/>
                    <a:pt x="249" y="34021"/>
                  </a:cubicBezTo>
                  <a:cubicBezTo>
                    <a:pt x="2630" y="8208"/>
                    <a:pt x="21680" y="398"/>
                    <a:pt x="46255" y="17"/>
                  </a:cubicBezTo>
                  <a:cubicBezTo>
                    <a:pt x="148744" y="-1412"/>
                    <a:pt x="242470" y="88694"/>
                    <a:pt x="240660" y="201756"/>
                  </a:cubicBezTo>
                  <a:close/>
                </a:path>
              </a:pathLst>
            </a:custGeom>
            <a:grpFill/>
            <a:ln w="9525" cap="flat">
              <a:noFill/>
              <a:prstDash val="solid"/>
              <a:miter/>
            </a:ln>
          </p:spPr>
          <p:txBody>
            <a:bodyPr rtlCol="0" anchor="ctr"/>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39" name="任意多边形: 形状 38"/>
            <p:cNvSpPr/>
            <p:nvPr/>
          </p:nvSpPr>
          <p:spPr>
            <a:xfrm>
              <a:off x="5577744" y="3152093"/>
              <a:ext cx="216422" cy="216477"/>
            </a:xfrm>
            <a:custGeom>
              <a:avLst/>
              <a:gdLst>
                <a:gd name="connsiteX0" fmla="*/ 0 w 216422"/>
                <a:gd name="connsiteY0" fmla="*/ 185180 h 216477"/>
                <a:gd name="connsiteX1" fmla="*/ 169640 w 216422"/>
                <a:gd name="connsiteY1" fmla="*/ 14 h 216477"/>
                <a:gd name="connsiteX2" fmla="*/ 216027 w 216422"/>
                <a:gd name="connsiteY2" fmla="*/ 33256 h 216477"/>
                <a:gd name="connsiteX3" fmla="*/ 179070 w 216422"/>
                <a:gd name="connsiteY3" fmla="*/ 76595 h 216477"/>
                <a:gd name="connsiteX4" fmla="*/ 76676 w 216422"/>
                <a:gd name="connsiteY4" fmla="*/ 178608 h 216477"/>
                <a:gd name="connsiteX5" fmla="*/ 34481 w 216422"/>
                <a:gd name="connsiteY5" fmla="*/ 215089 h 216477"/>
                <a:gd name="connsiteX6" fmla="*/ 0 w 216422"/>
                <a:gd name="connsiteY6" fmla="*/ 185180 h 21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422" h="216477">
                  <a:moveTo>
                    <a:pt x="0" y="185180"/>
                  </a:moveTo>
                  <a:cubicBezTo>
                    <a:pt x="476" y="84025"/>
                    <a:pt x="82772" y="1443"/>
                    <a:pt x="169640" y="14"/>
                  </a:cubicBezTo>
                  <a:cubicBezTo>
                    <a:pt x="193929" y="-367"/>
                    <a:pt x="212884" y="6872"/>
                    <a:pt x="216027" y="33256"/>
                  </a:cubicBezTo>
                  <a:cubicBezTo>
                    <a:pt x="219170" y="59450"/>
                    <a:pt x="203263" y="71642"/>
                    <a:pt x="179070" y="76595"/>
                  </a:cubicBezTo>
                  <a:cubicBezTo>
                    <a:pt x="106775" y="91359"/>
                    <a:pt x="88678" y="109456"/>
                    <a:pt x="76676" y="178608"/>
                  </a:cubicBezTo>
                  <a:cubicBezTo>
                    <a:pt x="72390" y="202992"/>
                    <a:pt x="59055" y="221851"/>
                    <a:pt x="34481" y="215089"/>
                  </a:cubicBezTo>
                  <a:cubicBezTo>
                    <a:pt x="18479" y="210707"/>
                    <a:pt x="6572" y="191276"/>
                    <a:pt x="0" y="185180"/>
                  </a:cubicBezTo>
                  <a:close/>
                </a:path>
              </a:pathLst>
            </a:custGeom>
            <a:grpFill/>
            <a:ln w="9525" cap="flat">
              <a:noFill/>
              <a:prstDash val="solid"/>
              <a:miter/>
            </a:ln>
          </p:spPr>
          <p:txBody>
            <a:bodyPr rtlCol="0" anchor="ctr"/>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40" name="任意多边形: 形状 39"/>
            <p:cNvSpPr/>
            <p:nvPr/>
          </p:nvSpPr>
          <p:spPr>
            <a:xfrm>
              <a:off x="6364390" y="3152409"/>
              <a:ext cx="169709" cy="170290"/>
            </a:xfrm>
            <a:custGeom>
              <a:avLst/>
              <a:gdLst>
                <a:gd name="connsiteX0" fmla="*/ 139660 w 169709"/>
                <a:gd name="connsiteY0" fmla="*/ 170291 h 170290"/>
                <a:gd name="connsiteX1" fmla="*/ 24 w 169709"/>
                <a:gd name="connsiteY1" fmla="*/ 43989 h 170290"/>
                <a:gd name="connsiteX2" fmla="*/ 32695 w 169709"/>
                <a:gd name="connsiteY2" fmla="*/ 555 h 170290"/>
                <a:gd name="connsiteX3" fmla="*/ 75271 w 169709"/>
                <a:gd name="connsiteY3" fmla="*/ 33226 h 170290"/>
                <a:gd name="connsiteX4" fmla="*/ 135946 w 169709"/>
                <a:gd name="connsiteY4" fmla="*/ 94472 h 170290"/>
                <a:gd name="connsiteX5" fmla="*/ 168140 w 169709"/>
                <a:gd name="connsiteY5" fmla="*/ 136382 h 170290"/>
                <a:gd name="connsiteX6" fmla="*/ 139660 w 169709"/>
                <a:gd name="connsiteY6" fmla="*/ 170291 h 1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09" h="170290">
                  <a:moveTo>
                    <a:pt x="139660" y="170291"/>
                  </a:moveTo>
                  <a:cubicBezTo>
                    <a:pt x="61651" y="168957"/>
                    <a:pt x="1643" y="109331"/>
                    <a:pt x="24" y="43989"/>
                  </a:cubicBezTo>
                  <a:cubicBezTo>
                    <a:pt x="-548" y="21034"/>
                    <a:pt x="9073" y="4080"/>
                    <a:pt x="32695" y="555"/>
                  </a:cubicBezTo>
                  <a:cubicBezTo>
                    <a:pt x="56602" y="-2969"/>
                    <a:pt x="72700" y="10557"/>
                    <a:pt x="75271" y="33226"/>
                  </a:cubicBezTo>
                  <a:cubicBezTo>
                    <a:pt x="79558" y="70945"/>
                    <a:pt x="98132" y="90281"/>
                    <a:pt x="135946" y="94472"/>
                  </a:cubicBezTo>
                  <a:cubicBezTo>
                    <a:pt x="158996" y="97044"/>
                    <a:pt x="174903" y="113903"/>
                    <a:pt x="168140" y="136382"/>
                  </a:cubicBezTo>
                  <a:cubicBezTo>
                    <a:pt x="163568" y="151908"/>
                    <a:pt x="145852" y="163433"/>
                    <a:pt x="139660" y="170291"/>
                  </a:cubicBezTo>
                  <a:close/>
                </a:path>
              </a:pathLst>
            </a:custGeom>
            <a:grpFill/>
            <a:ln w="9525" cap="flat">
              <a:noFill/>
              <a:prstDash val="solid"/>
              <a:miter/>
            </a:ln>
          </p:spPr>
          <p:txBody>
            <a:bodyPr rtlCol="0" anchor="ctr"/>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47" name="任意多边形: 形状 46"/>
            <p:cNvSpPr/>
            <p:nvPr/>
          </p:nvSpPr>
          <p:spPr>
            <a:xfrm>
              <a:off x="5934678" y="3510431"/>
              <a:ext cx="269859" cy="267054"/>
            </a:xfrm>
            <a:custGeom>
              <a:avLst/>
              <a:gdLst>
                <a:gd name="connsiteX0" fmla="*/ 135699 w 269859"/>
                <a:gd name="connsiteY0" fmla="*/ 266993 h 267054"/>
                <a:gd name="connsiteX1" fmla="*/ 46450 w 269859"/>
                <a:gd name="connsiteY1" fmla="*/ 266993 h 267054"/>
                <a:gd name="connsiteX2" fmla="*/ 920 w 269859"/>
                <a:gd name="connsiteY2" fmla="*/ 223273 h 267054"/>
                <a:gd name="connsiteX3" fmla="*/ 730 w 269859"/>
                <a:gd name="connsiteY3" fmla="*/ 44869 h 267054"/>
                <a:gd name="connsiteX4" fmla="*/ 48545 w 269859"/>
                <a:gd name="connsiteY4" fmla="*/ 7 h 267054"/>
                <a:gd name="connsiteX5" fmla="*/ 223424 w 269859"/>
                <a:gd name="connsiteY5" fmla="*/ 102 h 267054"/>
                <a:gd name="connsiteX6" fmla="*/ 268954 w 269859"/>
                <a:gd name="connsiteY6" fmla="*/ 43441 h 267054"/>
                <a:gd name="connsiteX7" fmla="*/ 268763 w 269859"/>
                <a:gd name="connsiteY7" fmla="*/ 225368 h 267054"/>
                <a:gd name="connsiteX8" fmla="*/ 224853 w 269859"/>
                <a:gd name="connsiteY8" fmla="*/ 266897 h 267054"/>
                <a:gd name="connsiteX9" fmla="*/ 135699 w 269859"/>
                <a:gd name="connsiteY9" fmla="*/ 266993 h 267054"/>
                <a:gd name="connsiteX10" fmla="*/ 190944 w 269859"/>
                <a:gd name="connsiteY10" fmla="*/ 79064 h 267054"/>
                <a:gd name="connsiteX11" fmla="*/ 79883 w 269859"/>
                <a:gd name="connsiteY11" fmla="*/ 79064 h 267054"/>
                <a:gd name="connsiteX12" fmla="*/ 79883 w 269859"/>
                <a:gd name="connsiteY12" fmla="*/ 187935 h 267054"/>
                <a:gd name="connsiteX13" fmla="*/ 190944 w 269859"/>
                <a:gd name="connsiteY13" fmla="*/ 187935 h 267054"/>
                <a:gd name="connsiteX14" fmla="*/ 190944 w 269859"/>
                <a:gd name="connsiteY14" fmla="*/ 79064 h 2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859" h="267054">
                  <a:moveTo>
                    <a:pt x="135699" y="266993"/>
                  </a:moveTo>
                  <a:cubicBezTo>
                    <a:pt x="105981" y="266993"/>
                    <a:pt x="76263" y="267088"/>
                    <a:pt x="46450" y="266993"/>
                  </a:cubicBezTo>
                  <a:cubicBezTo>
                    <a:pt x="17399" y="266897"/>
                    <a:pt x="1492" y="251181"/>
                    <a:pt x="920" y="223273"/>
                  </a:cubicBezTo>
                  <a:cubicBezTo>
                    <a:pt x="-223" y="163837"/>
                    <a:pt x="-318" y="104306"/>
                    <a:pt x="730" y="44869"/>
                  </a:cubicBezTo>
                  <a:cubicBezTo>
                    <a:pt x="1301" y="15247"/>
                    <a:pt x="17399" y="-374"/>
                    <a:pt x="48545" y="7"/>
                  </a:cubicBezTo>
                  <a:cubicBezTo>
                    <a:pt x="106838" y="673"/>
                    <a:pt x="165131" y="483"/>
                    <a:pt x="223424" y="102"/>
                  </a:cubicBezTo>
                  <a:cubicBezTo>
                    <a:pt x="253142" y="-89"/>
                    <a:pt x="268382" y="15818"/>
                    <a:pt x="268954" y="43441"/>
                  </a:cubicBezTo>
                  <a:cubicBezTo>
                    <a:pt x="270192" y="104115"/>
                    <a:pt x="270192" y="164789"/>
                    <a:pt x="268763" y="225368"/>
                  </a:cubicBezTo>
                  <a:cubicBezTo>
                    <a:pt x="268192" y="251562"/>
                    <a:pt x="252190" y="266707"/>
                    <a:pt x="224853" y="266897"/>
                  </a:cubicBezTo>
                  <a:cubicBezTo>
                    <a:pt x="195135" y="267183"/>
                    <a:pt x="165417" y="266993"/>
                    <a:pt x="135699" y="266993"/>
                  </a:cubicBezTo>
                  <a:close/>
                  <a:moveTo>
                    <a:pt x="190944" y="79064"/>
                  </a:moveTo>
                  <a:cubicBezTo>
                    <a:pt x="152082" y="79064"/>
                    <a:pt x="116173" y="79064"/>
                    <a:pt x="79883" y="79064"/>
                  </a:cubicBezTo>
                  <a:cubicBezTo>
                    <a:pt x="79883" y="116783"/>
                    <a:pt x="79883" y="151835"/>
                    <a:pt x="79883" y="187935"/>
                  </a:cubicBezTo>
                  <a:cubicBezTo>
                    <a:pt x="117887" y="187935"/>
                    <a:pt x="153892" y="187935"/>
                    <a:pt x="190944" y="187935"/>
                  </a:cubicBezTo>
                  <a:cubicBezTo>
                    <a:pt x="190944" y="151073"/>
                    <a:pt x="190944" y="116879"/>
                    <a:pt x="190944" y="79064"/>
                  </a:cubicBezTo>
                  <a:close/>
                </a:path>
              </a:pathLst>
            </a:custGeom>
            <a:grpFill/>
            <a:ln w="9525" cap="flat">
              <a:noFill/>
              <a:prstDash val="solid"/>
              <a:miter/>
            </a:ln>
          </p:spPr>
          <p:txBody>
            <a:bodyPr rtlCol="0" anchor="ctr"/>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grpSp>
      <p:sp>
        <p:nvSpPr>
          <p:cNvPr id="49" name="Freeform 67"/>
          <p:cNvSpPr/>
          <p:nvPr/>
        </p:nvSpPr>
        <p:spPr bwMode="auto">
          <a:xfrm flipH="1" flipV="1">
            <a:off x="4463217" y="1782839"/>
            <a:ext cx="1196694" cy="1204032"/>
          </a:xfrm>
          <a:prstGeom prst="ellipse">
            <a:avLst/>
          </a:prstGeom>
          <a:noFill/>
          <a:ln>
            <a:gradFill>
              <a:gsLst>
                <a:gs pos="0">
                  <a:schemeClr val="accent1"/>
                </a:gs>
                <a:gs pos="100000">
                  <a:schemeClr val="accent1">
                    <a:alpha val="0"/>
                  </a:schemeClr>
                </a:gs>
              </a:gsLst>
              <a:lin ang="5400000" scaled="1"/>
            </a:grad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50" name="Freeform 68"/>
          <p:cNvSpPr/>
          <p:nvPr/>
        </p:nvSpPr>
        <p:spPr bwMode="auto">
          <a:xfrm flipH="1" flipV="1">
            <a:off x="4625958" y="1949249"/>
            <a:ext cx="871212" cy="871212"/>
          </a:xfrm>
          <a:prstGeom prst="ellipse">
            <a:avLst/>
          </a:prstGeom>
          <a:noFill/>
          <a:ln>
            <a:gradFill flip="none" rotWithShape="1">
              <a:gsLst>
                <a:gs pos="13000">
                  <a:schemeClr val="accent1">
                    <a:alpha val="0"/>
                  </a:schemeClr>
                </a:gs>
                <a:gs pos="100000">
                  <a:schemeClr val="accent1"/>
                </a:gs>
              </a:gsLst>
              <a:lin ang="5400000" scaled="1"/>
            </a:grad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51" name="任意多边形: 形状 50"/>
          <p:cNvSpPr/>
          <p:nvPr/>
        </p:nvSpPr>
        <p:spPr>
          <a:xfrm flipH="1" flipV="1">
            <a:off x="5854275" y="2398704"/>
            <a:ext cx="1570383" cy="1119809"/>
          </a:xfrm>
          <a:custGeom>
            <a:avLst/>
            <a:gdLst>
              <a:gd name="connsiteX0" fmla="*/ 1046922 w 1046922"/>
              <a:gd name="connsiteY0" fmla="*/ 746539 h 746539"/>
              <a:gd name="connsiteX1" fmla="*/ 472661 w 1046922"/>
              <a:gd name="connsiteY1" fmla="*/ 746539 h 746539"/>
              <a:gd name="connsiteX2" fmla="*/ 0 w 1046922"/>
              <a:gd name="connsiteY2" fmla="*/ 0 h 746539"/>
            </a:gdLst>
            <a:ahLst/>
            <a:cxnLst>
              <a:cxn ang="0">
                <a:pos x="connsiteX0" y="connsiteY0"/>
              </a:cxn>
              <a:cxn ang="0">
                <a:pos x="connsiteX1" y="connsiteY1"/>
              </a:cxn>
              <a:cxn ang="0">
                <a:pos x="connsiteX2" y="connsiteY2"/>
              </a:cxn>
            </a:cxnLst>
            <a:rect l="l" t="t" r="r" b="b"/>
            <a:pathLst>
              <a:path w="1046922" h="746539">
                <a:moveTo>
                  <a:pt x="1046922" y="746539"/>
                </a:moveTo>
                <a:lnTo>
                  <a:pt x="472661" y="746539"/>
                </a:lnTo>
                <a:lnTo>
                  <a:pt x="0" y="0"/>
                </a:lnTo>
              </a:path>
            </a:pathLst>
          </a:custGeom>
          <a:noFill/>
          <a:ln w="31750" cap="rnd">
            <a:gradFill flip="none" rotWithShape="1">
              <a:gsLst>
                <a:gs pos="0">
                  <a:schemeClr val="accent1">
                    <a:alpha val="0"/>
                  </a:schemeClr>
                </a:gs>
                <a:gs pos="100000">
                  <a:schemeClr val="accent1"/>
                </a:gs>
              </a:gsLst>
              <a:lin ang="27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cxnSp>
        <p:nvCxnSpPr>
          <p:cNvPr id="52" name="直接连接符 51"/>
          <p:cNvCxnSpPr/>
          <p:nvPr/>
        </p:nvCxnSpPr>
        <p:spPr>
          <a:xfrm flipH="1">
            <a:off x="6218942" y="2274668"/>
            <a:ext cx="590219" cy="0"/>
          </a:xfrm>
          <a:prstGeom prst="line">
            <a:avLst/>
          </a:prstGeom>
          <a:noFill/>
          <a:ln w="12700" cap="rnd">
            <a:gradFill flip="none" rotWithShape="1">
              <a:gsLst>
                <a:gs pos="0">
                  <a:schemeClr val="accent1">
                    <a:alpha val="0"/>
                  </a:schemeClr>
                </a:gs>
                <a:gs pos="100000">
                  <a:schemeClr val="accent1">
                    <a:alpha val="20000"/>
                  </a:schemeClr>
                </a:gs>
              </a:gsLst>
              <a:lin ang="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53" name="直接连接符 52"/>
          <p:cNvCxnSpPr/>
          <p:nvPr/>
        </p:nvCxnSpPr>
        <p:spPr>
          <a:xfrm flipH="1">
            <a:off x="5917439" y="2514180"/>
            <a:ext cx="590219" cy="0"/>
          </a:xfrm>
          <a:prstGeom prst="line">
            <a:avLst/>
          </a:prstGeom>
          <a:noFill/>
          <a:ln w="12700" cap="rnd">
            <a:gradFill flip="none" rotWithShape="1">
              <a:gsLst>
                <a:gs pos="0">
                  <a:schemeClr val="accent1">
                    <a:alpha val="0"/>
                  </a:schemeClr>
                </a:gs>
                <a:gs pos="100000">
                  <a:schemeClr val="accent1">
                    <a:alpha val="50000"/>
                  </a:schemeClr>
                </a:gs>
              </a:gsLst>
              <a:lin ang="0" scaled="1"/>
            </a:gradFill>
            <a:round/>
          </a:ln>
        </p:spPr>
        <p:style>
          <a:lnRef idx="2">
            <a:schemeClr val="accent1">
              <a:shade val="50000"/>
            </a:schemeClr>
          </a:lnRef>
          <a:fillRef idx="1">
            <a:schemeClr val="accent1"/>
          </a:fillRef>
          <a:effectRef idx="0">
            <a:schemeClr val="accent1"/>
          </a:effectRef>
          <a:fontRef idx="minor">
            <a:schemeClr val="lt1"/>
          </a:fontRef>
        </p:style>
      </p:cxnSp>
      <p:sp>
        <p:nvSpPr>
          <p:cNvPr id="54" name="图形 1033"/>
          <p:cNvSpPr/>
          <p:nvPr/>
        </p:nvSpPr>
        <p:spPr>
          <a:xfrm>
            <a:off x="4791578" y="2076297"/>
            <a:ext cx="539973" cy="617115"/>
          </a:xfrm>
          <a:custGeom>
            <a:avLst/>
            <a:gdLst>
              <a:gd name="connsiteX0" fmla="*/ 1534033 w 1610413"/>
              <a:gd name="connsiteY0" fmla="*/ 728517 h 1840468"/>
              <a:gd name="connsiteX1" fmla="*/ 1265017 w 1610413"/>
              <a:gd name="connsiteY1" fmla="*/ 728517 h 1840468"/>
              <a:gd name="connsiteX2" fmla="*/ 1188636 w 1610413"/>
              <a:gd name="connsiteY2" fmla="*/ 805134 h 1840468"/>
              <a:gd name="connsiteX3" fmla="*/ 1188636 w 1610413"/>
              <a:gd name="connsiteY3" fmla="*/ 1840468 h 1840468"/>
              <a:gd name="connsiteX4" fmla="*/ 1610413 w 1610413"/>
              <a:gd name="connsiteY4" fmla="*/ 1840468 h 1840468"/>
              <a:gd name="connsiteX5" fmla="*/ 1610413 w 1610413"/>
              <a:gd name="connsiteY5" fmla="*/ 805136 h 1840468"/>
              <a:gd name="connsiteX6" fmla="*/ 1534033 w 1610413"/>
              <a:gd name="connsiteY6" fmla="*/ 728517 h 1840468"/>
              <a:gd name="connsiteX7" fmla="*/ 1457040 w 1610413"/>
              <a:gd name="connsiteY7" fmla="*/ 1648753 h 1840468"/>
              <a:gd name="connsiteX8" fmla="*/ 1342011 w 1610413"/>
              <a:gd name="connsiteY8" fmla="*/ 1648753 h 1840468"/>
              <a:gd name="connsiteX9" fmla="*/ 1342011 w 1610413"/>
              <a:gd name="connsiteY9" fmla="*/ 1533724 h 1840468"/>
              <a:gd name="connsiteX10" fmla="*/ 1457042 w 1610413"/>
              <a:gd name="connsiteY10" fmla="*/ 1533724 h 1840468"/>
              <a:gd name="connsiteX11" fmla="*/ 1457040 w 1610413"/>
              <a:gd name="connsiteY11" fmla="*/ 1648753 h 1840468"/>
              <a:gd name="connsiteX12" fmla="*/ 1457040 w 1610413"/>
              <a:gd name="connsiteY12" fmla="*/ 1380351 h 1840468"/>
              <a:gd name="connsiteX13" fmla="*/ 1342011 w 1610413"/>
              <a:gd name="connsiteY13" fmla="*/ 1380351 h 1840468"/>
              <a:gd name="connsiteX14" fmla="*/ 1342011 w 1610413"/>
              <a:gd name="connsiteY14" fmla="*/ 1265320 h 1840468"/>
              <a:gd name="connsiteX15" fmla="*/ 1457042 w 1610413"/>
              <a:gd name="connsiteY15" fmla="*/ 1265320 h 1840468"/>
              <a:gd name="connsiteX16" fmla="*/ 1457040 w 1610413"/>
              <a:gd name="connsiteY16" fmla="*/ 1380351 h 1840468"/>
              <a:gd name="connsiteX17" fmla="*/ 1457040 w 1610413"/>
              <a:gd name="connsiteY17" fmla="*/ 1073605 h 1840468"/>
              <a:gd name="connsiteX18" fmla="*/ 1342011 w 1610413"/>
              <a:gd name="connsiteY18" fmla="*/ 1073605 h 1840468"/>
              <a:gd name="connsiteX19" fmla="*/ 1342011 w 1610413"/>
              <a:gd name="connsiteY19" fmla="*/ 958574 h 1840468"/>
              <a:gd name="connsiteX20" fmla="*/ 1457042 w 1610413"/>
              <a:gd name="connsiteY20" fmla="*/ 958574 h 1840468"/>
              <a:gd name="connsiteX21" fmla="*/ 1457040 w 1610413"/>
              <a:gd name="connsiteY21" fmla="*/ 1073605 h 1840468"/>
              <a:gd name="connsiteX22" fmla="*/ 1073708 w 1610413"/>
              <a:gd name="connsiteY22" fmla="*/ 1035265 h 1840468"/>
              <a:gd name="connsiteX23" fmla="*/ 881794 w 1610413"/>
              <a:gd name="connsiteY23" fmla="*/ 1035265 h 1840468"/>
              <a:gd name="connsiteX24" fmla="*/ 805207 w 1610413"/>
              <a:gd name="connsiteY24" fmla="*/ 1111984 h 1840468"/>
              <a:gd name="connsiteX25" fmla="*/ 805207 w 1610413"/>
              <a:gd name="connsiteY25" fmla="*/ 1840468 h 1840468"/>
              <a:gd name="connsiteX26" fmla="*/ 1150295 w 1610413"/>
              <a:gd name="connsiteY26" fmla="*/ 1840468 h 1840468"/>
              <a:gd name="connsiteX27" fmla="*/ 1150295 w 1610413"/>
              <a:gd name="connsiteY27" fmla="*/ 1111981 h 1840468"/>
              <a:gd name="connsiteX28" fmla="*/ 1073708 w 1610413"/>
              <a:gd name="connsiteY28" fmla="*/ 1035265 h 1840468"/>
              <a:gd name="connsiteX29" fmla="*/ 1035263 w 1610413"/>
              <a:gd name="connsiteY29" fmla="*/ 1648753 h 1840468"/>
              <a:gd name="connsiteX30" fmla="*/ 920234 w 1610413"/>
              <a:gd name="connsiteY30" fmla="*/ 1648753 h 1840468"/>
              <a:gd name="connsiteX31" fmla="*/ 920234 w 1610413"/>
              <a:gd name="connsiteY31" fmla="*/ 1533724 h 1840468"/>
              <a:gd name="connsiteX32" fmla="*/ 1035263 w 1610413"/>
              <a:gd name="connsiteY32" fmla="*/ 1533724 h 1840468"/>
              <a:gd name="connsiteX33" fmla="*/ 1035263 w 1610413"/>
              <a:gd name="connsiteY33" fmla="*/ 1648753 h 1840468"/>
              <a:gd name="connsiteX34" fmla="*/ 1035263 w 1610413"/>
              <a:gd name="connsiteY34" fmla="*/ 1380351 h 1840468"/>
              <a:gd name="connsiteX35" fmla="*/ 920234 w 1610413"/>
              <a:gd name="connsiteY35" fmla="*/ 1380351 h 1840468"/>
              <a:gd name="connsiteX36" fmla="*/ 920234 w 1610413"/>
              <a:gd name="connsiteY36" fmla="*/ 1265320 h 1840468"/>
              <a:gd name="connsiteX37" fmla="*/ 1035263 w 1610413"/>
              <a:gd name="connsiteY37" fmla="*/ 1265320 h 1840468"/>
              <a:gd name="connsiteX38" fmla="*/ 1035263 w 1610413"/>
              <a:gd name="connsiteY38" fmla="*/ 1380351 h 1840468"/>
              <a:gd name="connsiteX39" fmla="*/ 690529 w 1610413"/>
              <a:gd name="connsiteY39" fmla="*/ 421775 h 1840468"/>
              <a:gd name="connsiteX40" fmla="*/ 651834 w 1610413"/>
              <a:gd name="connsiteY40" fmla="*/ 421775 h 1840468"/>
              <a:gd name="connsiteX41" fmla="*/ 651834 w 1610413"/>
              <a:gd name="connsiteY41" fmla="*/ 306973 h 1840468"/>
              <a:gd name="connsiteX42" fmla="*/ 574923 w 1610413"/>
              <a:gd name="connsiteY42" fmla="*/ 230060 h 1840468"/>
              <a:gd name="connsiteX43" fmla="*/ 440946 w 1610413"/>
              <a:gd name="connsiteY43" fmla="*/ 230060 h 1840468"/>
              <a:gd name="connsiteX44" fmla="*/ 440946 w 1610413"/>
              <a:gd name="connsiteY44" fmla="*/ 57760 h 1840468"/>
              <a:gd name="connsiteX45" fmla="*/ 383433 w 1610413"/>
              <a:gd name="connsiteY45" fmla="*/ 0 h 1840468"/>
              <a:gd name="connsiteX46" fmla="*/ 325917 w 1610413"/>
              <a:gd name="connsiteY46" fmla="*/ 57760 h 1840468"/>
              <a:gd name="connsiteX47" fmla="*/ 325917 w 1610413"/>
              <a:gd name="connsiteY47" fmla="*/ 230059 h 1840468"/>
              <a:gd name="connsiteX48" fmla="*/ 191940 w 1610413"/>
              <a:gd name="connsiteY48" fmla="*/ 230059 h 1840468"/>
              <a:gd name="connsiteX49" fmla="*/ 115029 w 1610413"/>
              <a:gd name="connsiteY49" fmla="*/ 306971 h 1840468"/>
              <a:gd name="connsiteX50" fmla="*/ 115029 w 1610413"/>
              <a:gd name="connsiteY50" fmla="*/ 421773 h 1840468"/>
              <a:gd name="connsiteX51" fmla="*/ 76334 w 1610413"/>
              <a:gd name="connsiteY51" fmla="*/ 421773 h 1840468"/>
              <a:gd name="connsiteX52" fmla="*/ 0 w 1610413"/>
              <a:gd name="connsiteY52" fmla="*/ 498504 h 1840468"/>
              <a:gd name="connsiteX53" fmla="*/ 0 w 1610413"/>
              <a:gd name="connsiteY53" fmla="*/ 1840468 h 1840468"/>
              <a:gd name="connsiteX54" fmla="*/ 766863 w 1610413"/>
              <a:gd name="connsiteY54" fmla="*/ 1840468 h 1840468"/>
              <a:gd name="connsiteX55" fmla="*/ 766863 w 1610413"/>
              <a:gd name="connsiteY55" fmla="*/ 498504 h 1840468"/>
              <a:gd name="connsiteX56" fmla="*/ 690529 w 1610413"/>
              <a:gd name="connsiteY56" fmla="*/ 421775 h 1840468"/>
              <a:gd name="connsiteX57" fmla="*/ 306746 w 1610413"/>
              <a:gd name="connsiteY57" fmla="*/ 1648753 h 1840468"/>
              <a:gd name="connsiteX58" fmla="*/ 191717 w 1610413"/>
              <a:gd name="connsiteY58" fmla="*/ 1648753 h 1840468"/>
              <a:gd name="connsiteX59" fmla="*/ 191717 w 1610413"/>
              <a:gd name="connsiteY59" fmla="*/ 1533724 h 1840468"/>
              <a:gd name="connsiteX60" fmla="*/ 306746 w 1610413"/>
              <a:gd name="connsiteY60" fmla="*/ 1533724 h 1840468"/>
              <a:gd name="connsiteX61" fmla="*/ 306746 w 1610413"/>
              <a:gd name="connsiteY61" fmla="*/ 1648753 h 1840468"/>
              <a:gd name="connsiteX62" fmla="*/ 306746 w 1610413"/>
              <a:gd name="connsiteY62" fmla="*/ 1380351 h 1840468"/>
              <a:gd name="connsiteX63" fmla="*/ 191717 w 1610413"/>
              <a:gd name="connsiteY63" fmla="*/ 1380351 h 1840468"/>
              <a:gd name="connsiteX64" fmla="*/ 191717 w 1610413"/>
              <a:gd name="connsiteY64" fmla="*/ 1265320 h 1840468"/>
              <a:gd name="connsiteX65" fmla="*/ 306746 w 1610413"/>
              <a:gd name="connsiteY65" fmla="*/ 1265320 h 1840468"/>
              <a:gd name="connsiteX66" fmla="*/ 306746 w 1610413"/>
              <a:gd name="connsiteY66" fmla="*/ 1380351 h 1840468"/>
              <a:gd name="connsiteX67" fmla="*/ 306746 w 1610413"/>
              <a:gd name="connsiteY67" fmla="*/ 1073605 h 1840468"/>
              <a:gd name="connsiteX68" fmla="*/ 191717 w 1610413"/>
              <a:gd name="connsiteY68" fmla="*/ 1073605 h 1840468"/>
              <a:gd name="connsiteX69" fmla="*/ 191717 w 1610413"/>
              <a:gd name="connsiteY69" fmla="*/ 958574 h 1840468"/>
              <a:gd name="connsiteX70" fmla="*/ 306746 w 1610413"/>
              <a:gd name="connsiteY70" fmla="*/ 958574 h 1840468"/>
              <a:gd name="connsiteX71" fmla="*/ 306746 w 1610413"/>
              <a:gd name="connsiteY71" fmla="*/ 1073605 h 1840468"/>
              <a:gd name="connsiteX72" fmla="*/ 306746 w 1610413"/>
              <a:gd name="connsiteY72" fmla="*/ 766859 h 1840468"/>
              <a:gd name="connsiteX73" fmla="*/ 191717 w 1610413"/>
              <a:gd name="connsiteY73" fmla="*/ 766859 h 1840468"/>
              <a:gd name="connsiteX74" fmla="*/ 191717 w 1610413"/>
              <a:gd name="connsiteY74" fmla="*/ 651830 h 1840468"/>
              <a:gd name="connsiteX75" fmla="*/ 306746 w 1610413"/>
              <a:gd name="connsiteY75" fmla="*/ 651830 h 1840468"/>
              <a:gd name="connsiteX76" fmla="*/ 306746 w 1610413"/>
              <a:gd name="connsiteY76" fmla="*/ 766859 h 1840468"/>
              <a:gd name="connsiteX77" fmla="*/ 575150 w 1610413"/>
              <a:gd name="connsiteY77" fmla="*/ 1648753 h 1840468"/>
              <a:gd name="connsiteX78" fmla="*/ 460119 w 1610413"/>
              <a:gd name="connsiteY78" fmla="*/ 1648753 h 1840468"/>
              <a:gd name="connsiteX79" fmla="*/ 460119 w 1610413"/>
              <a:gd name="connsiteY79" fmla="*/ 1533724 h 1840468"/>
              <a:gd name="connsiteX80" fmla="*/ 575150 w 1610413"/>
              <a:gd name="connsiteY80" fmla="*/ 1533724 h 1840468"/>
              <a:gd name="connsiteX81" fmla="*/ 575150 w 1610413"/>
              <a:gd name="connsiteY81" fmla="*/ 1648753 h 1840468"/>
              <a:gd name="connsiteX82" fmla="*/ 575150 w 1610413"/>
              <a:gd name="connsiteY82" fmla="*/ 1380351 h 1840468"/>
              <a:gd name="connsiteX83" fmla="*/ 460119 w 1610413"/>
              <a:gd name="connsiteY83" fmla="*/ 1380351 h 1840468"/>
              <a:gd name="connsiteX84" fmla="*/ 460119 w 1610413"/>
              <a:gd name="connsiteY84" fmla="*/ 1265320 h 1840468"/>
              <a:gd name="connsiteX85" fmla="*/ 575150 w 1610413"/>
              <a:gd name="connsiteY85" fmla="*/ 1265320 h 1840468"/>
              <a:gd name="connsiteX86" fmla="*/ 575150 w 1610413"/>
              <a:gd name="connsiteY86" fmla="*/ 1380351 h 1840468"/>
              <a:gd name="connsiteX87" fmla="*/ 575150 w 1610413"/>
              <a:gd name="connsiteY87" fmla="*/ 1073605 h 1840468"/>
              <a:gd name="connsiteX88" fmla="*/ 460119 w 1610413"/>
              <a:gd name="connsiteY88" fmla="*/ 1073605 h 1840468"/>
              <a:gd name="connsiteX89" fmla="*/ 460119 w 1610413"/>
              <a:gd name="connsiteY89" fmla="*/ 958574 h 1840468"/>
              <a:gd name="connsiteX90" fmla="*/ 575150 w 1610413"/>
              <a:gd name="connsiteY90" fmla="*/ 958574 h 1840468"/>
              <a:gd name="connsiteX91" fmla="*/ 575150 w 1610413"/>
              <a:gd name="connsiteY91" fmla="*/ 1073605 h 1840468"/>
              <a:gd name="connsiteX92" fmla="*/ 575150 w 1610413"/>
              <a:gd name="connsiteY92" fmla="*/ 766859 h 1840468"/>
              <a:gd name="connsiteX93" fmla="*/ 460119 w 1610413"/>
              <a:gd name="connsiteY93" fmla="*/ 766859 h 1840468"/>
              <a:gd name="connsiteX94" fmla="*/ 460119 w 1610413"/>
              <a:gd name="connsiteY94" fmla="*/ 651830 h 1840468"/>
              <a:gd name="connsiteX95" fmla="*/ 575150 w 1610413"/>
              <a:gd name="connsiteY95" fmla="*/ 651830 h 1840468"/>
              <a:gd name="connsiteX96" fmla="*/ 575150 w 1610413"/>
              <a:gd name="connsiteY96" fmla="*/ 766859 h 184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610413" h="1840468">
                <a:moveTo>
                  <a:pt x="1534033" y="728517"/>
                </a:moveTo>
                <a:lnTo>
                  <a:pt x="1265017" y="728517"/>
                </a:lnTo>
                <a:cubicBezTo>
                  <a:pt x="1223151" y="728517"/>
                  <a:pt x="1188636" y="762820"/>
                  <a:pt x="1188636" y="805134"/>
                </a:cubicBezTo>
                <a:lnTo>
                  <a:pt x="1188636" y="1840468"/>
                </a:lnTo>
                <a:lnTo>
                  <a:pt x="1610413" y="1840468"/>
                </a:lnTo>
                <a:lnTo>
                  <a:pt x="1610413" y="805136"/>
                </a:lnTo>
                <a:cubicBezTo>
                  <a:pt x="1610413" y="762811"/>
                  <a:pt x="1576215" y="728517"/>
                  <a:pt x="1534033" y="728517"/>
                </a:cubicBezTo>
                <a:close/>
                <a:moveTo>
                  <a:pt x="1457040" y="1648753"/>
                </a:moveTo>
                <a:lnTo>
                  <a:pt x="1342011" y="1648753"/>
                </a:lnTo>
                <a:lnTo>
                  <a:pt x="1342011" y="1533724"/>
                </a:lnTo>
                <a:lnTo>
                  <a:pt x="1457042" y="1533724"/>
                </a:lnTo>
                <a:lnTo>
                  <a:pt x="1457040" y="1648753"/>
                </a:lnTo>
                <a:close/>
                <a:moveTo>
                  <a:pt x="1457040" y="1380351"/>
                </a:moveTo>
                <a:lnTo>
                  <a:pt x="1342011" y="1380351"/>
                </a:lnTo>
                <a:lnTo>
                  <a:pt x="1342011" y="1265320"/>
                </a:lnTo>
                <a:lnTo>
                  <a:pt x="1457042" y="1265320"/>
                </a:lnTo>
                <a:lnTo>
                  <a:pt x="1457040" y="1380351"/>
                </a:lnTo>
                <a:close/>
                <a:moveTo>
                  <a:pt x="1457040" y="1073605"/>
                </a:moveTo>
                <a:lnTo>
                  <a:pt x="1342011" y="1073605"/>
                </a:lnTo>
                <a:lnTo>
                  <a:pt x="1342011" y="958574"/>
                </a:lnTo>
                <a:lnTo>
                  <a:pt x="1457042" y="958574"/>
                </a:lnTo>
                <a:lnTo>
                  <a:pt x="1457040" y="1073605"/>
                </a:lnTo>
                <a:close/>
                <a:moveTo>
                  <a:pt x="1073708" y="1035265"/>
                </a:moveTo>
                <a:lnTo>
                  <a:pt x="881794" y="1035265"/>
                </a:lnTo>
                <a:cubicBezTo>
                  <a:pt x="839556" y="1035265"/>
                  <a:pt x="805207" y="1069615"/>
                  <a:pt x="805207" y="1111984"/>
                </a:cubicBezTo>
                <a:lnTo>
                  <a:pt x="805207" y="1840468"/>
                </a:lnTo>
                <a:lnTo>
                  <a:pt x="1150295" y="1840468"/>
                </a:lnTo>
                <a:lnTo>
                  <a:pt x="1150295" y="1111981"/>
                </a:lnTo>
                <a:cubicBezTo>
                  <a:pt x="1150295" y="1069834"/>
                  <a:pt x="1116006" y="1035265"/>
                  <a:pt x="1073708" y="1035265"/>
                </a:cubicBezTo>
                <a:close/>
                <a:moveTo>
                  <a:pt x="1035263" y="1648753"/>
                </a:moveTo>
                <a:lnTo>
                  <a:pt x="920234" y="1648753"/>
                </a:lnTo>
                <a:lnTo>
                  <a:pt x="920234" y="1533724"/>
                </a:lnTo>
                <a:lnTo>
                  <a:pt x="1035263" y="1533724"/>
                </a:lnTo>
                <a:lnTo>
                  <a:pt x="1035263" y="1648753"/>
                </a:lnTo>
                <a:close/>
                <a:moveTo>
                  <a:pt x="1035263" y="1380351"/>
                </a:moveTo>
                <a:lnTo>
                  <a:pt x="920234" y="1380351"/>
                </a:lnTo>
                <a:lnTo>
                  <a:pt x="920234" y="1265320"/>
                </a:lnTo>
                <a:lnTo>
                  <a:pt x="1035263" y="1265320"/>
                </a:lnTo>
                <a:lnTo>
                  <a:pt x="1035263" y="1380351"/>
                </a:lnTo>
                <a:close/>
                <a:moveTo>
                  <a:pt x="690529" y="421775"/>
                </a:moveTo>
                <a:lnTo>
                  <a:pt x="651834" y="421775"/>
                </a:lnTo>
                <a:lnTo>
                  <a:pt x="651834" y="306973"/>
                </a:lnTo>
                <a:cubicBezTo>
                  <a:pt x="651834" y="264053"/>
                  <a:pt x="617400" y="230060"/>
                  <a:pt x="574923" y="230060"/>
                </a:cubicBezTo>
                <a:lnTo>
                  <a:pt x="440946" y="230060"/>
                </a:lnTo>
                <a:lnTo>
                  <a:pt x="440946" y="57760"/>
                </a:lnTo>
                <a:cubicBezTo>
                  <a:pt x="440946" y="25937"/>
                  <a:pt x="415195" y="0"/>
                  <a:pt x="383433" y="0"/>
                </a:cubicBezTo>
                <a:cubicBezTo>
                  <a:pt x="351445" y="0"/>
                  <a:pt x="325917" y="25859"/>
                  <a:pt x="325917" y="57760"/>
                </a:cubicBezTo>
                <a:lnTo>
                  <a:pt x="325917" y="230059"/>
                </a:lnTo>
                <a:lnTo>
                  <a:pt x="191940" y="230059"/>
                </a:lnTo>
                <a:cubicBezTo>
                  <a:pt x="149423" y="230059"/>
                  <a:pt x="115029" y="264492"/>
                  <a:pt x="115029" y="306971"/>
                </a:cubicBezTo>
                <a:lnTo>
                  <a:pt x="115029" y="421773"/>
                </a:lnTo>
                <a:lnTo>
                  <a:pt x="76334" y="421773"/>
                </a:lnTo>
                <a:cubicBezTo>
                  <a:pt x="34443" y="421773"/>
                  <a:pt x="0" y="456125"/>
                  <a:pt x="0" y="498504"/>
                </a:cubicBezTo>
                <a:lnTo>
                  <a:pt x="0" y="1840468"/>
                </a:lnTo>
                <a:lnTo>
                  <a:pt x="766863" y="1840468"/>
                </a:lnTo>
                <a:lnTo>
                  <a:pt x="766863" y="498504"/>
                </a:lnTo>
                <a:cubicBezTo>
                  <a:pt x="766863" y="455816"/>
                  <a:pt x="732688" y="421775"/>
                  <a:pt x="690529" y="421775"/>
                </a:cubicBezTo>
                <a:close/>
                <a:moveTo>
                  <a:pt x="306746" y="1648753"/>
                </a:moveTo>
                <a:lnTo>
                  <a:pt x="191717" y="1648753"/>
                </a:lnTo>
                <a:lnTo>
                  <a:pt x="191717" y="1533724"/>
                </a:lnTo>
                <a:lnTo>
                  <a:pt x="306746" y="1533724"/>
                </a:lnTo>
                <a:lnTo>
                  <a:pt x="306746" y="1648753"/>
                </a:lnTo>
                <a:close/>
                <a:moveTo>
                  <a:pt x="306746" y="1380351"/>
                </a:moveTo>
                <a:lnTo>
                  <a:pt x="191717" y="1380351"/>
                </a:lnTo>
                <a:lnTo>
                  <a:pt x="191717" y="1265320"/>
                </a:lnTo>
                <a:lnTo>
                  <a:pt x="306746" y="1265320"/>
                </a:lnTo>
                <a:lnTo>
                  <a:pt x="306746" y="1380351"/>
                </a:lnTo>
                <a:close/>
                <a:moveTo>
                  <a:pt x="306746" y="1073605"/>
                </a:moveTo>
                <a:lnTo>
                  <a:pt x="191717" y="1073605"/>
                </a:lnTo>
                <a:lnTo>
                  <a:pt x="191717" y="958574"/>
                </a:lnTo>
                <a:lnTo>
                  <a:pt x="306746" y="958574"/>
                </a:lnTo>
                <a:lnTo>
                  <a:pt x="306746" y="1073605"/>
                </a:lnTo>
                <a:close/>
                <a:moveTo>
                  <a:pt x="306746" y="766859"/>
                </a:moveTo>
                <a:lnTo>
                  <a:pt x="191717" y="766859"/>
                </a:lnTo>
                <a:lnTo>
                  <a:pt x="191717" y="651830"/>
                </a:lnTo>
                <a:lnTo>
                  <a:pt x="306746" y="651830"/>
                </a:lnTo>
                <a:lnTo>
                  <a:pt x="306746" y="766859"/>
                </a:lnTo>
                <a:close/>
                <a:moveTo>
                  <a:pt x="575150" y="1648753"/>
                </a:moveTo>
                <a:lnTo>
                  <a:pt x="460119" y="1648753"/>
                </a:lnTo>
                <a:lnTo>
                  <a:pt x="460119" y="1533724"/>
                </a:lnTo>
                <a:lnTo>
                  <a:pt x="575150" y="1533724"/>
                </a:lnTo>
                <a:lnTo>
                  <a:pt x="575150" y="1648753"/>
                </a:lnTo>
                <a:close/>
                <a:moveTo>
                  <a:pt x="575150" y="1380351"/>
                </a:moveTo>
                <a:lnTo>
                  <a:pt x="460119" y="1380351"/>
                </a:lnTo>
                <a:lnTo>
                  <a:pt x="460119" y="1265320"/>
                </a:lnTo>
                <a:lnTo>
                  <a:pt x="575150" y="1265320"/>
                </a:lnTo>
                <a:lnTo>
                  <a:pt x="575150" y="1380351"/>
                </a:lnTo>
                <a:close/>
                <a:moveTo>
                  <a:pt x="575150" y="1073605"/>
                </a:moveTo>
                <a:lnTo>
                  <a:pt x="460119" y="1073605"/>
                </a:lnTo>
                <a:lnTo>
                  <a:pt x="460119" y="958574"/>
                </a:lnTo>
                <a:lnTo>
                  <a:pt x="575150" y="958574"/>
                </a:lnTo>
                <a:lnTo>
                  <a:pt x="575150" y="1073605"/>
                </a:lnTo>
                <a:close/>
                <a:moveTo>
                  <a:pt x="575150" y="766859"/>
                </a:moveTo>
                <a:lnTo>
                  <a:pt x="460119" y="766859"/>
                </a:lnTo>
                <a:lnTo>
                  <a:pt x="460119" y="651830"/>
                </a:lnTo>
                <a:lnTo>
                  <a:pt x="575150" y="651830"/>
                </a:lnTo>
                <a:lnTo>
                  <a:pt x="575150" y="766859"/>
                </a:lnTo>
                <a:close/>
              </a:path>
            </a:pathLst>
          </a:custGeom>
          <a:gradFill>
            <a:gsLst>
              <a:gs pos="0">
                <a:schemeClr val="accent1"/>
              </a:gs>
              <a:gs pos="100000">
                <a:schemeClr val="accent1">
                  <a:lumMod val="75000"/>
                </a:schemeClr>
              </a:gs>
            </a:gsLst>
            <a:lin ang="2700000" scaled="1"/>
          </a:gradFill>
          <a:ln>
            <a:no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56" name="Freeform 61"/>
          <p:cNvSpPr/>
          <p:nvPr/>
        </p:nvSpPr>
        <p:spPr bwMode="auto">
          <a:xfrm>
            <a:off x="13257716" y="3588021"/>
            <a:ext cx="1196694" cy="1201587"/>
          </a:xfrm>
          <a:prstGeom prst="ellipse">
            <a:avLst/>
          </a:prstGeom>
          <a:noFill/>
          <a:ln>
            <a:gradFill>
              <a:gsLst>
                <a:gs pos="0">
                  <a:schemeClr val="accent1"/>
                </a:gs>
                <a:gs pos="100000">
                  <a:schemeClr val="accent1">
                    <a:alpha val="0"/>
                  </a:schemeClr>
                </a:gs>
              </a:gsLst>
              <a:lin ang="5400000" scaled="1"/>
            </a:grad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57" name="Freeform 62"/>
          <p:cNvSpPr/>
          <p:nvPr/>
        </p:nvSpPr>
        <p:spPr bwMode="auto">
          <a:xfrm>
            <a:off x="13420457" y="3749538"/>
            <a:ext cx="871212" cy="878553"/>
          </a:xfrm>
          <a:prstGeom prst="ellipse">
            <a:avLst/>
          </a:prstGeom>
          <a:noFill/>
          <a:ln>
            <a:gradFill flip="none" rotWithShape="1">
              <a:gsLst>
                <a:gs pos="13000">
                  <a:schemeClr val="accent1">
                    <a:alpha val="0"/>
                  </a:schemeClr>
                </a:gs>
                <a:gs pos="100000">
                  <a:schemeClr val="accent1"/>
                </a:gs>
              </a:gsLst>
              <a:lin ang="5400000" scaled="1"/>
            </a:grad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58" name="任意多边形: 形状 57"/>
          <p:cNvSpPr/>
          <p:nvPr/>
        </p:nvSpPr>
        <p:spPr>
          <a:xfrm>
            <a:off x="11006285" y="4205711"/>
            <a:ext cx="2071688" cy="914400"/>
          </a:xfrm>
          <a:custGeom>
            <a:avLst/>
            <a:gdLst>
              <a:gd name="connsiteX0" fmla="*/ 1381125 w 1381125"/>
              <a:gd name="connsiteY0" fmla="*/ 0 h 609600"/>
              <a:gd name="connsiteX1" fmla="*/ 609600 w 1381125"/>
              <a:gd name="connsiteY1" fmla="*/ 0 h 609600"/>
              <a:gd name="connsiteX2" fmla="*/ 0 w 1381125"/>
              <a:gd name="connsiteY2" fmla="*/ 609600 h 609600"/>
            </a:gdLst>
            <a:ahLst/>
            <a:cxnLst>
              <a:cxn ang="0">
                <a:pos x="connsiteX0" y="connsiteY0"/>
              </a:cxn>
              <a:cxn ang="0">
                <a:pos x="connsiteX1" y="connsiteY1"/>
              </a:cxn>
              <a:cxn ang="0">
                <a:pos x="connsiteX2" y="connsiteY2"/>
              </a:cxn>
            </a:cxnLst>
            <a:rect l="l" t="t" r="r" b="b"/>
            <a:pathLst>
              <a:path w="1381125" h="609600">
                <a:moveTo>
                  <a:pt x="1381125" y="0"/>
                </a:moveTo>
                <a:lnTo>
                  <a:pt x="609600" y="0"/>
                </a:lnTo>
                <a:lnTo>
                  <a:pt x="0" y="609600"/>
                </a:lnTo>
              </a:path>
            </a:pathLst>
          </a:custGeom>
          <a:noFill/>
          <a:ln w="31750" cap="rnd">
            <a:gradFill flip="none" rotWithShape="1">
              <a:gsLst>
                <a:gs pos="0">
                  <a:schemeClr val="accent1">
                    <a:alpha val="0"/>
                  </a:schemeClr>
                </a:gs>
                <a:gs pos="100000">
                  <a:schemeClr val="accent1"/>
                </a:gs>
              </a:gsLst>
              <a:lin ang="189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cxnSp>
        <p:nvCxnSpPr>
          <p:cNvPr id="59" name="直接连接符 58"/>
          <p:cNvCxnSpPr/>
          <p:nvPr/>
        </p:nvCxnSpPr>
        <p:spPr>
          <a:xfrm>
            <a:off x="12001275" y="4081458"/>
            <a:ext cx="590219" cy="0"/>
          </a:xfrm>
          <a:prstGeom prst="line">
            <a:avLst/>
          </a:prstGeom>
          <a:noFill/>
          <a:ln w="12700" cap="rnd">
            <a:gradFill flip="none" rotWithShape="1">
              <a:gsLst>
                <a:gs pos="0">
                  <a:schemeClr val="accent1">
                    <a:alpha val="0"/>
                  </a:schemeClr>
                </a:gs>
                <a:gs pos="100000">
                  <a:schemeClr val="accent1">
                    <a:alpha val="20000"/>
                  </a:schemeClr>
                </a:gs>
              </a:gsLst>
              <a:lin ang="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60" name="直接连接符 59"/>
          <p:cNvCxnSpPr/>
          <p:nvPr/>
        </p:nvCxnSpPr>
        <p:spPr>
          <a:xfrm>
            <a:off x="12296384" y="4318008"/>
            <a:ext cx="590219" cy="0"/>
          </a:xfrm>
          <a:prstGeom prst="line">
            <a:avLst/>
          </a:prstGeom>
          <a:noFill/>
          <a:ln w="12700" cap="rnd">
            <a:gradFill flip="none" rotWithShape="1">
              <a:gsLst>
                <a:gs pos="0">
                  <a:schemeClr val="accent1">
                    <a:alpha val="0"/>
                  </a:schemeClr>
                </a:gs>
                <a:gs pos="100000">
                  <a:schemeClr val="accent1">
                    <a:alpha val="50000"/>
                  </a:schemeClr>
                </a:gs>
              </a:gsLst>
              <a:lin ang="0" scaled="1"/>
            </a:gradFill>
            <a:round/>
          </a:ln>
        </p:spPr>
        <p:style>
          <a:lnRef idx="2">
            <a:schemeClr val="accent1">
              <a:shade val="50000"/>
            </a:schemeClr>
          </a:lnRef>
          <a:fillRef idx="1">
            <a:schemeClr val="accent1"/>
          </a:fillRef>
          <a:effectRef idx="0">
            <a:schemeClr val="accent1"/>
          </a:effectRef>
          <a:fontRef idx="minor">
            <a:schemeClr val="lt1"/>
          </a:fontRef>
        </p:style>
      </p:cxnSp>
      <p:sp>
        <p:nvSpPr>
          <p:cNvPr id="61" name="图形 1033"/>
          <p:cNvSpPr/>
          <p:nvPr/>
        </p:nvSpPr>
        <p:spPr>
          <a:xfrm>
            <a:off x="13586076" y="3880257"/>
            <a:ext cx="539973" cy="617115"/>
          </a:xfrm>
          <a:custGeom>
            <a:avLst/>
            <a:gdLst>
              <a:gd name="connsiteX0" fmla="*/ 1534033 w 1610413"/>
              <a:gd name="connsiteY0" fmla="*/ 728517 h 1840468"/>
              <a:gd name="connsiteX1" fmla="*/ 1265017 w 1610413"/>
              <a:gd name="connsiteY1" fmla="*/ 728517 h 1840468"/>
              <a:gd name="connsiteX2" fmla="*/ 1188636 w 1610413"/>
              <a:gd name="connsiteY2" fmla="*/ 805134 h 1840468"/>
              <a:gd name="connsiteX3" fmla="*/ 1188636 w 1610413"/>
              <a:gd name="connsiteY3" fmla="*/ 1840468 h 1840468"/>
              <a:gd name="connsiteX4" fmla="*/ 1610413 w 1610413"/>
              <a:gd name="connsiteY4" fmla="*/ 1840468 h 1840468"/>
              <a:gd name="connsiteX5" fmla="*/ 1610413 w 1610413"/>
              <a:gd name="connsiteY5" fmla="*/ 805136 h 1840468"/>
              <a:gd name="connsiteX6" fmla="*/ 1534033 w 1610413"/>
              <a:gd name="connsiteY6" fmla="*/ 728517 h 1840468"/>
              <a:gd name="connsiteX7" fmla="*/ 1457040 w 1610413"/>
              <a:gd name="connsiteY7" fmla="*/ 1648753 h 1840468"/>
              <a:gd name="connsiteX8" fmla="*/ 1342011 w 1610413"/>
              <a:gd name="connsiteY8" fmla="*/ 1648753 h 1840468"/>
              <a:gd name="connsiteX9" fmla="*/ 1342011 w 1610413"/>
              <a:gd name="connsiteY9" fmla="*/ 1533724 h 1840468"/>
              <a:gd name="connsiteX10" fmla="*/ 1457042 w 1610413"/>
              <a:gd name="connsiteY10" fmla="*/ 1533724 h 1840468"/>
              <a:gd name="connsiteX11" fmla="*/ 1457040 w 1610413"/>
              <a:gd name="connsiteY11" fmla="*/ 1648753 h 1840468"/>
              <a:gd name="connsiteX12" fmla="*/ 1457040 w 1610413"/>
              <a:gd name="connsiteY12" fmla="*/ 1380351 h 1840468"/>
              <a:gd name="connsiteX13" fmla="*/ 1342011 w 1610413"/>
              <a:gd name="connsiteY13" fmla="*/ 1380351 h 1840468"/>
              <a:gd name="connsiteX14" fmla="*/ 1342011 w 1610413"/>
              <a:gd name="connsiteY14" fmla="*/ 1265320 h 1840468"/>
              <a:gd name="connsiteX15" fmla="*/ 1457042 w 1610413"/>
              <a:gd name="connsiteY15" fmla="*/ 1265320 h 1840468"/>
              <a:gd name="connsiteX16" fmla="*/ 1457040 w 1610413"/>
              <a:gd name="connsiteY16" fmla="*/ 1380351 h 1840468"/>
              <a:gd name="connsiteX17" fmla="*/ 1457040 w 1610413"/>
              <a:gd name="connsiteY17" fmla="*/ 1073605 h 1840468"/>
              <a:gd name="connsiteX18" fmla="*/ 1342011 w 1610413"/>
              <a:gd name="connsiteY18" fmla="*/ 1073605 h 1840468"/>
              <a:gd name="connsiteX19" fmla="*/ 1342011 w 1610413"/>
              <a:gd name="connsiteY19" fmla="*/ 958574 h 1840468"/>
              <a:gd name="connsiteX20" fmla="*/ 1457042 w 1610413"/>
              <a:gd name="connsiteY20" fmla="*/ 958574 h 1840468"/>
              <a:gd name="connsiteX21" fmla="*/ 1457040 w 1610413"/>
              <a:gd name="connsiteY21" fmla="*/ 1073605 h 1840468"/>
              <a:gd name="connsiteX22" fmla="*/ 1073708 w 1610413"/>
              <a:gd name="connsiteY22" fmla="*/ 1035265 h 1840468"/>
              <a:gd name="connsiteX23" fmla="*/ 881794 w 1610413"/>
              <a:gd name="connsiteY23" fmla="*/ 1035265 h 1840468"/>
              <a:gd name="connsiteX24" fmla="*/ 805207 w 1610413"/>
              <a:gd name="connsiteY24" fmla="*/ 1111984 h 1840468"/>
              <a:gd name="connsiteX25" fmla="*/ 805207 w 1610413"/>
              <a:gd name="connsiteY25" fmla="*/ 1840468 h 1840468"/>
              <a:gd name="connsiteX26" fmla="*/ 1150295 w 1610413"/>
              <a:gd name="connsiteY26" fmla="*/ 1840468 h 1840468"/>
              <a:gd name="connsiteX27" fmla="*/ 1150295 w 1610413"/>
              <a:gd name="connsiteY27" fmla="*/ 1111981 h 1840468"/>
              <a:gd name="connsiteX28" fmla="*/ 1073708 w 1610413"/>
              <a:gd name="connsiteY28" fmla="*/ 1035265 h 1840468"/>
              <a:gd name="connsiteX29" fmla="*/ 1035263 w 1610413"/>
              <a:gd name="connsiteY29" fmla="*/ 1648753 h 1840468"/>
              <a:gd name="connsiteX30" fmla="*/ 920234 w 1610413"/>
              <a:gd name="connsiteY30" fmla="*/ 1648753 h 1840468"/>
              <a:gd name="connsiteX31" fmla="*/ 920234 w 1610413"/>
              <a:gd name="connsiteY31" fmla="*/ 1533724 h 1840468"/>
              <a:gd name="connsiteX32" fmla="*/ 1035263 w 1610413"/>
              <a:gd name="connsiteY32" fmla="*/ 1533724 h 1840468"/>
              <a:gd name="connsiteX33" fmla="*/ 1035263 w 1610413"/>
              <a:gd name="connsiteY33" fmla="*/ 1648753 h 1840468"/>
              <a:gd name="connsiteX34" fmla="*/ 1035263 w 1610413"/>
              <a:gd name="connsiteY34" fmla="*/ 1380351 h 1840468"/>
              <a:gd name="connsiteX35" fmla="*/ 920234 w 1610413"/>
              <a:gd name="connsiteY35" fmla="*/ 1380351 h 1840468"/>
              <a:gd name="connsiteX36" fmla="*/ 920234 w 1610413"/>
              <a:gd name="connsiteY36" fmla="*/ 1265320 h 1840468"/>
              <a:gd name="connsiteX37" fmla="*/ 1035263 w 1610413"/>
              <a:gd name="connsiteY37" fmla="*/ 1265320 h 1840468"/>
              <a:gd name="connsiteX38" fmla="*/ 1035263 w 1610413"/>
              <a:gd name="connsiteY38" fmla="*/ 1380351 h 1840468"/>
              <a:gd name="connsiteX39" fmla="*/ 690529 w 1610413"/>
              <a:gd name="connsiteY39" fmla="*/ 421775 h 1840468"/>
              <a:gd name="connsiteX40" fmla="*/ 651834 w 1610413"/>
              <a:gd name="connsiteY40" fmla="*/ 421775 h 1840468"/>
              <a:gd name="connsiteX41" fmla="*/ 651834 w 1610413"/>
              <a:gd name="connsiteY41" fmla="*/ 306973 h 1840468"/>
              <a:gd name="connsiteX42" fmla="*/ 574923 w 1610413"/>
              <a:gd name="connsiteY42" fmla="*/ 230060 h 1840468"/>
              <a:gd name="connsiteX43" fmla="*/ 440946 w 1610413"/>
              <a:gd name="connsiteY43" fmla="*/ 230060 h 1840468"/>
              <a:gd name="connsiteX44" fmla="*/ 440946 w 1610413"/>
              <a:gd name="connsiteY44" fmla="*/ 57760 h 1840468"/>
              <a:gd name="connsiteX45" fmla="*/ 383433 w 1610413"/>
              <a:gd name="connsiteY45" fmla="*/ 0 h 1840468"/>
              <a:gd name="connsiteX46" fmla="*/ 325917 w 1610413"/>
              <a:gd name="connsiteY46" fmla="*/ 57760 h 1840468"/>
              <a:gd name="connsiteX47" fmla="*/ 325917 w 1610413"/>
              <a:gd name="connsiteY47" fmla="*/ 230059 h 1840468"/>
              <a:gd name="connsiteX48" fmla="*/ 191940 w 1610413"/>
              <a:gd name="connsiteY48" fmla="*/ 230059 h 1840468"/>
              <a:gd name="connsiteX49" fmla="*/ 115029 w 1610413"/>
              <a:gd name="connsiteY49" fmla="*/ 306971 h 1840468"/>
              <a:gd name="connsiteX50" fmla="*/ 115029 w 1610413"/>
              <a:gd name="connsiteY50" fmla="*/ 421773 h 1840468"/>
              <a:gd name="connsiteX51" fmla="*/ 76334 w 1610413"/>
              <a:gd name="connsiteY51" fmla="*/ 421773 h 1840468"/>
              <a:gd name="connsiteX52" fmla="*/ 0 w 1610413"/>
              <a:gd name="connsiteY52" fmla="*/ 498504 h 1840468"/>
              <a:gd name="connsiteX53" fmla="*/ 0 w 1610413"/>
              <a:gd name="connsiteY53" fmla="*/ 1840468 h 1840468"/>
              <a:gd name="connsiteX54" fmla="*/ 766863 w 1610413"/>
              <a:gd name="connsiteY54" fmla="*/ 1840468 h 1840468"/>
              <a:gd name="connsiteX55" fmla="*/ 766863 w 1610413"/>
              <a:gd name="connsiteY55" fmla="*/ 498504 h 1840468"/>
              <a:gd name="connsiteX56" fmla="*/ 690529 w 1610413"/>
              <a:gd name="connsiteY56" fmla="*/ 421775 h 1840468"/>
              <a:gd name="connsiteX57" fmla="*/ 306746 w 1610413"/>
              <a:gd name="connsiteY57" fmla="*/ 1648753 h 1840468"/>
              <a:gd name="connsiteX58" fmla="*/ 191717 w 1610413"/>
              <a:gd name="connsiteY58" fmla="*/ 1648753 h 1840468"/>
              <a:gd name="connsiteX59" fmla="*/ 191717 w 1610413"/>
              <a:gd name="connsiteY59" fmla="*/ 1533724 h 1840468"/>
              <a:gd name="connsiteX60" fmla="*/ 306746 w 1610413"/>
              <a:gd name="connsiteY60" fmla="*/ 1533724 h 1840468"/>
              <a:gd name="connsiteX61" fmla="*/ 306746 w 1610413"/>
              <a:gd name="connsiteY61" fmla="*/ 1648753 h 1840468"/>
              <a:gd name="connsiteX62" fmla="*/ 306746 w 1610413"/>
              <a:gd name="connsiteY62" fmla="*/ 1380351 h 1840468"/>
              <a:gd name="connsiteX63" fmla="*/ 191717 w 1610413"/>
              <a:gd name="connsiteY63" fmla="*/ 1380351 h 1840468"/>
              <a:gd name="connsiteX64" fmla="*/ 191717 w 1610413"/>
              <a:gd name="connsiteY64" fmla="*/ 1265320 h 1840468"/>
              <a:gd name="connsiteX65" fmla="*/ 306746 w 1610413"/>
              <a:gd name="connsiteY65" fmla="*/ 1265320 h 1840468"/>
              <a:gd name="connsiteX66" fmla="*/ 306746 w 1610413"/>
              <a:gd name="connsiteY66" fmla="*/ 1380351 h 1840468"/>
              <a:gd name="connsiteX67" fmla="*/ 306746 w 1610413"/>
              <a:gd name="connsiteY67" fmla="*/ 1073605 h 1840468"/>
              <a:gd name="connsiteX68" fmla="*/ 191717 w 1610413"/>
              <a:gd name="connsiteY68" fmla="*/ 1073605 h 1840468"/>
              <a:gd name="connsiteX69" fmla="*/ 191717 w 1610413"/>
              <a:gd name="connsiteY69" fmla="*/ 958574 h 1840468"/>
              <a:gd name="connsiteX70" fmla="*/ 306746 w 1610413"/>
              <a:gd name="connsiteY70" fmla="*/ 958574 h 1840468"/>
              <a:gd name="connsiteX71" fmla="*/ 306746 w 1610413"/>
              <a:gd name="connsiteY71" fmla="*/ 1073605 h 1840468"/>
              <a:gd name="connsiteX72" fmla="*/ 306746 w 1610413"/>
              <a:gd name="connsiteY72" fmla="*/ 766859 h 1840468"/>
              <a:gd name="connsiteX73" fmla="*/ 191717 w 1610413"/>
              <a:gd name="connsiteY73" fmla="*/ 766859 h 1840468"/>
              <a:gd name="connsiteX74" fmla="*/ 191717 w 1610413"/>
              <a:gd name="connsiteY74" fmla="*/ 651830 h 1840468"/>
              <a:gd name="connsiteX75" fmla="*/ 306746 w 1610413"/>
              <a:gd name="connsiteY75" fmla="*/ 651830 h 1840468"/>
              <a:gd name="connsiteX76" fmla="*/ 306746 w 1610413"/>
              <a:gd name="connsiteY76" fmla="*/ 766859 h 1840468"/>
              <a:gd name="connsiteX77" fmla="*/ 575150 w 1610413"/>
              <a:gd name="connsiteY77" fmla="*/ 1648753 h 1840468"/>
              <a:gd name="connsiteX78" fmla="*/ 460119 w 1610413"/>
              <a:gd name="connsiteY78" fmla="*/ 1648753 h 1840468"/>
              <a:gd name="connsiteX79" fmla="*/ 460119 w 1610413"/>
              <a:gd name="connsiteY79" fmla="*/ 1533724 h 1840468"/>
              <a:gd name="connsiteX80" fmla="*/ 575150 w 1610413"/>
              <a:gd name="connsiteY80" fmla="*/ 1533724 h 1840468"/>
              <a:gd name="connsiteX81" fmla="*/ 575150 w 1610413"/>
              <a:gd name="connsiteY81" fmla="*/ 1648753 h 1840468"/>
              <a:gd name="connsiteX82" fmla="*/ 575150 w 1610413"/>
              <a:gd name="connsiteY82" fmla="*/ 1380351 h 1840468"/>
              <a:gd name="connsiteX83" fmla="*/ 460119 w 1610413"/>
              <a:gd name="connsiteY83" fmla="*/ 1380351 h 1840468"/>
              <a:gd name="connsiteX84" fmla="*/ 460119 w 1610413"/>
              <a:gd name="connsiteY84" fmla="*/ 1265320 h 1840468"/>
              <a:gd name="connsiteX85" fmla="*/ 575150 w 1610413"/>
              <a:gd name="connsiteY85" fmla="*/ 1265320 h 1840468"/>
              <a:gd name="connsiteX86" fmla="*/ 575150 w 1610413"/>
              <a:gd name="connsiteY86" fmla="*/ 1380351 h 1840468"/>
              <a:gd name="connsiteX87" fmla="*/ 575150 w 1610413"/>
              <a:gd name="connsiteY87" fmla="*/ 1073605 h 1840468"/>
              <a:gd name="connsiteX88" fmla="*/ 460119 w 1610413"/>
              <a:gd name="connsiteY88" fmla="*/ 1073605 h 1840468"/>
              <a:gd name="connsiteX89" fmla="*/ 460119 w 1610413"/>
              <a:gd name="connsiteY89" fmla="*/ 958574 h 1840468"/>
              <a:gd name="connsiteX90" fmla="*/ 575150 w 1610413"/>
              <a:gd name="connsiteY90" fmla="*/ 958574 h 1840468"/>
              <a:gd name="connsiteX91" fmla="*/ 575150 w 1610413"/>
              <a:gd name="connsiteY91" fmla="*/ 1073605 h 1840468"/>
              <a:gd name="connsiteX92" fmla="*/ 575150 w 1610413"/>
              <a:gd name="connsiteY92" fmla="*/ 766859 h 1840468"/>
              <a:gd name="connsiteX93" fmla="*/ 460119 w 1610413"/>
              <a:gd name="connsiteY93" fmla="*/ 766859 h 1840468"/>
              <a:gd name="connsiteX94" fmla="*/ 460119 w 1610413"/>
              <a:gd name="connsiteY94" fmla="*/ 651830 h 1840468"/>
              <a:gd name="connsiteX95" fmla="*/ 575150 w 1610413"/>
              <a:gd name="connsiteY95" fmla="*/ 651830 h 1840468"/>
              <a:gd name="connsiteX96" fmla="*/ 575150 w 1610413"/>
              <a:gd name="connsiteY96" fmla="*/ 766859 h 184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610413" h="1840468">
                <a:moveTo>
                  <a:pt x="1534033" y="728517"/>
                </a:moveTo>
                <a:lnTo>
                  <a:pt x="1265017" y="728517"/>
                </a:lnTo>
                <a:cubicBezTo>
                  <a:pt x="1223151" y="728517"/>
                  <a:pt x="1188636" y="762820"/>
                  <a:pt x="1188636" y="805134"/>
                </a:cubicBezTo>
                <a:lnTo>
                  <a:pt x="1188636" y="1840468"/>
                </a:lnTo>
                <a:lnTo>
                  <a:pt x="1610413" y="1840468"/>
                </a:lnTo>
                <a:lnTo>
                  <a:pt x="1610413" y="805136"/>
                </a:lnTo>
                <a:cubicBezTo>
                  <a:pt x="1610413" y="762811"/>
                  <a:pt x="1576215" y="728517"/>
                  <a:pt x="1534033" y="728517"/>
                </a:cubicBezTo>
                <a:close/>
                <a:moveTo>
                  <a:pt x="1457040" y="1648753"/>
                </a:moveTo>
                <a:lnTo>
                  <a:pt x="1342011" y="1648753"/>
                </a:lnTo>
                <a:lnTo>
                  <a:pt x="1342011" y="1533724"/>
                </a:lnTo>
                <a:lnTo>
                  <a:pt x="1457042" y="1533724"/>
                </a:lnTo>
                <a:lnTo>
                  <a:pt x="1457040" y="1648753"/>
                </a:lnTo>
                <a:close/>
                <a:moveTo>
                  <a:pt x="1457040" y="1380351"/>
                </a:moveTo>
                <a:lnTo>
                  <a:pt x="1342011" y="1380351"/>
                </a:lnTo>
                <a:lnTo>
                  <a:pt x="1342011" y="1265320"/>
                </a:lnTo>
                <a:lnTo>
                  <a:pt x="1457042" y="1265320"/>
                </a:lnTo>
                <a:lnTo>
                  <a:pt x="1457040" y="1380351"/>
                </a:lnTo>
                <a:close/>
                <a:moveTo>
                  <a:pt x="1457040" y="1073605"/>
                </a:moveTo>
                <a:lnTo>
                  <a:pt x="1342011" y="1073605"/>
                </a:lnTo>
                <a:lnTo>
                  <a:pt x="1342011" y="958574"/>
                </a:lnTo>
                <a:lnTo>
                  <a:pt x="1457042" y="958574"/>
                </a:lnTo>
                <a:lnTo>
                  <a:pt x="1457040" y="1073605"/>
                </a:lnTo>
                <a:close/>
                <a:moveTo>
                  <a:pt x="1073708" y="1035265"/>
                </a:moveTo>
                <a:lnTo>
                  <a:pt x="881794" y="1035265"/>
                </a:lnTo>
                <a:cubicBezTo>
                  <a:pt x="839556" y="1035265"/>
                  <a:pt x="805207" y="1069615"/>
                  <a:pt x="805207" y="1111984"/>
                </a:cubicBezTo>
                <a:lnTo>
                  <a:pt x="805207" y="1840468"/>
                </a:lnTo>
                <a:lnTo>
                  <a:pt x="1150295" y="1840468"/>
                </a:lnTo>
                <a:lnTo>
                  <a:pt x="1150295" y="1111981"/>
                </a:lnTo>
                <a:cubicBezTo>
                  <a:pt x="1150295" y="1069834"/>
                  <a:pt x="1116006" y="1035265"/>
                  <a:pt x="1073708" y="1035265"/>
                </a:cubicBezTo>
                <a:close/>
                <a:moveTo>
                  <a:pt x="1035263" y="1648753"/>
                </a:moveTo>
                <a:lnTo>
                  <a:pt x="920234" y="1648753"/>
                </a:lnTo>
                <a:lnTo>
                  <a:pt x="920234" y="1533724"/>
                </a:lnTo>
                <a:lnTo>
                  <a:pt x="1035263" y="1533724"/>
                </a:lnTo>
                <a:lnTo>
                  <a:pt x="1035263" y="1648753"/>
                </a:lnTo>
                <a:close/>
                <a:moveTo>
                  <a:pt x="1035263" y="1380351"/>
                </a:moveTo>
                <a:lnTo>
                  <a:pt x="920234" y="1380351"/>
                </a:lnTo>
                <a:lnTo>
                  <a:pt x="920234" y="1265320"/>
                </a:lnTo>
                <a:lnTo>
                  <a:pt x="1035263" y="1265320"/>
                </a:lnTo>
                <a:lnTo>
                  <a:pt x="1035263" y="1380351"/>
                </a:lnTo>
                <a:close/>
                <a:moveTo>
                  <a:pt x="690529" y="421775"/>
                </a:moveTo>
                <a:lnTo>
                  <a:pt x="651834" y="421775"/>
                </a:lnTo>
                <a:lnTo>
                  <a:pt x="651834" y="306973"/>
                </a:lnTo>
                <a:cubicBezTo>
                  <a:pt x="651834" y="264053"/>
                  <a:pt x="617400" y="230060"/>
                  <a:pt x="574923" y="230060"/>
                </a:cubicBezTo>
                <a:lnTo>
                  <a:pt x="440946" y="230060"/>
                </a:lnTo>
                <a:lnTo>
                  <a:pt x="440946" y="57760"/>
                </a:lnTo>
                <a:cubicBezTo>
                  <a:pt x="440946" y="25937"/>
                  <a:pt x="415195" y="0"/>
                  <a:pt x="383433" y="0"/>
                </a:cubicBezTo>
                <a:cubicBezTo>
                  <a:pt x="351445" y="0"/>
                  <a:pt x="325917" y="25859"/>
                  <a:pt x="325917" y="57760"/>
                </a:cubicBezTo>
                <a:lnTo>
                  <a:pt x="325917" y="230059"/>
                </a:lnTo>
                <a:lnTo>
                  <a:pt x="191940" y="230059"/>
                </a:lnTo>
                <a:cubicBezTo>
                  <a:pt x="149423" y="230059"/>
                  <a:pt x="115029" y="264492"/>
                  <a:pt x="115029" y="306971"/>
                </a:cubicBezTo>
                <a:lnTo>
                  <a:pt x="115029" y="421773"/>
                </a:lnTo>
                <a:lnTo>
                  <a:pt x="76334" y="421773"/>
                </a:lnTo>
                <a:cubicBezTo>
                  <a:pt x="34443" y="421773"/>
                  <a:pt x="0" y="456125"/>
                  <a:pt x="0" y="498504"/>
                </a:cubicBezTo>
                <a:lnTo>
                  <a:pt x="0" y="1840468"/>
                </a:lnTo>
                <a:lnTo>
                  <a:pt x="766863" y="1840468"/>
                </a:lnTo>
                <a:lnTo>
                  <a:pt x="766863" y="498504"/>
                </a:lnTo>
                <a:cubicBezTo>
                  <a:pt x="766863" y="455816"/>
                  <a:pt x="732688" y="421775"/>
                  <a:pt x="690529" y="421775"/>
                </a:cubicBezTo>
                <a:close/>
                <a:moveTo>
                  <a:pt x="306746" y="1648753"/>
                </a:moveTo>
                <a:lnTo>
                  <a:pt x="191717" y="1648753"/>
                </a:lnTo>
                <a:lnTo>
                  <a:pt x="191717" y="1533724"/>
                </a:lnTo>
                <a:lnTo>
                  <a:pt x="306746" y="1533724"/>
                </a:lnTo>
                <a:lnTo>
                  <a:pt x="306746" y="1648753"/>
                </a:lnTo>
                <a:close/>
                <a:moveTo>
                  <a:pt x="306746" y="1380351"/>
                </a:moveTo>
                <a:lnTo>
                  <a:pt x="191717" y="1380351"/>
                </a:lnTo>
                <a:lnTo>
                  <a:pt x="191717" y="1265320"/>
                </a:lnTo>
                <a:lnTo>
                  <a:pt x="306746" y="1265320"/>
                </a:lnTo>
                <a:lnTo>
                  <a:pt x="306746" y="1380351"/>
                </a:lnTo>
                <a:close/>
                <a:moveTo>
                  <a:pt x="306746" y="1073605"/>
                </a:moveTo>
                <a:lnTo>
                  <a:pt x="191717" y="1073605"/>
                </a:lnTo>
                <a:lnTo>
                  <a:pt x="191717" y="958574"/>
                </a:lnTo>
                <a:lnTo>
                  <a:pt x="306746" y="958574"/>
                </a:lnTo>
                <a:lnTo>
                  <a:pt x="306746" y="1073605"/>
                </a:lnTo>
                <a:close/>
                <a:moveTo>
                  <a:pt x="306746" y="766859"/>
                </a:moveTo>
                <a:lnTo>
                  <a:pt x="191717" y="766859"/>
                </a:lnTo>
                <a:lnTo>
                  <a:pt x="191717" y="651830"/>
                </a:lnTo>
                <a:lnTo>
                  <a:pt x="306746" y="651830"/>
                </a:lnTo>
                <a:lnTo>
                  <a:pt x="306746" y="766859"/>
                </a:lnTo>
                <a:close/>
                <a:moveTo>
                  <a:pt x="575150" y="1648753"/>
                </a:moveTo>
                <a:lnTo>
                  <a:pt x="460119" y="1648753"/>
                </a:lnTo>
                <a:lnTo>
                  <a:pt x="460119" y="1533724"/>
                </a:lnTo>
                <a:lnTo>
                  <a:pt x="575150" y="1533724"/>
                </a:lnTo>
                <a:lnTo>
                  <a:pt x="575150" y="1648753"/>
                </a:lnTo>
                <a:close/>
                <a:moveTo>
                  <a:pt x="575150" y="1380351"/>
                </a:moveTo>
                <a:lnTo>
                  <a:pt x="460119" y="1380351"/>
                </a:lnTo>
                <a:lnTo>
                  <a:pt x="460119" y="1265320"/>
                </a:lnTo>
                <a:lnTo>
                  <a:pt x="575150" y="1265320"/>
                </a:lnTo>
                <a:lnTo>
                  <a:pt x="575150" y="1380351"/>
                </a:lnTo>
                <a:close/>
                <a:moveTo>
                  <a:pt x="575150" y="1073605"/>
                </a:moveTo>
                <a:lnTo>
                  <a:pt x="460119" y="1073605"/>
                </a:lnTo>
                <a:lnTo>
                  <a:pt x="460119" y="958574"/>
                </a:lnTo>
                <a:lnTo>
                  <a:pt x="575150" y="958574"/>
                </a:lnTo>
                <a:lnTo>
                  <a:pt x="575150" y="1073605"/>
                </a:lnTo>
                <a:close/>
                <a:moveTo>
                  <a:pt x="575150" y="766859"/>
                </a:moveTo>
                <a:lnTo>
                  <a:pt x="460119" y="766859"/>
                </a:lnTo>
                <a:lnTo>
                  <a:pt x="460119" y="651830"/>
                </a:lnTo>
                <a:lnTo>
                  <a:pt x="575150" y="651830"/>
                </a:lnTo>
                <a:lnTo>
                  <a:pt x="575150" y="766859"/>
                </a:lnTo>
                <a:close/>
              </a:path>
            </a:pathLst>
          </a:custGeom>
          <a:gradFill>
            <a:gsLst>
              <a:gs pos="0">
                <a:schemeClr val="accent1"/>
              </a:gs>
              <a:gs pos="100000">
                <a:schemeClr val="accent1">
                  <a:lumMod val="75000"/>
                </a:schemeClr>
              </a:gs>
            </a:gsLst>
            <a:lin ang="2700000" scaled="1"/>
          </a:gradFill>
          <a:ln>
            <a:no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62" name="文本框 61"/>
          <p:cNvSpPr txBox="1"/>
          <p:nvPr/>
        </p:nvSpPr>
        <p:spPr>
          <a:xfrm>
            <a:off x="14601218" y="3518513"/>
            <a:ext cx="3187525" cy="2802255"/>
          </a:xfrm>
          <a:prstGeom prst="rect">
            <a:avLst/>
          </a:prstGeom>
          <a:noFill/>
        </p:spPr>
        <p:txBody>
          <a:bodyPr wrap="square">
            <a:spAutoFit/>
          </a:bodyPr>
          <a:lstStyle/>
          <a:p>
            <a:pPr marL="285750" indent="-285750">
              <a:lnSpc>
                <a:spcPct val="120000"/>
              </a:lnSpc>
              <a:buFont typeface="Wingdings" panose="05000000000000000000" pitchFamily="2" charset="2"/>
              <a:buChar char="l"/>
              <a:defRPr/>
            </a:pPr>
            <a:r>
              <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Provide comprehensive diagnostic information, effectively delimit poor quality nodes, and assist in group obstacle location and troubleshooting</a:t>
            </a:r>
            <a:endPar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63" name="Freeform 51"/>
          <p:cNvSpPr/>
          <p:nvPr/>
        </p:nvSpPr>
        <p:spPr bwMode="auto">
          <a:xfrm flipH="1" flipV="1">
            <a:off x="5073354" y="5624130"/>
            <a:ext cx="1196694" cy="1199139"/>
          </a:xfrm>
          <a:prstGeom prst="ellipse">
            <a:avLst/>
          </a:prstGeom>
          <a:noFill/>
          <a:ln>
            <a:gradFill>
              <a:gsLst>
                <a:gs pos="0">
                  <a:schemeClr val="accent1"/>
                </a:gs>
                <a:gs pos="100000">
                  <a:schemeClr val="accent1">
                    <a:alpha val="0"/>
                  </a:schemeClr>
                </a:gs>
              </a:gsLst>
              <a:lin ang="5400000" scaled="1"/>
            </a:grad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64" name="Freeform 52"/>
          <p:cNvSpPr/>
          <p:nvPr/>
        </p:nvSpPr>
        <p:spPr bwMode="auto">
          <a:xfrm flipH="1" flipV="1">
            <a:off x="5236095" y="5788094"/>
            <a:ext cx="871212" cy="871212"/>
          </a:xfrm>
          <a:prstGeom prst="ellipse">
            <a:avLst/>
          </a:prstGeom>
          <a:noFill/>
          <a:ln>
            <a:gradFill flip="none" rotWithShape="1">
              <a:gsLst>
                <a:gs pos="13000">
                  <a:schemeClr val="accent1">
                    <a:alpha val="0"/>
                  </a:schemeClr>
                </a:gs>
                <a:gs pos="100000">
                  <a:schemeClr val="accent1"/>
                </a:gs>
              </a:gsLst>
              <a:lin ang="5400000" scaled="1"/>
            </a:grad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65" name="任意多边形: 形状 64"/>
          <p:cNvSpPr/>
          <p:nvPr/>
        </p:nvSpPr>
        <p:spPr>
          <a:xfrm flipH="1" flipV="1">
            <a:off x="6486609" y="6049743"/>
            <a:ext cx="1051476" cy="166430"/>
          </a:xfrm>
          <a:custGeom>
            <a:avLst/>
            <a:gdLst>
              <a:gd name="connsiteX0" fmla="*/ 0 w 1041400"/>
              <a:gd name="connsiteY0" fmla="*/ 589280 h 589280"/>
              <a:gd name="connsiteX1" fmla="*/ 264160 w 1041400"/>
              <a:gd name="connsiteY1" fmla="*/ 0 h 589280"/>
              <a:gd name="connsiteX2" fmla="*/ 1041400 w 1041400"/>
              <a:gd name="connsiteY2" fmla="*/ 0 h 589280"/>
            </a:gdLst>
            <a:ahLst/>
            <a:cxnLst>
              <a:cxn ang="0">
                <a:pos x="connsiteX0" y="connsiteY0"/>
              </a:cxn>
              <a:cxn ang="0">
                <a:pos x="connsiteX1" y="connsiteY1"/>
              </a:cxn>
              <a:cxn ang="0">
                <a:pos x="connsiteX2" y="connsiteY2"/>
              </a:cxn>
            </a:cxnLst>
            <a:rect l="l" t="t" r="r" b="b"/>
            <a:pathLst>
              <a:path w="1041400" h="589280">
                <a:moveTo>
                  <a:pt x="0" y="589280"/>
                </a:moveTo>
                <a:lnTo>
                  <a:pt x="264160" y="0"/>
                </a:lnTo>
                <a:lnTo>
                  <a:pt x="1041400" y="0"/>
                </a:lnTo>
              </a:path>
            </a:pathLst>
          </a:custGeom>
          <a:noFill/>
          <a:ln w="31750" cap="rnd">
            <a:gradFill flip="none" rotWithShape="1">
              <a:gsLst>
                <a:gs pos="0">
                  <a:schemeClr val="accent1">
                    <a:alpha val="0"/>
                  </a:schemeClr>
                </a:gs>
                <a:gs pos="100000">
                  <a:schemeClr val="accent1"/>
                </a:gs>
              </a:gsLst>
              <a:lin ang="189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grpSp>
        <p:nvGrpSpPr>
          <p:cNvPr id="66" name="组合 65"/>
          <p:cNvGrpSpPr/>
          <p:nvPr/>
        </p:nvGrpSpPr>
        <p:grpSpPr>
          <a:xfrm>
            <a:off x="6584082" y="6094050"/>
            <a:ext cx="737574" cy="236550"/>
            <a:chOff x="4082674" y="5213872"/>
            <a:chExt cx="491716" cy="157700"/>
          </a:xfrm>
        </p:grpSpPr>
        <p:cxnSp>
          <p:nvCxnSpPr>
            <p:cNvPr id="67" name="直接连接符 66"/>
            <p:cNvCxnSpPr/>
            <p:nvPr/>
          </p:nvCxnSpPr>
          <p:spPr>
            <a:xfrm flipH="1">
              <a:off x="4180911" y="5213872"/>
              <a:ext cx="393479" cy="0"/>
            </a:xfrm>
            <a:prstGeom prst="line">
              <a:avLst/>
            </a:prstGeom>
            <a:noFill/>
            <a:ln w="12700" cap="rnd">
              <a:gradFill flip="none" rotWithShape="1">
                <a:gsLst>
                  <a:gs pos="0">
                    <a:schemeClr val="accent1">
                      <a:alpha val="0"/>
                    </a:schemeClr>
                  </a:gs>
                  <a:gs pos="100000">
                    <a:schemeClr val="accent1">
                      <a:alpha val="20000"/>
                    </a:schemeClr>
                  </a:gs>
                </a:gsLst>
                <a:lin ang="0" scaled="1"/>
              </a:gradFill>
              <a:round/>
            </a:ln>
          </p:spPr>
          <p:style>
            <a:lnRef idx="2">
              <a:schemeClr val="accent1">
                <a:shade val="50000"/>
              </a:schemeClr>
            </a:lnRef>
            <a:fillRef idx="1">
              <a:schemeClr val="accent1"/>
            </a:fillRef>
            <a:effectRef idx="0">
              <a:schemeClr val="accent1"/>
            </a:effectRef>
            <a:fontRef idx="minor">
              <a:schemeClr val="lt1"/>
            </a:fontRef>
          </p:style>
        </p:cxnSp>
        <p:cxnSp>
          <p:nvCxnSpPr>
            <p:cNvPr id="68" name="直接连接符 67"/>
            <p:cNvCxnSpPr/>
            <p:nvPr/>
          </p:nvCxnSpPr>
          <p:spPr>
            <a:xfrm flipH="1">
              <a:off x="4082674" y="5371572"/>
              <a:ext cx="393479" cy="0"/>
            </a:xfrm>
            <a:prstGeom prst="line">
              <a:avLst/>
            </a:prstGeom>
            <a:noFill/>
            <a:ln w="12700" cap="rnd">
              <a:gradFill flip="none" rotWithShape="1">
                <a:gsLst>
                  <a:gs pos="0">
                    <a:schemeClr val="accent1">
                      <a:alpha val="0"/>
                    </a:schemeClr>
                  </a:gs>
                  <a:gs pos="100000">
                    <a:schemeClr val="accent1">
                      <a:alpha val="50000"/>
                    </a:schemeClr>
                  </a:gs>
                </a:gsLst>
                <a:lin ang="0" scaled="1"/>
              </a:gradFill>
              <a:round/>
            </a:ln>
          </p:spPr>
          <p:style>
            <a:lnRef idx="2">
              <a:schemeClr val="accent1">
                <a:shade val="50000"/>
              </a:schemeClr>
            </a:lnRef>
            <a:fillRef idx="1">
              <a:schemeClr val="accent1"/>
            </a:fillRef>
            <a:effectRef idx="0">
              <a:schemeClr val="accent1"/>
            </a:effectRef>
            <a:fontRef idx="minor">
              <a:schemeClr val="lt1"/>
            </a:fontRef>
          </p:style>
        </p:cxnSp>
      </p:grpSp>
      <p:sp>
        <p:nvSpPr>
          <p:cNvPr id="69" name="图形 1033"/>
          <p:cNvSpPr/>
          <p:nvPr/>
        </p:nvSpPr>
        <p:spPr>
          <a:xfrm>
            <a:off x="5401715" y="5915142"/>
            <a:ext cx="539973" cy="617115"/>
          </a:xfrm>
          <a:custGeom>
            <a:avLst/>
            <a:gdLst>
              <a:gd name="connsiteX0" fmla="*/ 1534033 w 1610413"/>
              <a:gd name="connsiteY0" fmla="*/ 728517 h 1840468"/>
              <a:gd name="connsiteX1" fmla="*/ 1265017 w 1610413"/>
              <a:gd name="connsiteY1" fmla="*/ 728517 h 1840468"/>
              <a:gd name="connsiteX2" fmla="*/ 1188636 w 1610413"/>
              <a:gd name="connsiteY2" fmla="*/ 805134 h 1840468"/>
              <a:gd name="connsiteX3" fmla="*/ 1188636 w 1610413"/>
              <a:gd name="connsiteY3" fmla="*/ 1840468 h 1840468"/>
              <a:gd name="connsiteX4" fmla="*/ 1610413 w 1610413"/>
              <a:gd name="connsiteY4" fmla="*/ 1840468 h 1840468"/>
              <a:gd name="connsiteX5" fmla="*/ 1610413 w 1610413"/>
              <a:gd name="connsiteY5" fmla="*/ 805136 h 1840468"/>
              <a:gd name="connsiteX6" fmla="*/ 1534033 w 1610413"/>
              <a:gd name="connsiteY6" fmla="*/ 728517 h 1840468"/>
              <a:gd name="connsiteX7" fmla="*/ 1457040 w 1610413"/>
              <a:gd name="connsiteY7" fmla="*/ 1648753 h 1840468"/>
              <a:gd name="connsiteX8" fmla="*/ 1342011 w 1610413"/>
              <a:gd name="connsiteY8" fmla="*/ 1648753 h 1840468"/>
              <a:gd name="connsiteX9" fmla="*/ 1342011 w 1610413"/>
              <a:gd name="connsiteY9" fmla="*/ 1533724 h 1840468"/>
              <a:gd name="connsiteX10" fmla="*/ 1457042 w 1610413"/>
              <a:gd name="connsiteY10" fmla="*/ 1533724 h 1840468"/>
              <a:gd name="connsiteX11" fmla="*/ 1457040 w 1610413"/>
              <a:gd name="connsiteY11" fmla="*/ 1648753 h 1840468"/>
              <a:gd name="connsiteX12" fmla="*/ 1457040 w 1610413"/>
              <a:gd name="connsiteY12" fmla="*/ 1380351 h 1840468"/>
              <a:gd name="connsiteX13" fmla="*/ 1342011 w 1610413"/>
              <a:gd name="connsiteY13" fmla="*/ 1380351 h 1840468"/>
              <a:gd name="connsiteX14" fmla="*/ 1342011 w 1610413"/>
              <a:gd name="connsiteY14" fmla="*/ 1265320 h 1840468"/>
              <a:gd name="connsiteX15" fmla="*/ 1457042 w 1610413"/>
              <a:gd name="connsiteY15" fmla="*/ 1265320 h 1840468"/>
              <a:gd name="connsiteX16" fmla="*/ 1457040 w 1610413"/>
              <a:gd name="connsiteY16" fmla="*/ 1380351 h 1840468"/>
              <a:gd name="connsiteX17" fmla="*/ 1457040 w 1610413"/>
              <a:gd name="connsiteY17" fmla="*/ 1073605 h 1840468"/>
              <a:gd name="connsiteX18" fmla="*/ 1342011 w 1610413"/>
              <a:gd name="connsiteY18" fmla="*/ 1073605 h 1840468"/>
              <a:gd name="connsiteX19" fmla="*/ 1342011 w 1610413"/>
              <a:gd name="connsiteY19" fmla="*/ 958574 h 1840468"/>
              <a:gd name="connsiteX20" fmla="*/ 1457042 w 1610413"/>
              <a:gd name="connsiteY20" fmla="*/ 958574 h 1840468"/>
              <a:gd name="connsiteX21" fmla="*/ 1457040 w 1610413"/>
              <a:gd name="connsiteY21" fmla="*/ 1073605 h 1840468"/>
              <a:gd name="connsiteX22" fmla="*/ 1073708 w 1610413"/>
              <a:gd name="connsiteY22" fmla="*/ 1035265 h 1840468"/>
              <a:gd name="connsiteX23" fmla="*/ 881794 w 1610413"/>
              <a:gd name="connsiteY23" fmla="*/ 1035265 h 1840468"/>
              <a:gd name="connsiteX24" fmla="*/ 805207 w 1610413"/>
              <a:gd name="connsiteY24" fmla="*/ 1111984 h 1840468"/>
              <a:gd name="connsiteX25" fmla="*/ 805207 w 1610413"/>
              <a:gd name="connsiteY25" fmla="*/ 1840468 h 1840468"/>
              <a:gd name="connsiteX26" fmla="*/ 1150295 w 1610413"/>
              <a:gd name="connsiteY26" fmla="*/ 1840468 h 1840468"/>
              <a:gd name="connsiteX27" fmla="*/ 1150295 w 1610413"/>
              <a:gd name="connsiteY27" fmla="*/ 1111981 h 1840468"/>
              <a:gd name="connsiteX28" fmla="*/ 1073708 w 1610413"/>
              <a:gd name="connsiteY28" fmla="*/ 1035265 h 1840468"/>
              <a:gd name="connsiteX29" fmla="*/ 1035263 w 1610413"/>
              <a:gd name="connsiteY29" fmla="*/ 1648753 h 1840468"/>
              <a:gd name="connsiteX30" fmla="*/ 920234 w 1610413"/>
              <a:gd name="connsiteY30" fmla="*/ 1648753 h 1840468"/>
              <a:gd name="connsiteX31" fmla="*/ 920234 w 1610413"/>
              <a:gd name="connsiteY31" fmla="*/ 1533724 h 1840468"/>
              <a:gd name="connsiteX32" fmla="*/ 1035263 w 1610413"/>
              <a:gd name="connsiteY32" fmla="*/ 1533724 h 1840468"/>
              <a:gd name="connsiteX33" fmla="*/ 1035263 w 1610413"/>
              <a:gd name="connsiteY33" fmla="*/ 1648753 h 1840468"/>
              <a:gd name="connsiteX34" fmla="*/ 1035263 w 1610413"/>
              <a:gd name="connsiteY34" fmla="*/ 1380351 h 1840468"/>
              <a:gd name="connsiteX35" fmla="*/ 920234 w 1610413"/>
              <a:gd name="connsiteY35" fmla="*/ 1380351 h 1840468"/>
              <a:gd name="connsiteX36" fmla="*/ 920234 w 1610413"/>
              <a:gd name="connsiteY36" fmla="*/ 1265320 h 1840468"/>
              <a:gd name="connsiteX37" fmla="*/ 1035263 w 1610413"/>
              <a:gd name="connsiteY37" fmla="*/ 1265320 h 1840468"/>
              <a:gd name="connsiteX38" fmla="*/ 1035263 w 1610413"/>
              <a:gd name="connsiteY38" fmla="*/ 1380351 h 1840468"/>
              <a:gd name="connsiteX39" fmla="*/ 690529 w 1610413"/>
              <a:gd name="connsiteY39" fmla="*/ 421775 h 1840468"/>
              <a:gd name="connsiteX40" fmla="*/ 651834 w 1610413"/>
              <a:gd name="connsiteY40" fmla="*/ 421775 h 1840468"/>
              <a:gd name="connsiteX41" fmla="*/ 651834 w 1610413"/>
              <a:gd name="connsiteY41" fmla="*/ 306973 h 1840468"/>
              <a:gd name="connsiteX42" fmla="*/ 574923 w 1610413"/>
              <a:gd name="connsiteY42" fmla="*/ 230060 h 1840468"/>
              <a:gd name="connsiteX43" fmla="*/ 440946 w 1610413"/>
              <a:gd name="connsiteY43" fmla="*/ 230060 h 1840468"/>
              <a:gd name="connsiteX44" fmla="*/ 440946 w 1610413"/>
              <a:gd name="connsiteY44" fmla="*/ 57760 h 1840468"/>
              <a:gd name="connsiteX45" fmla="*/ 383433 w 1610413"/>
              <a:gd name="connsiteY45" fmla="*/ 0 h 1840468"/>
              <a:gd name="connsiteX46" fmla="*/ 325917 w 1610413"/>
              <a:gd name="connsiteY46" fmla="*/ 57760 h 1840468"/>
              <a:gd name="connsiteX47" fmla="*/ 325917 w 1610413"/>
              <a:gd name="connsiteY47" fmla="*/ 230059 h 1840468"/>
              <a:gd name="connsiteX48" fmla="*/ 191940 w 1610413"/>
              <a:gd name="connsiteY48" fmla="*/ 230059 h 1840468"/>
              <a:gd name="connsiteX49" fmla="*/ 115029 w 1610413"/>
              <a:gd name="connsiteY49" fmla="*/ 306971 h 1840468"/>
              <a:gd name="connsiteX50" fmla="*/ 115029 w 1610413"/>
              <a:gd name="connsiteY50" fmla="*/ 421773 h 1840468"/>
              <a:gd name="connsiteX51" fmla="*/ 76334 w 1610413"/>
              <a:gd name="connsiteY51" fmla="*/ 421773 h 1840468"/>
              <a:gd name="connsiteX52" fmla="*/ 0 w 1610413"/>
              <a:gd name="connsiteY52" fmla="*/ 498504 h 1840468"/>
              <a:gd name="connsiteX53" fmla="*/ 0 w 1610413"/>
              <a:gd name="connsiteY53" fmla="*/ 1840468 h 1840468"/>
              <a:gd name="connsiteX54" fmla="*/ 766863 w 1610413"/>
              <a:gd name="connsiteY54" fmla="*/ 1840468 h 1840468"/>
              <a:gd name="connsiteX55" fmla="*/ 766863 w 1610413"/>
              <a:gd name="connsiteY55" fmla="*/ 498504 h 1840468"/>
              <a:gd name="connsiteX56" fmla="*/ 690529 w 1610413"/>
              <a:gd name="connsiteY56" fmla="*/ 421775 h 1840468"/>
              <a:gd name="connsiteX57" fmla="*/ 306746 w 1610413"/>
              <a:gd name="connsiteY57" fmla="*/ 1648753 h 1840468"/>
              <a:gd name="connsiteX58" fmla="*/ 191717 w 1610413"/>
              <a:gd name="connsiteY58" fmla="*/ 1648753 h 1840468"/>
              <a:gd name="connsiteX59" fmla="*/ 191717 w 1610413"/>
              <a:gd name="connsiteY59" fmla="*/ 1533724 h 1840468"/>
              <a:gd name="connsiteX60" fmla="*/ 306746 w 1610413"/>
              <a:gd name="connsiteY60" fmla="*/ 1533724 h 1840468"/>
              <a:gd name="connsiteX61" fmla="*/ 306746 w 1610413"/>
              <a:gd name="connsiteY61" fmla="*/ 1648753 h 1840468"/>
              <a:gd name="connsiteX62" fmla="*/ 306746 w 1610413"/>
              <a:gd name="connsiteY62" fmla="*/ 1380351 h 1840468"/>
              <a:gd name="connsiteX63" fmla="*/ 191717 w 1610413"/>
              <a:gd name="connsiteY63" fmla="*/ 1380351 h 1840468"/>
              <a:gd name="connsiteX64" fmla="*/ 191717 w 1610413"/>
              <a:gd name="connsiteY64" fmla="*/ 1265320 h 1840468"/>
              <a:gd name="connsiteX65" fmla="*/ 306746 w 1610413"/>
              <a:gd name="connsiteY65" fmla="*/ 1265320 h 1840468"/>
              <a:gd name="connsiteX66" fmla="*/ 306746 w 1610413"/>
              <a:gd name="connsiteY66" fmla="*/ 1380351 h 1840468"/>
              <a:gd name="connsiteX67" fmla="*/ 306746 w 1610413"/>
              <a:gd name="connsiteY67" fmla="*/ 1073605 h 1840468"/>
              <a:gd name="connsiteX68" fmla="*/ 191717 w 1610413"/>
              <a:gd name="connsiteY68" fmla="*/ 1073605 h 1840468"/>
              <a:gd name="connsiteX69" fmla="*/ 191717 w 1610413"/>
              <a:gd name="connsiteY69" fmla="*/ 958574 h 1840468"/>
              <a:gd name="connsiteX70" fmla="*/ 306746 w 1610413"/>
              <a:gd name="connsiteY70" fmla="*/ 958574 h 1840468"/>
              <a:gd name="connsiteX71" fmla="*/ 306746 w 1610413"/>
              <a:gd name="connsiteY71" fmla="*/ 1073605 h 1840468"/>
              <a:gd name="connsiteX72" fmla="*/ 306746 w 1610413"/>
              <a:gd name="connsiteY72" fmla="*/ 766859 h 1840468"/>
              <a:gd name="connsiteX73" fmla="*/ 191717 w 1610413"/>
              <a:gd name="connsiteY73" fmla="*/ 766859 h 1840468"/>
              <a:gd name="connsiteX74" fmla="*/ 191717 w 1610413"/>
              <a:gd name="connsiteY74" fmla="*/ 651830 h 1840468"/>
              <a:gd name="connsiteX75" fmla="*/ 306746 w 1610413"/>
              <a:gd name="connsiteY75" fmla="*/ 651830 h 1840468"/>
              <a:gd name="connsiteX76" fmla="*/ 306746 w 1610413"/>
              <a:gd name="connsiteY76" fmla="*/ 766859 h 1840468"/>
              <a:gd name="connsiteX77" fmla="*/ 575150 w 1610413"/>
              <a:gd name="connsiteY77" fmla="*/ 1648753 h 1840468"/>
              <a:gd name="connsiteX78" fmla="*/ 460119 w 1610413"/>
              <a:gd name="connsiteY78" fmla="*/ 1648753 h 1840468"/>
              <a:gd name="connsiteX79" fmla="*/ 460119 w 1610413"/>
              <a:gd name="connsiteY79" fmla="*/ 1533724 h 1840468"/>
              <a:gd name="connsiteX80" fmla="*/ 575150 w 1610413"/>
              <a:gd name="connsiteY80" fmla="*/ 1533724 h 1840468"/>
              <a:gd name="connsiteX81" fmla="*/ 575150 w 1610413"/>
              <a:gd name="connsiteY81" fmla="*/ 1648753 h 1840468"/>
              <a:gd name="connsiteX82" fmla="*/ 575150 w 1610413"/>
              <a:gd name="connsiteY82" fmla="*/ 1380351 h 1840468"/>
              <a:gd name="connsiteX83" fmla="*/ 460119 w 1610413"/>
              <a:gd name="connsiteY83" fmla="*/ 1380351 h 1840468"/>
              <a:gd name="connsiteX84" fmla="*/ 460119 w 1610413"/>
              <a:gd name="connsiteY84" fmla="*/ 1265320 h 1840468"/>
              <a:gd name="connsiteX85" fmla="*/ 575150 w 1610413"/>
              <a:gd name="connsiteY85" fmla="*/ 1265320 h 1840468"/>
              <a:gd name="connsiteX86" fmla="*/ 575150 w 1610413"/>
              <a:gd name="connsiteY86" fmla="*/ 1380351 h 1840468"/>
              <a:gd name="connsiteX87" fmla="*/ 575150 w 1610413"/>
              <a:gd name="connsiteY87" fmla="*/ 1073605 h 1840468"/>
              <a:gd name="connsiteX88" fmla="*/ 460119 w 1610413"/>
              <a:gd name="connsiteY88" fmla="*/ 1073605 h 1840468"/>
              <a:gd name="connsiteX89" fmla="*/ 460119 w 1610413"/>
              <a:gd name="connsiteY89" fmla="*/ 958574 h 1840468"/>
              <a:gd name="connsiteX90" fmla="*/ 575150 w 1610413"/>
              <a:gd name="connsiteY90" fmla="*/ 958574 h 1840468"/>
              <a:gd name="connsiteX91" fmla="*/ 575150 w 1610413"/>
              <a:gd name="connsiteY91" fmla="*/ 1073605 h 1840468"/>
              <a:gd name="connsiteX92" fmla="*/ 575150 w 1610413"/>
              <a:gd name="connsiteY92" fmla="*/ 766859 h 1840468"/>
              <a:gd name="connsiteX93" fmla="*/ 460119 w 1610413"/>
              <a:gd name="connsiteY93" fmla="*/ 766859 h 1840468"/>
              <a:gd name="connsiteX94" fmla="*/ 460119 w 1610413"/>
              <a:gd name="connsiteY94" fmla="*/ 651830 h 1840468"/>
              <a:gd name="connsiteX95" fmla="*/ 575150 w 1610413"/>
              <a:gd name="connsiteY95" fmla="*/ 651830 h 1840468"/>
              <a:gd name="connsiteX96" fmla="*/ 575150 w 1610413"/>
              <a:gd name="connsiteY96" fmla="*/ 766859 h 184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610413" h="1840468">
                <a:moveTo>
                  <a:pt x="1534033" y="728517"/>
                </a:moveTo>
                <a:lnTo>
                  <a:pt x="1265017" y="728517"/>
                </a:lnTo>
                <a:cubicBezTo>
                  <a:pt x="1223151" y="728517"/>
                  <a:pt x="1188636" y="762820"/>
                  <a:pt x="1188636" y="805134"/>
                </a:cubicBezTo>
                <a:lnTo>
                  <a:pt x="1188636" y="1840468"/>
                </a:lnTo>
                <a:lnTo>
                  <a:pt x="1610413" y="1840468"/>
                </a:lnTo>
                <a:lnTo>
                  <a:pt x="1610413" y="805136"/>
                </a:lnTo>
                <a:cubicBezTo>
                  <a:pt x="1610413" y="762811"/>
                  <a:pt x="1576215" y="728517"/>
                  <a:pt x="1534033" y="728517"/>
                </a:cubicBezTo>
                <a:close/>
                <a:moveTo>
                  <a:pt x="1457040" y="1648753"/>
                </a:moveTo>
                <a:lnTo>
                  <a:pt x="1342011" y="1648753"/>
                </a:lnTo>
                <a:lnTo>
                  <a:pt x="1342011" y="1533724"/>
                </a:lnTo>
                <a:lnTo>
                  <a:pt x="1457042" y="1533724"/>
                </a:lnTo>
                <a:lnTo>
                  <a:pt x="1457040" y="1648753"/>
                </a:lnTo>
                <a:close/>
                <a:moveTo>
                  <a:pt x="1457040" y="1380351"/>
                </a:moveTo>
                <a:lnTo>
                  <a:pt x="1342011" y="1380351"/>
                </a:lnTo>
                <a:lnTo>
                  <a:pt x="1342011" y="1265320"/>
                </a:lnTo>
                <a:lnTo>
                  <a:pt x="1457042" y="1265320"/>
                </a:lnTo>
                <a:lnTo>
                  <a:pt x="1457040" y="1380351"/>
                </a:lnTo>
                <a:close/>
                <a:moveTo>
                  <a:pt x="1457040" y="1073605"/>
                </a:moveTo>
                <a:lnTo>
                  <a:pt x="1342011" y="1073605"/>
                </a:lnTo>
                <a:lnTo>
                  <a:pt x="1342011" y="958574"/>
                </a:lnTo>
                <a:lnTo>
                  <a:pt x="1457042" y="958574"/>
                </a:lnTo>
                <a:lnTo>
                  <a:pt x="1457040" y="1073605"/>
                </a:lnTo>
                <a:close/>
                <a:moveTo>
                  <a:pt x="1073708" y="1035265"/>
                </a:moveTo>
                <a:lnTo>
                  <a:pt x="881794" y="1035265"/>
                </a:lnTo>
                <a:cubicBezTo>
                  <a:pt x="839556" y="1035265"/>
                  <a:pt x="805207" y="1069615"/>
                  <a:pt x="805207" y="1111984"/>
                </a:cubicBezTo>
                <a:lnTo>
                  <a:pt x="805207" y="1840468"/>
                </a:lnTo>
                <a:lnTo>
                  <a:pt x="1150295" y="1840468"/>
                </a:lnTo>
                <a:lnTo>
                  <a:pt x="1150295" y="1111981"/>
                </a:lnTo>
                <a:cubicBezTo>
                  <a:pt x="1150295" y="1069834"/>
                  <a:pt x="1116006" y="1035265"/>
                  <a:pt x="1073708" y="1035265"/>
                </a:cubicBezTo>
                <a:close/>
                <a:moveTo>
                  <a:pt x="1035263" y="1648753"/>
                </a:moveTo>
                <a:lnTo>
                  <a:pt x="920234" y="1648753"/>
                </a:lnTo>
                <a:lnTo>
                  <a:pt x="920234" y="1533724"/>
                </a:lnTo>
                <a:lnTo>
                  <a:pt x="1035263" y="1533724"/>
                </a:lnTo>
                <a:lnTo>
                  <a:pt x="1035263" y="1648753"/>
                </a:lnTo>
                <a:close/>
                <a:moveTo>
                  <a:pt x="1035263" y="1380351"/>
                </a:moveTo>
                <a:lnTo>
                  <a:pt x="920234" y="1380351"/>
                </a:lnTo>
                <a:lnTo>
                  <a:pt x="920234" y="1265320"/>
                </a:lnTo>
                <a:lnTo>
                  <a:pt x="1035263" y="1265320"/>
                </a:lnTo>
                <a:lnTo>
                  <a:pt x="1035263" y="1380351"/>
                </a:lnTo>
                <a:close/>
                <a:moveTo>
                  <a:pt x="690529" y="421775"/>
                </a:moveTo>
                <a:lnTo>
                  <a:pt x="651834" y="421775"/>
                </a:lnTo>
                <a:lnTo>
                  <a:pt x="651834" y="306973"/>
                </a:lnTo>
                <a:cubicBezTo>
                  <a:pt x="651834" y="264053"/>
                  <a:pt x="617400" y="230060"/>
                  <a:pt x="574923" y="230060"/>
                </a:cubicBezTo>
                <a:lnTo>
                  <a:pt x="440946" y="230060"/>
                </a:lnTo>
                <a:lnTo>
                  <a:pt x="440946" y="57760"/>
                </a:lnTo>
                <a:cubicBezTo>
                  <a:pt x="440946" y="25937"/>
                  <a:pt x="415195" y="0"/>
                  <a:pt x="383433" y="0"/>
                </a:cubicBezTo>
                <a:cubicBezTo>
                  <a:pt x="351445" y="0"/>
                  <a:pt x="325917" y="25859"/>
                  <a:pt x="325917" y="57760"/>
                </a:cubicBezTo>
                <a:lnTo>
                  <a:pt x="325917" y="230059"/>
                </a:lnTo>
                <a:lnTo>
                  <a:pt x="191940" y="230059"/>
                </a:lnTo>
                <a:cubicBezTo>
                  <a:pt x="149423" y="230059"/>
                  <a:pt x="115029" y="264492"/>
                  <a:pt x="115029" y="306971"/>
                </a:cubicBezTo>
                <a:lnTo>
                  <a:pt x="115029" y="421773"/>
                </a:lnTo>
                <a:lnTo>
                  <a:pt x="76334" y="421773"/>
                </a:lnTo>
                <a:cubicBezTo>
                  <a:pt x="34443" y="421773"/>
                  <a:pt x="0" y="456125"/>
                  <a:pt x="0" y="498504"/>
                </a:cubicBezTo>
                <a:lnTo>
                  <a:pt x="0" y="1840468"/>
                </a:lnTo>
                <a:lnTo>
                  <a:pt x="766863" y="1840468"/>
                </a:lnTo>
                <a:lnTo>
                  <a:pt x="766863" y="498504"/>
                </a:lnTo>
                <a:cubicBezTo>
                  <a:pt x="766863" y="455816"/>
                  <a:pt x="732688" y="421775"/>
                  <a:pt x="690529" y="421775"/>
                </a:cubicBezTo>
                <a:close/>
                <a:moveTo>
                  <a:pt x="306746" y="1648753"/>
                </a:moveTo>
                <a:lnTo>
                  <a:pt x="191717" y="1648753"/>
                </a:lnTo>
                <a:lnTo>
                  <a:pt x="191717" y="1533724"/>
                </a:lnTo>
                <a:lnTo>
                  <a:pt x="306746" y="1533724"/>
                </a:lnTo>
                <a:lnTo>
                  <a:pt x="306746" y="1648753"/>
                </a:lnTo>
                <a:close/>
                <a:moveTo>
                  <a:pt x="306746" y="1380351"/>
                </a:moveTo>
                <a:lnTo>
                  <a:pt x="191717" y="1380351"/>
                </a:lnTo>
                <a:lnTo>
                  <a:pt x="191717" y="1265320"/>
                </a:lnTo>
                <a:lnTo>
                  <a:pt x="306746" y="1265320"/>
                </a:lnTo>
                <a:lnTo>
                  <a:pt x="306746" y="1380351"/>
                </a:lnTo>
                <a:close/>
                <a:moveTo>
                  <a:pt x="306746" y="1073605"/>
                </a:moveTo>
                <a:lnTo>
                  <a:pt x="191717" y="1073605"/>
                </a:lnTo>
                <a:lnTo>
                  <a:pt x="191717" y="958574"/>
                </a:lnTo>
                <a:lnTo>
                  <a:pt x="306746" y="958574"/>
                </a:lnTo>
                <a:lnTo>
                  <a:pt x="306746" y="1073605"/>
                </a:lnTo>
                <a:close/>
                <a:moveTo>
                  <a:pt x="306746" y="766859"/>
                </a:moveTo>
                <a:lnTo>
                  <a:pt x="191717" y="766859"/>
                </a:lnTo>
                <a:lnTo>
                  <a:pt x="191717" y="651830"/>
                </a:lnTo>
                <a:lnTo>
                  <a:pt x="306746" y="651830"/>
                </a:lnTo>
                <a:lnTo>
                  <a:pt x="306746" y="766859"/>
                </a:lnTo>
                <a:close/>
                <a:moveTo>
                  <a:pt x="575150" y="1648753"/>
                </a:moveTo>
                <a:lnTo>
                  <a:pt x="460119" y="1648753"/>
                </a:lnTo>
                <a:lnTo>
                  <a:pt x="460119" y="1533724"/>
                </a:lnTo>
                <a:lnTo>
                  <a:pt x="575150" y="1533724"/>
                </a:lnTo>
                <a:lnTo>
                  <a:pt x="575150" y="1648753"/>
                </a:lnTo>
                <a:close/>
                <a:moveTo>
                  <a:pt x="575150" y="1380351"/>
                </a:moveTo>
                <a:lnTo>
                  <a:pt x="460119" y="1380351"/>
                </a:lnTo>
                <a:lnTo>
                  <a:pt x="460119" y="1265320"/>
                </a:lnTo>
                <a:lnTo>
                  <a:pt x="575150" y="1265320"/>
                </a:lnTo>
                <a:lnTo>
                  <a:pt x="575150" y="1380351"/>
                </a:lnTo>
                <a:close/>
                <a:moveTo>
                  <a:pt x="575150" y="1073605"/>
                </a:moveTo>
                <a:lnTo>
                  <a:pt x="460119" y="1073605"/>
                </a:lnTo>
                <a:lnTo>
                  <a:pt x="460119" y="958574"/>
                </a:lnTo>
                <a:lnTo>
                  <a:pt x="575150" y="958574"/>
                </a:lnTo>
                <a:lnTo>
                  <a:pt x="575150" y="1073605"/>
                </a:lnTo>
                <a:close/>
                <a:moveTo>
                  <a:pt x="575150" y="766859"/>
                </a:moveTo>
                <a:lnTo>
                  <a:pt x="460119" y="766859"/>
                </a:lnTo>
                <a:lnTo>
                  <a:pt x="460119" y="651830"/>
                </a:lnTo>
                <a:lnTo>
                  <a:pt x="575150" y="651830"/>
                </a:lnTo>
                <a:lnTo>
                  <a:pt x="575150" y="766859"/>
                </a:lnTo>
                <a:close/>
              </a:path>
            </a:pathLst>
          </a:custGeom>
          <a:gradFill>
            <a:gsLst>
              <a:gs pos="0">
                <a:schemeClr val="accent1"/>
              </a:gs>
              <a:gs pos="100000">
                <a:schemeClr val="accent1">
                  <a:lumMod val="75000"/>
                </a:schemeClr>
              </a:gs>
            </a:gsLst>
            <a:lin ang="2700000" scaled="1"/>
          </a:gradFill>
          <a:ln>
            <a:noFill/>
          </a:ln>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70" name="文本框 69"/>
          <p:cNvSpPr txBox="1"/>
          <p:nvPr/>
        </p:nvSpPr>
        <p:spPr>
          <a:xfrm>
            <a:off x="785813" y="4970145"/>
            <a:ext cx="4414838" cy="2496503"/>
          </a:xfrm>
          <a:prstGeom prst="rect">
            <a:avLst/>
          </a:prstGeom>
          <a:noFill/>
        </p:spPr>
        <p:txBody>
          <a:bodyPr wrap="square">
            <a:noAutofit/>
          </a:bodyPr>
          <a:lstStyle/>
          <a:p>
            <a:pPr marL="285750" indent="-285750">
              <a:lnSpc>
                <a:spcPct val="120000"/>
              </a:lnSpc>
              <a:buFont typeface="Wingdings" panose="05000000000000000000" pitchFamily="2" charset="2"/>
              <a:buChar char="l"/>
              <a:defRPr/>
            </a:pPr>
            <a:r>
              <a:rPr lang="zh-CN" altLang="en-US" sz="2100">
                <a:solidFill>
                  <a:schemeClr val="bg1"/>
                </a:solidFill>
                <a:latin typeface="Times New Roman" panose="02020603050405020304" pitchFamily="18" charset="0"/>
                <a:ea typeface="思源黑体 CN Regular" charset="0"/>
                <a:cs typeface="Times New Roman" panose="02020603050405020304" pitchFamily="18" charset="0"/>
              </a:rPr>
              <a:t>Combined with outgoing methods such as emails and text messages, real-time alarm analysis and push are carried out to improve the efficiency of troubleshooting</a:t>
            </a:r>
            <a:endPar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1"/>
            <a:stretch>
              <a:fillRect/>
            </a:stretch>
          </a:blipFill>
        </p:spPr>
        <p:txBody>
          <a:bodyPr/>
          <a:lstStyle/>
          <a:p>
            <a:endParaRPr lang="it-IT" dirty="0">
              <a:solidFill>
                <a:schemeClr val="bg1"/>
              </a:solidFill>
            </a:endParaRPr>
          </a:p>
        </p:txBody>
      </p:sp>
      <p:sp>
        <p:nvSpPr>
          <p:cNvPr id="6" name="文本框 5"/>
          <p:cNvSpPr txBox="1"/>
          <p:nvPr/>
        </p:nvSpPr>
        <p:spPr>
          <a:xfrm>
            <a:off x="3458210" y="4324350"/>
            <a:ext cx="10867390" cy="2122805"/>
          </a:xfrm>
          <a:prstGeom prst="rect">
            <a:avLst/>
          </a:prstGeom>
          <a:noFill/>
        </p:spPr>
        <p:txBody>
          <a:bodyPr wrap="square" rtlCol="0">
            <a:spAutoFit/>
          </a:bodyPr>
          <a:p>
            <a:pPr algn="ctr"/>
            <a:r>
              <a:rPr lang="en-US" altLang="zh-CN" sz="6600" b="1">
                <a:solidFill>
                  <a:schemeClr val="bg1"/>
                </a:solidFill>
              </a:rPr>
              <a:t>NexaVM  nMCMP </a:t>
            </a:r>
            <a:endParaRPr lang="en-US" altLang="zh-CN" sz="6600" b="1">
              <a:solidFill>
                <a:schemeClr val="bg1"/>
              </a:solidFill>
            </a:endParaRPr>
          </a:p>
          <a:p>
            <a:pPr algn="ctr"/>
            <a:r>
              <a:rPr lang="en-US" altLang="zh-CN" sz="6600" b="1">
                <a:solidFill>
                  <a:schemeClr val="bg1"/>
                </a:solidFill>
                <a:sym typeface="+mn-ea"/>
              </a:rPr>
              <a:t> AI-ready</a:t>
            </a:r>
            <a:r>
              <a:rPr lang="en-US" altLang="zh-CN" sz="6600" b="1">
                <a:solidFill>
                  <a:schemeClr val="bg1"/>
                </a:solidFill>
              </a:rPr>
              <a:t> Cloud </a:t>
            </a:r>
            <a:endParaRPr lang="en-US" altLang="zh-CN" sz="6600"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pic>
        <p:nvPicPr>
          <p:cNvPr id="77" name="图片 76"/>
          <p:cNvPicPr>
            <a:picLocks noChangeAspect="1"/>
          </p:cNvPicPr>
          <p:nvPr/>
        </p:nvPicPr>
        <p:blipFill>
          <a:blip r:embed="rId1"/>
          <a:stretch>
            <a:fillRect/>
          </a:stretch>
        </p:blipFill>
        <p:spPr>
          <a:xfrm>
            <a:off x="533400" y="2179320"/>
            <a:ext cx="11348720" cy="6341110"/>
          </a:xfrm>
          <a:prstGeom prst="rect">
            <a:avLst/>
          </a:prstGeom>
        </p:spPr>
      </p:pic>
      <p:sp>
        <p:nvSpPr>
          <p:cNvPr id="5" name="Freeform 5"/>
          <p:cNvSpPr/>
          <p:nvPr/>
        </p:nvSpPr>
        <p:spPr>
          <a:xfrm>
            <a:off x="387116" y="231259"/>
            <a:ext cx="924019" cy="797441"/>
          </a:xfrm>
          <a:custGeom>
            <a:avLst/>
            <a:gdLst/>
            <a:ahLst/>
            <a:cxnLst/>
            <a:rect l="l" t="t" r="r" b="b"/>
            <a:pathLst>
              <a:path w="924019" h="797441">
                <a:moveTo>
                  <a:pt x="0" y="0"/>
                </a:moveTo>
                <a:lnTo>
                  <a:pt x="924019" y="0"/>
                </a:lnTo>
                <a:lnTo>
                  <a:pt x="924019" y="797441"/>
                </a:lnTo>
                <a:lnTo>
                  <a:pt x="0" y="797441"/>
                </a:lnTo>
                <a:lnTo>
                  <a:pt x="0" y="0"/>
                </a:lnTo>
                <a:close/>
              </a:path>
            </a:pathLst>
          </a:custGeom>
          <a:blipFill>
            <a:blip r:embed="rId2"/>
            <a:stretch>
              <a:fillRect/>
            </a:stretch>
          </a:blipFill>
        </p:spPr>
        <p:txBody>
          <a:bodyPr/>
          <a:lstStyle/>
          <a:p>
            <a:endParaRPr lang="it-IT" dirty="0"/>
          </a:p>
        </p:txBody>
      </p:sp>
      <p:sp>
        <p:nvSpPr>
          <p:cNvPr id="6" name="AutoShape 6"/>
          <p:cNvSpPr/>
          <p:nvPr/>
        </p:nvSpPr>
        <p:spPr>
          <a:xfrm>
            <a:off x="1495323" y="981075"/>
            <a:ext cx="15763977" cy="47625"/>
          </a:xfrm>
          <a:prstGeom prst="line">
            <a:avLst/>
          </a:prstGeom>
          <a:ln w="19050" cap="flat">
            <a:solidFill>
              <a:srgbClr val="FAFAFA"/>
            </a:solidFill>
            <a:prstDash val="solid"/>
            <a:headEnd type="none" w="sm" len="sm"/>
            <a:tailEnd type="none" w="sm" len="sm"/>
          </a:ln>
        </p:spPr>
        <p:txBody>
          <a:bodyPr/>
          <a:lstStyle/>
          <a:p>
            <a:endParaRPr lang="it-IT" dirty="0"/>
          </a:p>
        </p:txBody>
      </p:sp>
      <p:sp>
        <p:nvSpPr>
          <p:cNvPr id="17" name="TextBox 17"/>
          <p:cNvSpPr txBox="1"/>
          <p:nvPr/>
        </p:nvSpPr>
        <p:spPr>
          <a:xfrm>
            <a:off x="11353800" y="5524500"/>
            <a:ext cx="6664960" cy="1061720"/>
          </a:xfrm>
          <a:prstGeom prst="rect">
            <a:avLst/>
          </a:prstGeom>
        </p:spPr>
        <p:txBody>
          <a:bodyPr wrap="square" lIns="0" tIns="0" rIns="0" bIns="0" rtlCol="0" anchor="t">
            <a:noAutofit/>
          </a:bodyPr>
          <a:lstStyle/>
          <a:p>
            <a:pPr algn="just">
              <a:lnSpc>
                <a:spcPts val="3080"/>
              </a:lnSpc>
              <a:spcBef>
                <a:spcPct val="0"/>
              </a:spcBef>
            </a:pPr>
            <a:r>
              <a:rPr lang="en-US" sz="2400" b="1" dirty="0">
                <a:solidFill>
                  <a:srgbClr val="FAFAFA"/>
                </a:solidFill>
                <a:latin typeface="Roboto" panose="02000000000000000000"/>
                <a:ea typeface="Roboto" panose="02000000000000000000"/>
                <a:cs typeface="Roboto" panose="02000000000000000000"/>
                <a:sym typeface="Roboto" panose="02000000000000000000"/>
              </a:rPr>
              <a:t> from IOT Edge to large cloud service providers</a:t>
            </a:r>
            <a:endParaRPr lang="en-US" sz="2400" b="1" dirty="0">
              <a:solidFill>
                <a:srgbClr val="FAFAFA"/>
              </a:solidFill>
              <a:latin typeface="Roboto" panose="02000000000000000000"/>
              <a:ea typeface="Roboto" panose="02000000000000000000"/>
              <a:cs typeface="Roboto" panose="02000000000000000000"/>
              <a:sym typeface="Roboto" panose="02000000000000000000"/>
            </a:endParaRPr>
          </a:p>
        </p:txBody>
      </p:sp>
      <p:sp>
        <p:nvSpPr>
          <p:cNvPr id="18" name="TextBox 18"/>
          <p:cNvSpPr txBox="1"/>
          <p:nvPr/>
        </p:nvSpPr>
        <p:spPr>
          <a:xfrm>
            <a:off x="1524000" y="231775"/>
            <a:ext cx="5611495" cy="796925"/>
          </a:xfrm>
          <a:prstGeom prst="rect">
            <a:avLst/>
          </a:prstGeom>
        </p:spPr>
        <p:txBody>
          <a:bodyPr lIns="0" tIns="0" rIns="0" bIns="0" rtlCol="0" anchor="t">
            <a:noAutofit/>
          </a:bodyPr>
          <a:lstStyle/>
          <a:p>
            <a:pPr algn="l">
              <a:lnSpc>
                <a:spcPts val="3450"/>
              </a:lnSpc>
            </a:pPr>
            <a:r>
              <a:rPr lang="en-US" sz="3000" b="1" dirty="0">
                <a:solidFill>
                  <a:srgbClr val="FAFAFA"/>
                </a:solidFill>
                <a:latin typeface="Roboto Bold" panose="02000000000000000000"/>
                <a:ea typeface="Roboto Bold" panose="02000000000000000000"/>
                <a:cs typeface="Roboto Bold" panose="02000000000000000000"/>
                <a:sym typeface="Roboto Bold" panose="02000000000000000000"/>
              </a:rPr>
              <a:t>Product Portfolio</a:t>
            </a:r>
            <a:endParaRPr lang="en-US" sz="3000" b="1" dirty="0">
              <a:solidFill>
                <a:srgbClr val="FAFAFA"/>
              </a:solidFill>
              <a:latin typeface="Roboto Bold" panose="02000000000000000000"/>
              <a:ea typeface="Roboto Bold" panose="02000000000000000000"/>
              <a:cs typeface="Roboto Bold" panose="02000000000000000000"/>
              <a:sym typeface="Roboto Bold" panose="02000000000000000000"/>
            </a:endParaRPr>
          </a:p>
        </p:txBody>
      </p:sp>
      <p:pic>
        <p:nvPicPr>
          <p:cNvPr id="31" name="图片 30"/>
          <p:cNvPicPr>
            <a:picLocks noChangeAspect="1"/>
          </p:cNvPicPr>
          <p:nvPr/>
        </p:nvPicPr>
        <p:blipFill>
          <a:blip r:embed="rId3"/>
          <a:stretch>
            <a:fillRect/>
          </a:stretch>
        </p:blipFill>
        <p:spPr>
          <a:xfrm>
            <a:off x="11353800" y="1866900"/>
            <a:ext cx="6586220" cy="35756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9591382"/>
            <a:ext cx="18288000" cy="683553"/>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dirty="0"/>
            </a:p>
          </p:txBody>
        </p:sp>
        <p:sp>
          <p:nvSpPr>
            <p:cNvPr id="4" name="TextBox 4"/>
            <p:cNvSpPr txBox="1"/>
            <p:nvPr/>
          </p:nvSpPr>
          <p:spPr>
            <a:xfrm>
              <a:off x="0" y="-47625"/>
              <a:ext cx="4816593" cy="227655"/>
            </a:xfrm>
            <a:prstGeom prst="rect">
              <a:avLst/>
            </a:prstGeom>
          </p:spPr>
          <p:txBody>
            <a:bodyPr lIns="50800" tIns="50800" rIns="50800" bIns="50800" rtlCol="0" anchor="ctr"/>
            <a:lstStyle/>
            <a:p>
              <a:pPr algn="ctr">
                <a:lnSpc>
                  <a:spcPts val="3080"/>
                </a:lnSpc>
              </a:pPr>
              <a:endParaRPr dirty="0"/>
            </a:p>
          </p:txBody>
        </p:sp>
      </p:grpSp>
      <p:sp>
        <p:nvSpPr>
          <p:cNvPr id="6" name="Freeform 6"/>
          <p:cNvSpPr/>
          <p:nvPr/>
        </p:nvSpPr>
        <p:spPr>
          <a:xfrm>
            <a:off x="15884007" y="9716580"/>
            <a:ext cx="1977463" cy="457288"/>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1"/>
            <a:stretch>
              <a:fillRect/>
            </a:stretch>
          </a:blipFill>
        </p:spPr>
        <p:txBody>
          <a:bodyPr/>
          <a:lstStyle/>
          <a:p>
            <a:endParaRPr lang="it-IT" dirty="0"/>
          </a:p>
        </p:txBody>
      </p:sp>
      <p:sp>
        <p:nvSpPr>
          <p:cNvPr id="7" name="TextBox 7"/>
          <p:cNvSpPr txBox="1"/>
          <p:nvPr/>
        </p:nvSpPr>
        <p:spPr>
          <a:xfrm>
            <a:off x="387116" y="9746786"/>
            <a:ext cx="8659012" cy="349250"/>
          </a:xfrm>
          <a:prstGeom prst="rect">
            <a:avLst/>
          </a:prstGeom>
        </p:spPr>
        <p:txBody>
          <a:bodyPr lIns="0" tIns="0" rIns="0" bIns="0" rtlCol="0" anchor="t">
            <a:spAutoFit/>
          </a:bodyPr>
          <a:lstStyle/>
          <a:p>
            <a:pPr algn="l">
              <a:lnSpc>
                <a:spcPts val="2800"/>
              </a:lnSpc>
              <a:spcBef>
                <a:spcPct val="0"/>
              </a:spcBef>
            </a:pPr>
            <a:r>
              <a:rPr lang="en-US" sz="2000" dirty="0">
                <a:solidFill>
                  <a:srgbClr val="00151C"/>
                </a:solidFill>
                <a:latin typeface="Roboto" panose="02000000000000000000"/>
                <a:ea typeface="Roboto" panose="02000000000000000000"/>
                <a:cs typeface="Roboto" panose="02000000000000000000"/>
                <a:sym typeface="Roboto" panose="02000000000000000000"/>
              </a:rPr>
              <a:t>NEXAVM Technologies AG ©2025 All Rights Reserved</a:t>
            </a:r>
            <a:endParaRPr lang="en-US" sz="2000" dirty="0">
              <a:solidFill>
                <a:srgbClr val="00151C"/>
              </a:solidFill>
              <a:latin typeface="Roboto" panose="02000000000000000000"/>
              <a:ea typeface="Roboto" panose="02000000000000000000"/>
              <a:cs typeface="Roboto" panose="02000000000000000000"/>
              <a:sym typeface="Roboto" panose="02000000000000000000"/>
            </a:endParaRPr>
          </a:p>
        </p:txBody>
      </p:sp>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2"/>
            <a:stretch>
              <a:fillRect/>
            </a:stretch>
          </a:blipFill>
        </p:spPr>
        <p:txBody>
          <a:bodyPr/>
          <a:lstStyle/>
          <a:p>
            <a:endParaRPr lang="it-IT" dirty="0"/>
          </a:p>
        </p:txBody>
      </p:sp>
      <p:sp>
        <p:nvSpPr>
          <p:cNvPr id="35" name="文本框 34"/>
          <p:cNvSpPr txBox="1"/>
          <p:nvPr/>
        </p:nvSpPr>
        <p:spPr>
          <a:xfrm>
            <a:off x="1142683" y="320993"/>
            <a:ext cx="12106275" cy="768350"/>
          </a:xfrm>
          <a:prstGeom prst="rect">
            <a:avLst/>
          </a:prstGeom>
          <a:noFill/>
        </p:spPr>
        <p:txBody>
          <a:bodyPr wrap="square" rtlCol="0">
            <a:spAutoFit/>
          </a:bodyPr>
          <a:lstStyle/>
          <a:p>
            <a:pPr lvl="0" algn="l">
              <a:buClrTx/>
              <a:buSzTx/>
              <a:buFontTx/>
            </a:pPr>
            <a:r>
              <a:rPr lang="en-US" altLang="zh-CN" sz="3600" b="1">
                <a:solidFill>
                  <a:schemeClr val="bg1"/>
                </a:solidFill>
                <a:sym typeface="Noto Sans CJK Regular" panose="020B0500000000000000" pitchFamily="34" charset="-122"/>
              </a:rPr>
              <a:t>Why NexaVM Multi-Cloud Management Platform</a:t>
            </a:r>
            <a:endParaRPr lang="en-US" altLang="zh-CN" sz="3600" b="1">
              <a:solidFill>
                <a:schemeClr val="bg1"/>
              </a:solidFill>
              <a:sym typeface="Noto Sans CJK Regular" panose="020B0500000000000000" pitchFamily="34" charset="-122"/>
            </a:endParaRPr>
          </a:p>
        </p:txBody>
      </p:sp>
      <p:sp>
        <p:nvSpPr>
          <p:cNvPr id="10" name="iṡļîďè"/>
          <p:cNvSpPr/>
          <p:nvPr>
            <p:custDataLst>
              <p:tags r:id="rId3"/>
            </p:custDataLst>
          </p:nvPr>
        </p:nvSpPr>
        <p:spPr>
          <a:xfrm>
            <a:off x="1233488" y="2478405"/>
            <a:ext cx="3952875" cy="857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lstStyle/>
          <a:p>
            <a:pPr algn="ctr"/>
            <a:r>
              <a:rPr lang="en-US" altLang="zh-CN" sz="2800" b="1" i="1" dirty="0">
                <a:solidFill>
                  <a:schemeClr val="bg1"/>
                </a:solidFill>
              </a:rPr>
              <a:t>70% OPEX reduction</a:t>
            </a:r>
            <a:endParaRPr lang="en-US" altLang="zh-CN" sz="2800" b="1" i="1" dirty="0">
              <a:solidFill>
                <a:schemeClr val="bg1"/>
              </a:solidFill>
            </a:endParaRPr>
          </a:p>
        </p:txBody>
      </p:sp>
      <p:sp>
        <p:nvSpPr>
          <p:cNvPr id="11" name="iṥļîḋé"/>
          <p:cNvSpPr/>
          <p:nvPr>
            <p:custDataLst>
              <p:tags r:id="rId4"/>
            </p:custDataLst>
          </p:nvPr>
        </p:nvSpPr>
        <p:spPr>
          <a:xfrm>
            <a:off x="2671763" y="3633788"/>
            <a:ext cx="1077278" cy="1123950"/>
          </a:xfrm>
          <a:custGeom>
            <a:avLst/>
            <a:gdLst>
              <a:gd name="connsiteX0" fmla="*/ 519512 w 581137"/>
              <a:gd name="connsiteY0" fmla="*/ 332111 h 606469"/>
              <a:gd name="connsiteX1" fmla="*/ 540163 w 581137"/>
              <a:gd name="connsiteY1" fmla="*/ 340671 h 606469"/>
              <a:gd name="connsiteX2" fmla="*/ 572553 w 581137"/>
              <a:gd name="connsiteY2" fmla="*/ 373014 h 606469"/>
              <a:gd name="connsiteX3" fmla="*/ 572553 w 581137"/>
              <a:gd name="connsiteY3" fmla="*/ 414307 h 606469"/>
              <a:gd name="connsiteX4" fmla="*/ 388637 w 581137"/>
              <a:gd name="connsiteY4" fmla="*/ 597958 h 606469"/>
              <a:gd name="connsiteX5" fmla="*/ 367986 w 581137"/>
              <a:gd name="connsiteY5" fmla="*/ 606469 h 606469"/>
              <a:gd name="connsiteX6" fmla="*/ 347334 w 581137"/>
              <a:gd name="connsiteY6" fmla="*/ 597958 h 606469"/>
              <a:gd name="connsiteX7" fmla="*/ 311096 w 581137"/>
              <a:gd name="connsiteY7" fmla="*/ 561772 h 606469"/>
              <a:gd name="connsiteX8" fmla="*/ 294244 w 581137"/>
              <a:gd name="connsiteY8" fmla="*/ 544944 h 606469"/>
              <a:gd name="connsiteX9" fmla="*/ 257860 w 581137"/>
              <a:gd name="connsiteY9" fmla="*/ 508613 h 606469"/>
              <a:gd name="connsiteX10" fmla="*/ 257860 w 581137"/>
              <a:gd name="connsiteY10" fmla="*/ 467320 h 606469"/>
              <a:gd name="connsiteX11" fmla="*/ 290250 w 581137"/>
              <a:gd name="connsiteY11" fmla="*/ 434977 h 606469"/>
              <a:gd name="connsiteX12" fmla="*/ 310901 w 581137"/>
              <a:gd name="connsiteY12" fmla="*/ 426417 h 606469"/>
              <a:gd name="connsiteX13" fmla="*/ 331553 w 581137"/>
              <a:gd name="connsiteY13" fmla="*/ 434977 h 606469"/>
              <a:gd name="connsiteX14" fmla="*/ 367986 w 581137"/>
              <a:gd name="connsiteY14" fmla="*/ 471308 h 606469"/>
              <a:gd name="connsiteX15" fmla="*/ 377970 w 581137"/>
              <a:gd name="connsiteY15" fmla="*/ 461387 h 606469"/>
              <a:gd name="connsiteX16" fmla="*/ 498860 w 581137"/>
              <a:gd name="connsiteY16" fmla="*/ 340671 h 606469"/>
              <a:gd name="connsiteX17" fmla="*/ 519512 w 581137"/>
              <a:gd name="connsiteY17" fmla="*/ 332111 h 606469"/>
              <a:gd name="connsiteX18" fmla="*/ 51961 w 581137"/>
              <a:gd name="connsiteY18" fmla="*/ 289771 h 606469"/>
              <a:gd name="connsiteX19" fmla="*/ 97543 w 581137"/>
              <a:gd name="connsiteY19" fmla="*/ 289771 h 606469"/>
              <a:gd name="connsiteX20" fmla="*/ 116486 w 581137"/>
              <a:gd name="connsiteY20" fmla="*/ 304796 h 606469"/>
              <a:gd name="connsiteX21" fmla="*/ 143368 w 581137"/>
              <a:gd name="connsiteY21" fmla="*/ 419113 h 606469"/>
              <a:gd name="connsiteX22" fmla="*/ 159828 w 581137"/>
              <a:gd name="connsiteY22" fmla="*/ 445030 h 606469"/>
              <a:gd name="connsiteX23" fmla="*/ 160120 w 581137"/>
              <a:gd name="connsiteY23" fmla="*/ 406228 h 606469"/>
              <a:gd name="connsiteX24" fmla="*/ 180233 w 581137"/>
              <a:gd name="connsiteY24" fmla="*/ 331394 h 606469"/>
              <a:gd name="connsiteX25" fmla="*/ 166792 w 581137"/>
              <a:gd name="connsiteY25" fmla="*/ 301781 h 606469"/>
              <a:gd name="connsiteX26" fmla="*/ 174535 w 581137"/>
              <a:gd name="connsiteY26" fmla="*/ 289771 h 606469"/>
              <a:gd name="connsiteX27" fmla="*/ 188998 w 581137"/>
              <a:gd name="connsiteY27" fmla="*/ 289771 h 606469"/>
              <a:gd name="connsiteX28" fmla="*/ 203413 w 581137"/>
              <a:gd name="connsiteY28" fmla="*/ 289771 h 606469"/>
              <a:gd name="connsiteX29" fmla="*/ 211156 w 581137"/>
              <a:gd name="connsiteY29" fmla="*/ 301781 h 606469"/>
              <a:gd name="connsiteX30" fmla="*/ 197715 w 581137"/>
              <a:gd name="connsiteY30" fmla="*/ 331394 h 606469"/>
              <a:gd name="connsiteX31" fmla="*/ 217876 w 581137"/>
              <a:gd name="connsiteY31" fmla="*/ 406228 h 606469"/>
              <a:gd name="connsiteX32" fmla="*/ 218120 w 581137"/>
              <a:gd name="connsiteY32" fmla="*/ 445030 h 606469"/>
              <a:gd name="connsiteX33" fmla="*/ 234580 w 581137"/>
              <a:gd name="connsiteY33" fmla="*/ 419113 h 606469"/>
              <a:gd name="connsiteX34" fmla="*/ 261462 w 581137"/>
              <a:gd name="connsiteY34" fmla="*/ 304796 h 606469"/>
              <a:gd name="connsiteX35" fmla="*/ 280405 w 581137"/>
              <a:gd name="connsiteY35" fmla="*/ 289771 h 606469"/>
              <a:gd name="connsiteX36" fmla="*/ 325987 w 581137"/>
              <a:gd name="connsiteY36" fmla="*/ 289771 h 606469"/>
              <a:gd name="connsiteX37" fmla="*/ 377948 w 581137"/>
              <a:gd name="connsiteY37" fmla="*/ 341654 h 606469"/>
              <a:gd name="connsiteX38" fmla="*/ 377948 w 581137"/>
              <a:gd name="connsiteY38" fmla="*/ 433847 h 606469"/>
              <a:gd name="connsiteX39" fmla="*/ 367965 w 581137"/>
              <a:gd name="connsiteY39" fmla="*/ 443815 h 606469"/>
              <a:gd name="connsiteX40" fmla="*/ 345320 w 581137"/>
              <a:gd name="connsiteY40" fmla="*/ 421204 h 606469"/>
              <a:gd name="connsiteX41" fmla="*/ 310890 w 581137"/>
              <a:gd name="connsiteY41" fmla="*/ 406957 h 606469"/>
              <a:gd name="connsiteX42" fmla="*/ 276461 w 581137"/>
              <a:gd name="connsiteY42" fmla="*/ 421204 h 606469"/>
              <a:gd name="connsiteX43" fmla="*/ 244076 w 581137"/>
              <a:gd name="connsiteY43" fmla="*/ 453540 h 606469"/>
              <a:gd name="connsiteX44" fmla="*/ 244076 w 581137"/>
              <a:gd name="connsiteY44" fmla="*/ 522344 h 606469"/>
              <a:gd name="connsiteX45" fmla="*/ 280454 w 581137"/>
              <a:gd name="connsiteY45" fmla="*/ 558667 h 606469"/>
              <a:gd name="connsiteX46" fmla="*/ 283522 w 581137"/>
              <a:gd name="connsiteY46" fmla="*/ 561730 h 606469"/>
              <a:gd name="connsiteX47" fmla="*/ 188998 w 581137"/>
              <a:gd name="connsiteY47" fmla="*/ 561730 h 606469"/>
              <a:gd name="connsiteX48" fmla="*/ 19479 w 581137"/>
              <a:gd name="connsiteY48" fmla="*/ 561730 h 606469"/>
              <a:gd name="connsiteX49" fmla="*/ 0 w 581137"/>
              <a:gd name="connsiteY49" fmla="*/ 542280 h 606469"/>
              <a:gd name="connsiteX50" fmla="*/ 0 w 581137"/>
              <a:gd name="connsiteY50" fmla="*/ 341654 h 606469"/>
              <a:gd name="connsiteX51" fmla="*/ 51961 w 581137"/>
              <a:gd name="connsiteY51" fmla="*/ 289771 h 606469"/>
              <a:gd name="connsiteX52" fmla="*/ 273435 w 581137"/>
              <a:gd name="connsiteY52" fmla="*/ 375 h 606469"/>
              <a:gd name="connsiteX53" fmla="*/ 303290 w 581137"/>
              <a:gd name="connsiteY53" fmla="*/ 25467 h 606469"/>
              <a:gd name="connsiteX54" fmla="*/ 303290 w 581137"/>
              <a:gd name="connsiteY54" fmla="*/ 135216 h 606469"/>
              <a:gd name="connsiteX55" fmla="*/ 303290 w 581137"/>
              <a:gd name="connsiteY55" fmla="*/ 147422 h 606469"/>
              <a:gd name="connsiteX56" fmla="*/ 189032 w 581137"/>
              <a:gd name="connsiteY56" fmla="*/ 262180 h 606469"/>
              <a:gd name="connsiteX57" fmla="*/ 73459 w 581137"/>
              <a:gd name="connsiteY57" fmla="*/ 147422 h 606469"/>
              <a:gd name="connsiteX58" fmla="*/ 73459 w 581137"/>
              <a:gd name="connsiteY58" fmla="*/ 81922 h 606469"/>
              <a:gd name="connsiteX59" fmla="*/ 115100 w 581137"/>
              <a:gd name="connsiteY59" fmla="*/ 31059 h 606469"/>
              <a:gd name="connsiteX60" fmla="*/ 273435 w 581137"/>
              <a:gd name="connsiteY60" fmla="*/ 375 h 60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81137" h="606469">
                <a:moveTo>
                  <a:pt x="519512" y="332111"/>
                </a:moveTo>
                <a:cubicBezTo>
                  <a:pt x="526964" y="332111"/>
                  <a:pt x="534464" y="334981"/>
                  <a:pt x="540163" y="340671"/>
                </a:cubicBezTo>
                <a:lnTo>
                  <a:pt x="572553" y="373014"/>
                </a:lnTo>
                <a:cubicBezTo>
                  <a:pt x="583999" y="384395"/>
                  <a:pt x="583999" y="402877"/>
                  <a:pt x="572553" y="414307"/>
                </a:cubicBezTo>
                <a:lnTo>
                  <a:pt x="388637" y="597958"/>
                </a:lnTo>
                <a:cubicBezTo>
                  <a:pt x="382938" y="603648"/>
                  <a:pt x="375486" y="606469"/>
                  <a:pt x="367986" y="606469"/>
                </a:cubicBezTo>
                <a:cubicBezTo>
                  <a:pt x="360485" y="606469"/>
                  <a:pt x="353033" y="603648"/>
                  <a:pt x="347334" y="597958"/>
                </a:cubicBezTo>
                <a:lnTo>
                  <a:pt x="311096" y="561772"/>
                </a:lnTo>
                <a:lnTo>
                  <a:pt x="294244" y="544944"/>
                </a:lnTo>
                <a:lnTo>
                  <a:pt x="257860" y="508613"/>
                </a:lnTo>
                <a:cubicBezTo>
                  <a:pt x="246414" y="497183"/>
                  <a:pt x="246414" y="478701"/>
                  <a:pt x="257860" y="467320"/>
                </a:cubicBezTo>
                <a:lnTo>
                  <a:pt x="290250" y="434977"/>
                </a:lnTo>
                <a:cubicBezTo>
                  <a:pt x="295949" y="429287"/>
                  <a:pt x="303449" y="426417"/>
                  <a:pt x="310901" y="426417"/>
                </a:cubicBezTo>
                <a:cubicBezTo>
                  <a:pt x="318402" y="426417"/>
                  <a:pt x="325854" y="429287"/>
                  <a:pt x="331553" y="434977"/>
                </a:cubicBezTo>
                <a:lnTo>
                  <a:pt x="367986" y="471308"/>
                </a:lnTo>
                <a:lnTo>
                  <a:pt x="377970" y="461387"/>
                </a:lnTo>
                <a:lnTo>
                  <a:pt x="498860" y="340671"/>
                </a:lnTo>
                <a:cubicBezTo>
                  <a:pt x="504559" y="334981"/>
                  <a:pt x="512011" y="332111"/>
                  <a:pt x="519512" y="332111"/>
                </a:cubicBezTo>
                <a:close/>
                <a:moveTo>
                  <a:pt x="51961" y="289771"/>
                </a:moveTo>
                <a:lnTo>
                  <a:pt x="97543" y="289771"/>
                </a:lnTo>
                <a:cubicBezTo>
                  <a:pt x="106601" y="289771"/>
                  <a:pt x="114441" y="295995"/>
                  <a:pt x="116486" y="304796"/>
                </a:cubicBezTo>
                <a:lnTo>
                  <a:pt x="143368" y="419113"/>
                </a:lnTo>
                <a:cubicBezTo>
                  <a:pt x="145852" y="429665"/>
                  <a:pt x="151793" y="438660"/>
                  <a:pt x="159828" y="445030"/>
                </a:cubicBezTo>
                <a:cubicBezTo>
                  <a:pt x="157442" y="432193"/>
                  <a:pt x="157539" y="419016"/>
                  <a:pt x="160120" y="406228"/>
                </a:cubicBezTo>
                <a:lnTo>
                  <a:pt x="180233" y="331394"/>
                </a:lnTo>
                <a:lnTo>
                  <a:pt x="166792" y="301781"/>
                </a:lnTo>
                <a:cubicBezTo>
                  <a:pt x="164260" y="296141"/>
                  <a:pt x="168350" y="289771"/>
                  <a:pt x="174535" y="289771"/>
                </a:cubicBezTo>
                <a:lnTo>
                  <a:pt x="188998" y="289771"/>
                </a:lnTo>
                <a:lnTo>
                  <a:pt x="203413" y="289771"/>
                </a:lnTo>
                <a:cubicBezTo>
                  <a:pt x="209598" y="289771"/>
                  <a:pt x="213688" y="296141"/>
                  <a:pt x="211156" y="301781"/>
                </a:cubicBezTo>
                <a:lnTo>
                  <a:pt x="197715" y="331394"/>
                </a:lnTo>
                <a:lnTo>
                  <a:pt x="217876" y="406228"/>
                </a:lnTo>
                <a:cubicBezTo>
                  <a:pt x="220409" y="419016"/>
                  <a:pt x="220506" y="432193"/>
                  <a:pt x="218120" y="445030"/>
                </a:cubicBezTo>
                <a:cubicBezTo>
                  <a:pt x="226155" y="438660"/>
                  <a:pt x="232096" y="429665"/>
                  <a:pt x="234580" y="419113"/>
                </a:cubicBezTo>
                <a:lnTo>
                  <a:pt x="261462" y="304796"/>
                </a:lnTo>
                <a:cubicBezTo>
                  <a:pt x="263507" y="295995"/>
                  <a:pt x="271347" y="289771"/>
                  <a:pt x="280405" y="289771"/>
                </a:cubicBezTo>
                <a:lnTo>
                  <a:pt x="325987" y="289771"/>
                </a:lnTo>
                <a:cubicBezTo>
                  <a:pt x="354670" y="289771"/>
                  <a:pt x="377948" y="313014"/>
                  <a:pt x="377948" y="341654"/>
                </a:cubicBezTo>
                <a:lnTo>
                  <a:pt x="377948" y="433847"/>
                </a:lnTo>
                <a:lnTo>
                  <a:pt x="367965" y="443815"/>
                </a:lnTo>
                <a:lnTo>
                  <a:pt x="345320" y="421204"/>
                </a:lnTo>
                <a:cubicBezTo>
                  <a:pt x="336116" y="412014"/>
                  <a:pt x="323893" y="406957"/>
                  <a:pt x="310890" y="406957"/>
                </a:cubicBezTo>
                <a:cubicBezTo>
                  <a:pt x="297888" y="406957"/>
                  <a:pt x="285665" y="412014"/>
                  <a:pt x="276461" y="421204"/>
                </a:cubicBezTo>
                <a:lnTo>
                  <a:pt x="244076" y="453540"/>
                </a:lnTo>
                <a:cubicBezTo>
                  <a:pt x="225084" y="472503"/>
                  <a:pt x="225084" y="503380"/>
                  <a:pt x="244076" y="522344"/>
                </a:cubicBezTo>
                <a:lnTo>
                  <a:pt x="280454" y="558667"/>
                </a:lnTo>
                <a:lnTo>
                  <a:pt x="283522" y="561730"/>
                </a:lnTo>
                <a:lnTo>
                  <a:pt x="188998" y="561730"/>
                </a:lnTo>
                <a:lnTo>
                  <a:pt x="19479" y="561730"/>
                </a:lnTo>
                <a:cubicBezTo>
                  <a:pt x="8766" y="561730"/>
                  <a:pt x="0" y="553026"/>
                  <a:pt x="0" y="542280"/>
                </a:cubicBezTo>
                <a:lnTo>
                  <a:pt x="0" y="341654"/>
                </a:lnTo>
                <a:cubicBezTo>
                  <a:pt x="0" y="313014"/>
                  <a:pt x="23278" y="289771"/>
                  <a:pt x="51961" y="289771"/>
                </a:cubicBezTo>
                <a:close/>
                <a:moveTo>
                  <a:pt x="273435" y="375"/>
                </a:moveTo>
                <a:cubicBezTo>
                  <a:pt x="289020" y="-2299"/>
                  <a:pt x="303290" y="9663"/>
                  <a:pt x="303290" y="25467"/>
                </a:cubicBezTo>
                <a:lnTo>
                  <a:pt x="303290" y="135216"/>
                </a:lnTo>
                <a:lnTo>
                  <a:pt x="303290" y="147422"/>
                </a:lnTo>
                <a:cubicBezTo>
                  <a:pt x="303290" y="210831"/>
                  <a:pt x="252492" y="262180"/>
                  <a:pt x="189032" y="262180"/>
                </a:cubicBezTo>
                <a:cubicBezTo>
                  <a:pt x="125523" y="262180"/>
                  <a:pt x="73459" y="210831"/>
                  <a:pt x="73459" y="147422"/>
                </a:cubicBezTo>
                <a:lnTo>
                  <a:pt x="73459" y="81922"/>
                </a:lnTo>
                <a:cubicBezTo>
                  <a:pt x="73459" y="57220"/>
                  <a:pt x="90895" y="35970"/>
                  <a:pt x="115100" y="31059"/>
                </a:cubicBezTo>
                <a:cubicBezTo>
                  <a:pt x="136238" y="26828"/>
                  <a:pt x="254538" y="3585"/>
                  <a:pt x="273435" y="3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800">
              <a:solidFill>
                <a:schemeClr val="bg1"/>
              </a:solidFill>
            </a:endParaRPr>
          </a:p>
        </p:txBody>
      </p:sp>
      <p:sp>
        <p:nvSpPr>
          <p:cNvPr id="12" name="îsļiḍé"/>
          <p:cNvSpPr/>
          <p:nvPr>
            <p:custDataLst>
              <p:tags r:id="rId5"/>
            </p:custDataLst>
          </p:nvPr>
        </p:nvSpPr>
        <p:spPr>
          <a:xfrm>
            <a:off x="5874068" y="2478405"/>
            <a:ext cx="3952875" cy="857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lstStyle/>
          <a:p>
            <a:pPr algn="ctr"/>
            <a:r>
              <a:rPr lang="en-US" sz="3200" b="1" i="1" dirty="0">
                <a:solidFill>
                  <a:schemeClr val="bg1"/>
                </a:solidFill>
              </a:rPr>
              <a:t>Reduce Waste </a:t>
            </a:r>
            <a:endParaRPr lang="en-US" sz="3200" b="1" i="1" dirty="0">
              <a:solidFill>
                <a:schemeClr val="bg1"/>
              </a:solidFill>
            </a:endParaRPr>
          </a:p>
        </p:txBody>
      </p:sp>
      <p:sp>
        <p:nvSpPr>
          <p:cNvPr id="13" name="îṥḻîďê"/>
          <p:cNvSpPr/>
          <p:nvPr>
            <p:custDataLst>
              <p:tags r:id="rId6"/>
            </p:custDataLst>
          </p:nvPr>
        </p:nvSpPr>
        <p:spPr>
          <a:xfrm>
            <a:off x="7288530" y="3739515"/>
            <a:ext cx="1123950" cy="913448"/>
          </a:xfrm>
          <a:custGeom>
            <a:avLst/>
            <a:gdLst>
              <a:gd name="connsiteX0" fmla="*/ 0 w 601409"/>
              <a:gd name="connsiteY0" fmla="*/ 418641 h 488759"/>
              <a:gd name="connsiteX1" fmla="*/ 229655 w 601409"/>
              <a:gd name="connsiteY1" fmla="*/ 418641 h 488759"/>
              <a:gd name="connsiteX2" fmla="*/ 229655 w 601409"/>
              <a:gd name="connsiteY2" fmla="*/ 454415 h 488759"/>
              <a:gd name="connsiteX3" fmla="*/ 371754 w 601409"/>
              <a:gd name="connsiteY3" fmla="*/ 454415 h 488759"/>
              <a:gd name="connsiteX4" fmla="*/ 371754 w 601409"/>
              <a:gd name="connsiteY4" fmla="*/ 418641 h 488759"/>
              <a:gd name="connsiteX5" fmla="*/ 601409 w 601409"/>
              <a:gd name="connsiteY5" fmla="*/ 418641 h 488759"/>
              <a:gd name="connsiteX6" fmla="*/ 601409 w 601409"/>
              <a:gd name="connsiteY6" fmla="*/ 488759 h 488759"/>
              <a:gd name="connsiteX7" fmla="*/ 0 w 601409"/>
              <a:gd name="connsiteY7" fmla="*/ 488759 h 488759"/>
              <a:gd name="connsiteX8" fmla="*/ 439198 w 601409"/>
              <a:gd name="connsiteY8" fmla="*/ 97476 h 488759"/>
              <a:gd name="connsiteX9" fmla="*/ 472207 w 601409"/>
              <a:gd name="connsiteY9" fmla="*/ 130443 h 488759"/>
              <a:gd name="connsiteX10" fmla="*/ 439198 w 601409"/>
              <a:gd name="connsiteY10" fmla="*/ 163411 h 488759"/>
              <a:gd name="connsiteX11" fmla="*/ 436328 w 601409"/>
              <a:gd name="connsiteY11" fmla="*/ 163411 h 488759"/>
              <a:gd name="connsiteX12" fmla="*/ 366005 w 601409"/>
              <a:gd name="connsiteY12" fmla="*/ 246546 h 488759"/>
              <a:gd name="connsiteX13" fmla="*/ 366005 w 601409"/>
              <a:gd name="connsiteY13" fmla="*/ 253713 h 488759"/>
              <a:gd name="connsiteX14" fmla="*/ 332996 w 601409"/>
              <a:gd name="connsiteY14" fmla="*/ 286680 h 488759"/>
              <a:gd name="connsiteX15" fmla="*/ 299987 w 601409"/>
              <a:gd name="connsiteY15" fmla="*/ 253713 h 488759"/>
              <a:gd name="connsiteX16" fmla="*/ 299987 w 601409"/>
              <a:gd name="connsiteY16" fmla="*/ 250846 h 488759"/>
              <a:gd name="connsiteX17" fmla="*/ 248321 w 601409"/>
              <a:gd name="connsiteY17" fmla="*/ 210712 h 488759"/>
              <a:gd name="connsiteX18" fmla="*/ 235404 w 601409"/>
              <a:gd name="connsiteY18" fmla="*/ 213578 h 488759"/>
              <a:gd name="connsiteX19" fmla="*/ 226793 w 601409"/>
              <a:gd name="connsiteY19" fmla="*/ 212145 h 488759"/>
              <a:gd name="connsiteX20" fmla="*/ 195220 w 601409"/>
              <a:gd name="connsiteY20" fmla="*/ 240812 h 488759"/>
              <a:gd name="connsiteX21" fmla="*/ 195220 w 601409"/>
              <a:gd name="connsiteY21" fmla="*/ 246546 h 488759"/>
              <a:gd name="connsiteX22" fmla="*/ 162211 w 601409"/>
              <a:gd name="connsiteY22" fmla="*/ 279513 h 488759"/>
              <a:gd name="connsiteX23" fmla="*/ 129202 w 601409"/>
              <a:gd name="connsiteY23" fmla="*/ 246546 h 488759"/>
              <a:gd name="connsiteX24" fmla="*/ 162211 w 601409"/>
              <a:gd name="connsiteY24" fmla="*/ 213578 h 488759"/>
              <a:gd name="connsiteX25" fmla="*/ 167952 w 601409"/>
              <a:gd name="connsiteY25" fmla="*/ 213578 h 488759"/>
              <a:gd name="connsiteX26" fmla="*/ 202396 w 601409"/>
              <a:gd name="connsiteY26" fmla="*/ 180611 h 488759"/>
              <a:gd name="connsiteX27" fmla="*/ 202396 w 601409"/>
              <a:gd name="connsiteY27" fmla="*/ 179178 h 488759"/>
              <a:gd name="connsiteX28" fmla="*/ 235404 w 601409"/>
              <a:gd name="connsiteY28" fmla="*/ 146210 h 488759"/>
              <a:gd name="connsiteX29" fmla="*/ 268413 w 601409"/>
              <a:gd name="connsiteY29" fmla="*/ 176311 h 488759"/>
              <a:gd name="connsiteX30" fmla="*/ 324385 w 601409"/>
              <a:gd name="connsiteY30" fmla="*/ 222179 h 488759"/>
              <a:gd name="connsiteX31" fmla="*/ 332996 w 601409"/>
              <a:gd name="connsiteY31" fmla="*/ 220745 h 488759"/>
              <a:gd name="connsiteX32" fmla="*/ 335866 w 601409"/>
              <a:gd name="connsiteY32" fmla="*/ 220745 h 488759"/>
              <a:gd name="connsiteX33" fmla="*/ 407624 w 601409"/>
              <a:gd name="connsiteY33" fmla="*/ 137610 h 488759"/>
              <a:gd name="connsiteX34" fmla="*/ 406189 w 601409"/>
              <a:gd name="connsiteY34" fmla="*/ 130443 h 488759"/>
              <a:gd name="connsiteX35" fmla="*/ 439198 w 601409"/>
              <a:gd name="connsiteY35" fmla="*/ 97476 h 488759"/>
              <a:gd name="connsiteX36" fmla="*/ 100420 w 601409"/>
              <a:gd name="connsiteY36" fmla="*/ 57337 h 488759"/>
              <a:gd name="connsiteX37" fmla="*/ 100420 w 601409"/>
              <a:gd name="connsiteY37" fmla="*/ 326819 h 488759"/>
              <a:gd name="connsiteX38" fmla="*/ 500990 w 601409"/>
              <a:gd name="connsiteY38" fmla="*/ 326819 h 488759"/>
              <a:gd name="connsiteX39" fmla="*/ 500990 w 601409"/>
              <a:gd name="connsiteY39" fmla="*/ 57337 h 488759"/>
              <a:gd name="connsiteX40" fmla="*/ 42991 w 601409"/>
              <a:gd name="connsiteY40" fmla="*/ 0 h 488759"/>
              <a:gd name="connsiteX41" fmla="*/ 558419 w 601409"/>
              <a:gd name="connsiteY41" fmla="*/ 0 h 488759"/>
              <a:gd name="connsiteX42" fmla="*/ 558419 w 601409"/>
              <a:gd name="connsiteY42" fmla="*/ 384156 h 488759"/>
              <a:gd name="connsiteX43" fmla="*/ 42991 w 601409"/>
              <a:gd name="connsiteY43" fmla="*/ 384156 h 4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1409" h="488759">
                <a:moveTo>
                  <a:pt x="0" y="418641"/>
                </a:moveTo>
                <a:lnTo>
                  <a:pt x="229655" y="418641"/>
                </a:lnTo>
                <a:lnTo>
                  <a:pt x="229655" y="454415"/>
                </a:lnTo>
                <a:lnTo>
                  <a:pt x="371754" y="454415"/>
                </a:lnTo>
                <a:lnTo>
                  <a:pt x="371754" y="418641"/>
                </a:lnTo>
                <a:lnTo>
                  <a:pt x="601409" y="418641"/>
                </a:lnTo>
                <a:lnTo>
                  <a:pt x="601409" y="488759"/>
                </a:lnTo>
                <a:lnTo>
                  <a:pt x="0" y="488759"/>
                </a:lnTo>
                <a:close/>
                <a:moveTo>
                  <a:pt x="439198" y="97476"/>
                </a:moveTo>
                <a:cubicBezTo>
                  <a:pt x="457855" y="97476"/>
                  <a:pt x="472207" y="111810"/>
                  <a:pt x="472207" y="130443"/>
                </a:cubicBezTo>
                <a:cubicBezTo>
                  <a:pt x="472207" y="149077"/>
                  <a:pt x="457855" y="163411"/>
                  <a:pt x="439198" y="163411"/>
                </a:cubicBezTo>
                <a:cubicBezTo>
                  <a:pt x="437763" y="163411"/>
                  <a:pt x="436328" y="163411"/>
                  <a:pt x="436328" y="163411"/>
                </a:cubicBezTo>
                <a:lnTo>
                  <a:pt x="366005" y="246546"/>
                </a:lnTo>
                <a:cubicBezTo>
                  <a:pt x="366005" y="249413"/>
                  <a:pt x="366005" y="250846"/>
                  <a:pt x="366005" y="253713"/>
                </a:cubicBezTo>
                <a:cubicBezTo>
                  <a:pt x="366005" y="272346"/>
                  <a:pt x="351653" y="286680"/>
                  <a:pt x="332996" y="286680"/>
                </a:cubicBezTo>
                <a:cubicBezTo>
                  <a:pt x="314339" y="286680"/>
                  <a:pt x="299987" y="272346"/>
                  <a:pt x="299987" y="253713"/>
                </a:cubicBezTo>
                <a:cubicBezTo>
                  <a:pt x="299987" y="253713"/>
                  <a:pt x="299987" y="252279"/>
                  <a:pt x="299987" y="250846"/>
                </a:cubicBezTo>
                <a:lnTo>
                  <a:pt x="248321" y="210712"/>
                </a:lnTo>
                <a:cubicBezTo>
                  <a:pt x="244015" y="212145"/>
                  <a:pt x="239710" y="213578"/>
                  <a:pt x="235404" y="213578"/>
                </a:cubicBezTo>
                <a:cubicBezTo>
                  <a:pt x="232534" y="213578"/>
                  <a:pt x="229664" y="212145"/>
                  <a:pt x="226793" y="212145"/>
                </a:cubicBezTo>
                <a:lnTo>
                  <a:pt x="195220" y="240812"/>
                </a:lnTo>
                <a:cubicBezTo>
                  <a:pt x="195220" y="243679"/>
                  <a:pt x="195220" y="245112"/>
                  <a:pt x="195220" y="246546"/>
                </a:cubicBezTo>
                <a:cubicBezTo>
                  <a:pt x="195220" y="265180"/>
                  <a:pt x="180868" y="279513"/>
                  <a:pt x="162211" y="279513"/>
                </a:cubicBezTo>
                <a:cubicBezTo>
                  <a:pt x="143554" y="279513"/>
                  <a:pt x="129202" y="265180"/>
                  <a:pt x="129202" y="246546"/>
                </a:cubicBezTo>
                <a:cubicBezTo>
                  <a:pt x="129202" y="227912"/>
                  <a:pt x="143554" y="213578"/>
                  <a:pt x="162211" y="213578"/>
                </a:cubicBezTo>
                <a:cubicBezTo>
                  <a:pt x="163646" y="213578"/>
                  <a:pt x="166516" y="213578"/>
                  <a:pt x="167952" y="213578"/>
                </a:cubicBezTo>
                <a:lnTo>
                  <a:pt x="202396" y="180611"/>
                </a:lnTo>
                <a:cubicBezTo>
                  <a:pt x="202396" y="180611"/>
                  <a:pt x="202396" y="180611"/>
                  <a:pt x="202396" y="179178"/>
                </a:cubicBezTo>
                <a:cubicBezTo>
                  <a:pt x="202396" y="161977"/>
                  <a:pt x="216747" y="146210"/>
                  <a:pt x="235404" y="146210"/>
                </a:cubicBezTo>
                <a:cubicBezTo>
                  <a:pt x="252626" y="146210"/>
                  <a:pt x="266978" y="159111"/>
                  <a:pt x="268413" y="176311"/>
                </a:cubicBezTo>
                <a:lnTo>
                  <a:pt x="324385" y="222179"/>
                </a:lnTo>
                <a:cubicBezTo>
                  <a:pt x="327255" y="220745"/>
                  <a:pt x="330125" y="220745"/>
                  <a:pt x="332996" y="220745"/>
                </a:cubicBezTo>
                <a:cubicBezTo>
                  <a:pt x="334431" y="220745"/>
                  <a:pt x="335866" y="220745"/>
                  <a:pt x="335866" y="220745"/>
                </a:cubicBezTo>
                <a:lnTo>
                  <a:pt x="407624" y="137610"/>
                </a:lnTo>
                <a:cubicBezTo>
                  <a:pt x="406189" y="134743"/>
                  <a:pt x="406189" y="131877"/>
                  <a:pt x="406189" y="130443"/>
                </a:cubicBezTo>
                <a:cubicBezTo>
                  <a:pt x="406189" y="111810"/>
                  <a:pt x="421976" y="97476"/>
                  <a:pt x="439198" y="97476"/>
                </a:cubicBezTo>
                <a:close/>
                <a:moveTo>
                  <a:pt x="100420" y="57337"/>
                </a:moveTo>
                <a:lnTo>
                  <a:pt x="100420" y="326819"/>
                </a:lnTo>
                <a:lnTo>
                  <a:pt x="500990" y="326819"/>
                </a:lnTo>
                <a:lnTo>
                  <a:pt x="500990" y="57337"/>
                </a:lnTo>
                <a:close/>
                <a:moveTo>
                  <a:pt x="42991" y="0"/>
                </a:moveTo>
                <a:lnTo>
                  <a:pt x="558419" y="0"/>
                </a:lnTo>
                <a:lnTo>
                  <a:pt x="558419" y="384156"/>
                </a:lnTo>
                <a:lnTo>
                  <a:pt x="42991" y="3841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800">
              <a:solidFill>
                <a:schemeClr val="bg1"/>
              </a:solidFill>
            </a:endParaRPr>
          </a:p>
        </p:txBody>
      </p:sp>
      <p:sp>
        <p:nvSpPr>
          <p:cNvPr id="14" name="iSḻîḓè"/>
          <p:cNvSpPr/>
          <p:nvPr>
            <p:custDataLst>
              <p:tags r:id="rId7"/>
            </p:custDataLst>
          </p:nvPr>
        </p:nvSpPr>
        <p:spPr>
          <a:xfrm>
            <a:off x="10583228" y="2478405"/>
            <a:ext cx="3952875" cy="857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r>
              <a:rPr lang="en-US" altLang="zh-CN" sz="4400" b="1" i="1" dirty="0">
                <a:solidFill>
                  <a:schemeClr val="bg1"/>
                </a:solidFill>
              </a:rPr>
              <a:t>Faster TTM</a:t>
            </a:r>
            <a:endParaRPr lang="en-US" altLang="zh-CN" sz="4400" b="1" i="1" dirty="0">
              <a:solidFill>
                <a:schemeClr val="bg1"/>
              </a:solidFill>
            </a:endParaRPr>
          </a:p>
        </p:txBody>
      </p:sp>
      <p:sp>
        <p:nvSpPr>
          <p:cNvPr id="15" name="iṥľíďe"/>
          <p:cNvSpPr/>
          <p:nvPr>
            <p:custDataLst>
              <p:tags r:id="rId8"/>
            </p:custDataLst>
          </p:nvPr>
        </p:nvSpPr>
        <p:spPr>
          <a:xfrm>
            <a:off x="11997690" y="3634740"/>
            <a:ext cx="1123950" cy="1122045"/>
          </a:xfrm>
          <a:custGeom>
            <a:avLst/>
            <a:gdLst>
              <a:gd name="T0" fmla="*/ 4200 w 4400"/>
              <a:gd name="T1" fmla="*/ 3067 h 4400"/>
              <a:gd name="T2" fmla="*/ 3733 w 4400"/>
              <a:gd name="T3" fmla="*/ 3067 h 4400"/>
              <a:gd name="T4" fmla="*/ 3733 w 4400"/>
              <a:gd name="T5" fmla="*/ 2200 h 4400"/>
              <a:gd name="T6" fmla="*/ 3533 w 4400"/>
              <a:gd name="T7" fmla="*/ 2000 h 4400"/>
              <a:gd name="T8" fmla="*/ 2400 w 4400"/>
              <a:gd name="T9" fmla="*/ 2000 h 4400"/>
              <a:gd name="T10" fmla="*/ 2400 w 4400"/>
              <a:gd name="T11" fmla="*/ 1333 h 4400"/>
              <a:gd name="T12" fmla="*/ 2867 w 4400"/>
              <a:gd name="T13" fmla="*/ 1333 h 4400"/>
              <a:gd name="T14" fmla="*/ 3067 w 4400"/>
              <a:gd name="T15" fmla="*/ 1133 h 4400"/>
              <a:gd name="T16" fmla="*/ 3067 w 4400"/>
              <a:gd name="T17" fmla="*/ 200 h 4400"/>
              <a:gd name="T18" fmla="*/ 2867 w 4400"/>
              <a:gd name="T19" fmla="*/ 0 h 4400"/>
              <a:gd name="T20" fmla="*/ 1533 w 4400"/>
              <a:gd name="T21" fmla="*/ 0 h 4400"/>
              <a:gd name="T22" fmla="*/ 1333 w 4400"/>
              <a:gd name="T23" fmla="*/ 200 h 4400"/>
              <a:gd name="T24" fmla="*/ 1333 w 4400"/>
              <a:gd name="T25" fmla="*/ 1133 h 4400"/>
              <a:gd name="T26" fmla="*/ 1533 w 4400"/>
              <a:gd name="T27" fmla="*/ 1333 h 4400"/>
              <a:gd name="T28" fmla="*/ 2000 w 4400"/>
              <a:gd name="T29" fmla="*/ 1333 h 4400"/>
              <a:gd name="T30" fmla="*/ 2000 w 4400"/>
              <a:gd name="T31" fmla="*/ 2000 h 4400"/>
              <a:gd name="T32" fmla="*/ 867 w 4400"/>
              <a:gd name="T33" fmla="*/ 2000 h 4400"/>
              <a:gd name="T34" fmla="*/ 667 w 4400"/>
              <a:gd name="T35" fmla="*/ 2200 h 4400"/>
              <a:gd name="T36" fmla="*/ 667 w 4400"/>
              <a:gd name="T37" fmla="*/ 3067 h 4400"/>
              <a:gd name="T38" fmla="*/ 200 w 4400"/>
              <a:gd name="T39" fmla="*/ 3067 h 4400"/>
              <a:gd name="T40" fmla="*/ 0 w 4400"/>
              <a:gd name="T41" fmla="*/ 3267 h 4400"/>
              <a:gd name="T42" fmla="*/ 0 w 4400"/>
              <a:gd name="T43" fmla="*/ 4200 h 4400"/>
              <a:gd name="T44" fmla="*/ 200 w 4400"/>
              <a:gd name="T45" fmla="*/ 4400 h 4400"/>
              <a:gd name="T46" fmla="*/ 1200 w 4400"/>
              <a:gd name="T47" fmla="*/ 4400 h 4400"/>
              <a:gd name="T48" fmla="*/ 1200 w 4400"/>
              <a:gd name="T49" fmla="*/ 3067 h 4400"/>
              <a:gd name="T50" fmla="*/ 1067 w 4400"/>
              <a:gd name="T51" fmla="*/ 3067 h 4400"/>
              <a:gd name="T52" fmla="*/ 1067 w 4400"/>
              <a:gd name="T53" fmla="*/ 2400 h 4400"/>
              <a:gd name="T54" fmla="*/ 2000 w 4400"/>
              <a:gd name="T55" fmla="*/ 2400 h 4400"/>
              <a:gd name="T56" fmla="*/ 2000 w 4400"/>
              <a:gd name="T57" fmla="*/ 3067 h 4400"/>
              <a:gd name="T58" fmla="*/ 1600 w 4400"/>
              <a:gd name="T59" fmla="*/ 3067 h 4400"/>
              <a:gd name="T60" fmla="*/ 1600 w 4400"/>
              <a:gd name="T61" fmla="*/ 4400 h 4400"/>
              <a:gd name="T62" fmla="*/ 2800 w 4400"/>
              <a:gd name="T63" fmla="*/ 4400 h 4400"/>
              <a:gd name="T64" fmla="*/ 2800 w 4400"/>
              <a:gd name="T65" fmla="*/ 3067 h 4400"/>
              <a:gd name="T66" fmla="*/ 2400 w 4400"/>
              <a:gd name="T67" fmla="*/ 3067 h 4400"/>
              <a:gd name="T68" fmla="*/ 2400 w 4400"/>
              <a:gd name="T69" fmla="*/ 2400 h 4400"/>
              <a:gd name="T70" fmla="*/ 3333 w 4400"/>
              <a:gd name="T71" fmla="*/ 2400 h 4400"/>
              <a:gd name="T72" fmla="*/ 3333 w 4400"/>
              <a:gd name="T73" fmla="*/ 3067 h 4400"/>
              <a:gd name="T74" fmla="*/ 3200 w 4400"/>
              <a:gd name="T75" fmla="*/ 3067 h 4400"/>
              <a:gd name="T76" fmla="*/ 3200 w 4400"/>
              <a:gd name="T77" fmla="*/ 4400 h 4400"/>
              <a:gd name="T78" fmla="*/ 4200 w 4400"/>
              <a:gd name="T79" fmla="*/ 4400 h 4400"/>
              <a:gd name="T80" fmla="*/ 4400 w 4400"/>
              <a:gd name="T81" fmla="*/ 4200 h 4400"/>
              <a:gd name="T82" fmla="*/ 4400 w 4400"/>
              <a:gd name="T83" fmla="*/ 3267 h 4400"/>
              <a:gd name="T84" fmla="*/ 4200 w 4400"/>
              <a:gd name="T85" fmla="*/ 3067 h 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00" h="4400">
                <a:moveTo>
                  <a:pt x="4200" y="3067"/>
                </a:moveTo>
                <a:lnTo>
                  <a:pt x="3733" y="3067"/>
                </a:lnTo>
                <a:lnTo>
                  <a:pt x="3733" y="2200"/>
                </a:lnTo>
                <a:cubicBezTo>
                  <a:pt x="3733" y="2090"/>
                  <a:pt x="3644" y="2000"/>
                  <a:pt x="3533" y="2000"/>
                </a:cubicBezTo>
                <a:lnTo>
                  <a:pt x="2400" y="2000"/>
                </a:lnTo>
                <a:lnTo>
                  <a:pt x="2400" y="1333"/>
                </a:lnTo>
                <a:lnTo>
                  <a:pt x="2867" y="1333"/>
                </a:lnTo>
                <a:cubicBezTo>
                  <a:pt x="2977" y="1333"/>
                  <a:pt x="3067" y="1244"/>
                  <a:pt x="3067" y="1133"/>
                </a:cubicBezTo>
                <a:lnTo>
                  <a:pt x="3067" y="200"/>
                </a:lnTo>
                <a:cubicBezTo>
                  <a:pt x="3067" y="90"/>
                  <a:pt x="2977" y="0"/>
                  <a:pt x="2867" y="0"/>
                </a:cubicBezTo>
                <a:lnTo>
                  <a:pt x="1533" y="0"/>
                </a:lnTo>
                <a:cubicBezTo>
                  <a:pt x="1423" y="0"/>
                  <a:pt x="1333" y="90"/>
                  <a:pt x="1333" y="200"/>
                </a:cubicBezTo>
                <a:lnTo>
                  <a:pt x="1333" y="1133"/>
                </a:lnTo>
                <a:cubicBezTo>
                  <a:pt x="1333" y="1244"/>
                  <a:pt x="1423" y="1333"/>
                  <a:pt x="1533" y="1333"/>
                </a:cubicBezTo>
                <a:lnTo>
                  <a:pt x="2000" y="1333"/>
                </a:lnTo>
                <a:lnTo>
                  <a:pt x="2000" y="2000"/>
                </a:lnTo>
                <a:lnTo>
                  <a:pt x="867" y="2000"/>
                </a:lnTo>
                <a:cubicBezTo>
                  <a:pt x="756" y="2000"/>
                  <a:pt x="667" y="2090"/>
                  <a:pt x="667" y="2200"/>
                </a:cubicBezTo>
                <a:lnTo>
                  <a:pt x="667" y="3067"/>
                </a:lnTo>
                <a:lnTo>
                  <a:pt x="200" y="3067"/>
                </a:lnTo>
                <a:cubicBezTo>
                  <a:pt x="90" y="3067"/>
                  <a:pt x="0" y="3156"/>
                  <a:pt x="0" y="3267"/>
                </a:cubicBezTo>
                <a:lnTo>
                  <a:pt x="0" y="4200"/>
                </a:lnTo>
                <a:cubicBezTo>
                  <a:pt x="0" y="4310"/>
                  <a:pt x="90" y="4400"/>
                  <a:pt x="200" y="4400"/>
                </a:cubicBezTo>
                <a:lnTo>
                  <a:pt x="1200" y="4400"/>
                </a:lnTo>
                <a:lnTo>
                  <a:pt x="1200" y="3067"/>
                </a:lnTo>
                <a:lnTo>
                  <a:pt x="1067" y="3067"/>
                </a:lnTo>
                <a:lnTo>
                  <a:pt x="1067" y="2400"/>
                </a:lnTo>
                <a:lnTo>
                  <a:pt x="2000" y="2400"/>
                </a:lnTo>
                <a:lnTo>
                  <a:pt x="2000" y="3067"/>
                </a:lnTo>
                <a:lnTo>
                  <a:pt x="1600" y="3067"/>
                </a:lnTo>
                <a:lnTo>
                  <a:pt x="1600" y="4400"/>
                </a:lnTo>
                <a:lnTo>
                  <a:pt x="2800" y="4400"/>
                </a:lnTo>
                <a:lnTo>
                  <a:pt x="2800" y="3067"/>
                </a:lnTo>
                <a:lnTo>
                  <a:pt x="2400" y="3067"/>
                </a:lnTo>
                <a:lnTo>
                  <a:pt x="2400" y="2400"/>
                </a:lnTo>
                <a:lnTo>
                  <a:pt x="3333" y="2400"/>
                </a:lnTo>
                <a:lnTo>
                  <a:pt x="3333" y="3067"/>
                </a:lnTo>
                <a:lnTo>
                  <a:pt x="3200" y="3067"/>
                </a:lnTo>
                <a:lnTo>
                  <a:pt x="3200" y="4400"/>
                </a:lnTo>
                <a:lnTo>
                  <a:pt x="4200" y="4400"/>
                </a:lnTo>
                <a:cubicBezTo>
                  <a:pt x="4310" y="4400"/>
                  <a:pt x="4400" y="4310"/>
                  <a:pt x="4400" y="4200"/>
                </a:cubicBezTo>
                <a:lnTo>
                  <a:pt x="4400" y="3267"/>
                </a:lnTo>
                <a:cubicBezTo>
                  <a:pt x="4400" y="3156"/>
                  <a:pt x="4310" y="3067"/>
                  <a:pt x="4200" y="306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68580" rIns="137160" bIns="6858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sz="2800">
              <a:solidFill>
                <a:schemeClr val="bg1"/>
              </a:solidFill>
            </a:endParaRPr>
          </a:p>
        </p:txBody>
      </p:sp>
      <p:grpSp>
        <p:nvGrpSpPr>
          <p:cNvPr id="16" name="ïŝḻïḍe"/>
          <p:cNvGrpSpPr/>
          <p:nvPr/>
        </p:nvGrpSpPr>
        <p:grpSpPr>
          <a:xfrm rot="0">
            <a:off x="1947863" y="5891213"/>
            <a:ext cx="3315653" cy="2511743"/>
            <a:chOff x="1146222" y="4200521"/>
            <a:chExt cx="2210277" cy="1674669"/>
          </a:xfrm>
        </p:grpSpPr>
        <p:grpSp>
          <p:nvGrpSpPr>
            <p:cNvPr id="17" name="ïṡliḑé"/>
            <p:cNvGrpSpPr/>
            <p:nvPr/>
          </p:nvGrpSpPr>
          <p:grpSpPr>
            <a:xfrm>
              <a:off x="1146222" y="4200521"/>
              <a:ext cx="2090031" cy="346249"/>
              <a:chOff x="1037188" y="4029071"/>
              <a:chExt cx="2090031" cy="346249"/>
            </a:xfrm>
          </p:grpSpPr>
          <p:sp>
            <p:nvSpPr>
              <p:cNvPr id="18" name="ïṥḻîďe"/>
              <p:cNvSpPr/>
              <p:nvPr>
                <p:custDataLst>
                  <p:tags r:id="rId9"/>
                </p:custDataLst>
              </p:nvPr>
            </p:nvSpPr>
            <p:spPr bwMode="auto">
              <a:xfrm>
                <a:off x="1228724" y="4029071"/>
                <a:ext cx="189849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600" dirty="0">
                    <a:solidFill>
                      <a:schemeClr val="bg1"/>
                    </a:solidFill>
                  </a:rPr>
                  <a:t>online automated deployment</a:t>
                </a:r>
                <a:endParaRPr lang="en-US" altLang="zh-CN" sz="1600" dirty="0">
                  <a:solidFill>
                    <a:schemeClr val="bg1"/>
                  </a:solidFill>
                </a:endParaRPr>
              </a:p>
            </p:txBody>
          </p:sp>
          <p:sp>
            <p:nvSpPr>
              <p:cNvPr id="19" name="ïṡḷîḑe"/>
              <p:cNvSpPr/>
              <p:nvPr>
                <p:custDataLst>
                  <p:tags r:id="rId10"/>
                </p:custDataLst>
              </p:nvPr>
            </p:nvSpPr>
            <p:spPr>
              <a:xfrm>
                <a:off x="1037188" y="4116510"/>
                <a:ext cx="143912" cy="17137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nvGrpSpPr>
            <p:cNvPr id="20" name="îŝliḍe"/>
            <p:cNvGrpSpPr/>
            <p:nvPr/>
          </p:nvGrpSpPr>
          <p:grpSpPr>
            <a:xfrm>
              <a:off x="1146222" y="4629146"/>
              <a:ext cx="2018739" cy="346249"/>
              <a:chOff x="1037188" y="4029071"/>
              <a:chExt cx="2018739" cy="346249"/>
            </a:xfrm>
          </p:grpSpPr>
          <p:sp>
            <p:nvSpPr>
              <p:cNvPr id="21" name="î$ľïďé"/>
              <p:cNvSpPr/>
              <p:nvPr>
                <p:custDataLst>
                  <p:tags r:id="rId11"/>
                </p:custDataLst>
              </p:nvPr>
            </p:nvSpPr>
            <p:spPr bwMode="auto">
              <a:xfrm>
                <a:off x="1228724" y="4029071"/>
                <a:ext cx="182720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sz="1600" dirty="0">
                    <a:solidFill>
                      <a:schemeClr val="bg1"/>
                    </a:solidFill>
                  </a:rPr>
                  <a:t>one click deployment of resource and application</a:t>
                </a:r>
                <a:endParaRPr lang="en-US" sz="1600" dirty="0">
                  <a:solidFill>
                    <a:schemeClr val="bg1"/>
                  </a:solidFill>
                </a:endParaRPr>
              </a:p>
            </p:txBody>
          </p:sp>
          <p:sp>
            <p:nvSpPr>
              <p:cNvPr id="22" name="îŝḷíďê"/>
              <p:cNvSpPr/>
              <p:nvPr>
                <p:custDataLst>
                  <p:tags r:id="rId12"/>
                </p:custDataLst>
              </p:nvPr>
            </p:nvSpPr>
            <p:spPr>
              <a:xfrm>
                <a:off x="1037188" y="4116510"/>
                <a:ext cx="143912" cy="17137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nvGrpSpPr>
            <p:cNvPr id="23" name="iṡliḓè"/>
            <p:cNvGrpSpPr/>
            <p:nvPr/>
          </p:nvGrpSpPr>
          <p:grpSpPr>
            <a:xfrm>
              <a:off x="1146222" y="5057771"/>
              <a:ext cx="2210277" cy="346249"/>
              <a:chOff x="1037188" y="4029071"/>
              <a:chExt cx="2210277" cy="346249"/>
            </a:xfrm>
          </p:grpSpPr>
          <p:sp>
            <p:nvSpPr>
              <p:cNvPr id="24" name="is1iḍè"/>
              <p:cNvSpPr/>
              <p:nvPr>
                <p:custDataLst>
                  <p:tags r:id="rId13"/>
                </p:custDataLst>
              </p:nvPr>
            </p:nvSpPr>
            <p:spPr bwMode="auto">
              <a:xfrm>
                <a:off x="1228724" y="4029071"/>
                <a:ext cx="20187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600" dirty="0">
                    <a:solidFill>
                      <a:schemeClr val="bg1"/>
                    </a:solidFill>
                  </a:rPr>
                  <a:t>manage workload across clouds</a:t>
                </a:r>
                <a:endParaRPr lang="en-US" altLang="zh-CN" sz="1600" dirty="0">
                  <a:solidFill>
                    <a:schemeClr val="bg1"/>
                  </a:solidFill>
                </a:endParaRPr>
              </a:p>
            </p:txBody>
          </p:sp>
          <p:sp>
            <p:nvSpPr>
              <p:cNvPr id="27" name="îšlïḍè"/>
              <p:cNvSpPr/>
              <p:nvPr>
                <p:custDataLst>
                  <p:tags r:id="rId14"/>
                </p:custDataLst>
              </p:nvPr>
            </p:nvSpPr>
            <p:spPr>
              <a:xfrm>
                <a:off x="1037188" y="4116510"/>
                <a:ext cx="143912" cy="17137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nvGrpSpPr>
            <p:cNvPr id="29" name="ïs1íḍê"/>
            <p:cNvGrpSpPr/>
            <p:nvPr/>
          </p:nvGrpSpPr>
          <p:grpSpPr>
            <a:xfrm>
              <a:off x="1146222" y="5528941"/>
              <a:ext cx="2018739" cy="346249"/>
              <a:chOff x="1037188" y="4071616"/>
              <a:chExt cx="2018739" cy="346249"/>
            </a:xfrm>
          </p:grpSpPr>
          <p:sp>
            <p:nvSpPr>
              <p:cNvPr id="30" name="íśḷïḑé"/>
              <p:cNvSpPr/>
              <p:nvPr>
                <p:custDataLst>
                  <p:tags r:id="rId15"/>
                </p:custDataLst>
              </p:nvPr>
            </p:nvSpPr>
            <p:spPr bwMode="auto">
              <a:xfrm>
                <a:off x="1228725" y="4071616"/>
                <a:ext cx="182720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600" dirty="0">
                    <a:solidFill>
                      <a:schemeClr val="bg1"/>
                    </a:solidFill>
                  </a:rPr>
                  <a:t>integrate and manage different Isolated Systems.</a:t>
                </a:r>
                <a:endParaRPr lang="en-US" altLang="zh-CN" sz="1600" dirty="0">
                  <a:solidFill>
                    <a:schemeClr val="bg1"/>
                  </a:solidFill>
                </a:endParaRPr>
              </a:p>
            </p:txBody>
          </p:sp>
          <p:sp>
            <p:nvSpPr>
              <p:cNvPr id="31" name="i$1íḓé"/>
              <p:cNvSpPr/>
              <p:nvPr>
                <p:custDataLst>
                  <p:tags r:id="rId16"/>
                </p:custDataLst>
              </p:nvPr>
            </p:nvSpPr>
            <p:spPr>
              <a:xfrm>
                <a:off x="1037188" y="4116510"/>
                <a:ext cx="143912" cy="17137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grpSp>
        <p:nvGrpSpPr>
          <p:cNvPr id="33" name="íS1íḑé"/>
          <p:cNvGrpSpPr/>
          <p:nvPr/>
        </p:nvGrpSpPr>
        <p:grpSpPr>
          <a:xfrm rot="0">
            <a:off x="6588443" y="5892165"/>
            <a:ext cx="3470910" cy="2446973"/>
            <a:chOff x="3884133" y="3942312"/>
            <a:chExt cx="2313670" cy="1631489"/>
          </a:xfrm>
        </p:grpSpPr>
        <p:grpSp>
          <p:nvGrpSpPr>
            <p:cNvPr id="34" name="iṩḻiḓe"/>
            <p:cNvGrpSpPr/>
            <p:nvPr/>
          </p:nvGrpSpPr>
          <p:grpSpPr>
            <a:xfrm>
              <a:off x="3884133" y="3942312"/>
              <a:ext cx="2114624" cy="346249"/>
              <a:chOff x="3884133" y="3942312"/>
              <a:chExt cx="2114624" cy="346249"/>
            </a:xfrm>
          </p:grpSpPr>
          <p:sp>
            <p:nvSpPr>
              <p:cNvPr id="36" name="íṡļîḋè"/>
              <p:cNvSpPr/>
              <p:nvPr>
                <p:custDataLst>
                  <p:tags r:id="rId17"/>
                </p:custDataLst>
              </p:nvPr>
            </p:nvSpPr>
            <p:spPr bwMode="auto">
              <a:xfrm>
                <a:off x="4171554" y="3942312"/>
                <a:ext cx="1827203"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600" dirty="0">
                    <a:solidFill>
                      <a:schemeClr val="bg1"/>
                    </a:solidFill>
                  </a:rPr>
                  <a:t>life cycle management of resources </a:t>
                </a:r>
                <a:endParaRPr lang="en-US" altLang="zh-CN" sz="1600" dirty="0">
                  <a:solidFill>
                    <a:schemeClr val="bg1"/>
                  </a:solidFill>
                </a:endParaRPr>
              </a:p>
            </p:txBody>
          </p:sp>
          <p:sp>
            <p:nvSpPr>
              <p:cNvPr id="38" name="îṣľiḋè"/>
              <p:cNvSpPr/>
              <p:nvPr>
                <p:custDataLst>
                  <p:tags r:id="rId18"/>
                </p:custDataLst>
              </p:nvPr>
            </p:nvSpPr>
            <p:spPr>
              <a:xfrm>
                <a:off x="3884133" y="4029116"/>
                <a:ext cx="143912" cy="17137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nvGrpSpPr>
            <p:cNvPr id="39" name="ïś1iḓê"/>
            <p:cNvGrpSpPr/>
            <p:nvPr/>
          </p:nvGrpSpPr>
          <p:grpSpPr>
            <a:xfrm>
              <a:off x="3884133" y="4370302"/>
              <a:ext cx="2313670" cy="346249"/>
              <a:chOff x="3884133" y="4370302"/>
              <a:chExt cx="2313670" cy="346249"/>
            </a:xfrm>
          </p:grpSpPr>
          <p:sp>
            <p:nvSpPr>
              <p:cNvPr id="40" name="íSļídê"/>
              <p:cNvSpPr/>
              <p:nvPr>
                <p:custDataLst>
                  <p:tags r:id="rId19"/>
                </p:custDataLst>
              </p:nvPr>
            </p:nvSpPr>
            <p:spPr bwMode="auto">
              <a:xfrm>
                <a:off x="4179062" y="4370302"/>
                <a:ext cx="20187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600" dirty="0">
                    <a:solidFill>
                      <a:schemeClr val="bg1"/>
                    </a:solidFill>
                  </a:rPr>
                  <a:t>360 degree of cost control</a:t>
                </a:r>
                <a:endParaRPr lang="en-US" altLang="zh-CN" sz="1600" dirty="0">
                  <a:solidFill>
                    <a:schemeClr val="bg1"/>
                  </a:solidFill>
                </a:endParaRPr>
              </a:p>
            </p:txBody>
          </p:sp>
          <p:sp>
            <p:nvSpPr>
              <p:cNvPr id="41" name="ïṧḻïdé"/>
              <p:cNvSpPr/>
              <p:nvPr>
                <p:custDataLst>
                  <p:tags r:id="rId20"/>
                </p:custDataLst>
              </p:nvPr>
            </p:nvSpPr>
            <p:spPr>
              <a:xfrm>
                <a:off x="3884133" y="4457741"/>
                <a:ext cx="143912" cy="17137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nvGrpSpPr>
            <p:cNvPr id="42" name="islîḍe"/>
            <p:cNvGrpSpPr/>
            <p:nvPr/>
          </p:nvGrpSpPr>
          <p:grpSpPr>
            <a:xfrm>
              <a:off x="3884133" y="4798927"/>
              <a:ext cx="2126044" cy="346075"/>
              <a:chOff x="3884133" y="4798927"/>
              <a:chExt cx="2126044" cy="346075"/>
            </a:xfrm>
          </p:grpSpPr>
          <p:sp>
            <p:nvSpPr>
              <p:cNvPr id="102" name="ïsḷíḍê"/>
              <p:cNvSpPr/>
              <p:nvPr>
                <p:custDataLst>
                  <p:tags r:id="rId21"/>
                </p:custDataLst>
              </p:nvPr>
            </p:nvSpPr>
            <p:spPr bwMode="auto">
              <a:xfrm>
                <a:off x="4102637" y="4798927"/>
                <a:ext cx="190754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600" dirty="0">
                    <a:solidFill>
                      <a:schemeClr val="bg1"/>
                    </a:solidFill>
                  </a:rPr>
                  <a:t> comprehensive billing analysis</a:t>
                </a:r>
                <a:endParaRPr lang="en-US" altLang="zh-CN" sz="1600" dirty="0">
                  <a:solidFill>
                    <a:schemeClr val="bg1"/>
                  </a:solidFill>
                </a:endParaRPr>
              </a:p>
            </p:txBody>
          </p:sp>
          <p:sp>
            <p:nvSpPr>
              <p:cNvPr id="103" name="îşļîḓe"/>
              <p:cNvSpPr/>
              <p:nvPr>
                <p:custDataLst>
                  <p:tags r:id="rId22"/>
                </p:custDataLst>
              </p:nvPr>
            </p:nvSpPr>
            <p:spPr>
              <a:xfrm>
                <a:off x="3884133" y="4886366"/>
                <a:ext cx="143912" cy="17137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nvGrpSpPr>
            <p:cNvPr id="104" name="iṩḻíďè"/>
            <p:cNvGrpSpPr/>
            <p:nvPr/>
          </p:nvGrpSpPr>
          <p:grpSpPr>
            <a:xfrm>
              <a:off x="3884133" y="5227552"/>
              <a:ext cx="2115021" cy="346249"/>
              <a:chOff x="3884133" y="5227552"/>
              <a:chExt cx="2115021" cy="346249"/>
            </a:xfrm>
          </p:grpSpPr>
          <p:sp>
            <p:nvSpPr>
              <p:cNvPr id="105" name="ïṩ1îḑé"/>
              <p:cNvSpPr/>
              <p:nvPr>
                <p:custDataLst>
                  <p:tags r:id="rId23"/>
                </p:custDataLst>
              </p:nvPr>
            </p:nvSpPr>
            <p:spPr bwMode="auto">
              <a:xfrm>
                <a:off x="3980419" y="5227552"/>
                <a:ext cx="201873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dirty="0">
                    <a:solidFill>
                      <a:schemeClr val="bg1"/>
                    </a:solidFill>
                  </a:rPr>
                  <a:t>regular optimization report</a:t>
                </a:r>
                <a:endParaRPr lang="en-US" altLang="zh-CN" sz="1600" dirty="0">
                  <a:solidFill>
                    <a:schemeClr val="bg1"/>
                  </a:solidFill>
                </a:endParaRPr>
              </a:p>
            </p:txBody>
          </p:sp>
          <p:sp>
            <p:nvSpPr>
              <p:cNvPr id="106" name="í$ļïḑe"/>
              <p:cNvSpPr/>
              <p:nvPr>
                <p:custDataLst>
                  <p:tags r:id="rId24"/>
                </p:custDataLst>
              </p:nvPr>
            </p:nvSpPr>
            <p:spPr>
              <a:xfrm>
                <a:off x="3884133" y="5314991"/>
                <a:ext cx="143912" cy="17137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grpSp>
        <p:nvGrpSpPr>
          <p:cNvPr id="120" name="î$1íḍè"/>
          <p:cNvGrpSpPr/>
          <p:nvPr/>
        </p:nvGrpSpPr>
        <p:grpSpPr>
          <a:xfrm rot="0">
            <a:off x="11297603" y="5891213"/>
            <a:ext cx="3804285" cy="2447925"/>
            <a:chOff x="9359950" y="3941677"/>
            <a:chExt cx="2536214" cy="1632124"/>
          </a:xfrm>
        </p:grpSpPr>
        <p:grpSp>
          <p:nvGrpSpPr>
            <p:cNvPr id="121" name="iśļiďé"/>
            <p:cNvGrpSpPr/>
            <p:nvPr/>
          </p:nvGrpSpPr>
          <p:grpSpPr>
            <a:xfrm>
              <a:off x="9359950" y="3941677"/>
              <a:ext cx="2325137" cy="346249"/>
              <a:chOff x="9359950" y="3941677"/>
              <a:chExt cx="2325137" cy="346249"/>
            </a:xfrm>
          </p:grpSpPr>
          <p:sp>
            <p:nvSpPr>
              <p:cNvPr id="122" name="îŝļíḓe"/>
              <p:cNvSpPr/>
              <p:nvPr>
                <p:custDataLst>
                  <p:tags r:id="rId25"/>
                </p:custDataLst>
              </p:nvPr>
            </p:nvSpPr>
            <p:spPr bwMode="auto">
              <a:xfrm>
                <a:off x="9551487" y="3941677"/>
                <a:ext cx="21336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400" dirty="0">
                    <a:solidFill>
                      <a:schemeClr val="bg1"/>
                    </a:solidFill>
                  </a:rPr>
                  <a:t>customize life cycle management automatically</a:t>
                </a:r>
                <a:endParaRPr lang="en-US" altLang="zh-CN" sz="1400" dirty="0">
                  <a:solidFill>
                    <a:schemeClr val="bg1"/>
                  </a:solidFill>
                </a:endParaRPr>
              </a:p>
            </p:txBody>
          </p:sp>
          <p:sp>
            <p:nvSpPr>
              <p:cNvPr id="123" name="íṥļiďé"/>
              <p:cNvSpPr/>
              <p:nvPr>
                <p:custDataLst>
                  <p:tags r:id="rId26"/>
                </p:custDataLst>
              </p:nvPr>
            </p:nvSpPr>
            <p:spPr>
              <a:xfrm>
                <a:off x="9359950" y="4029116"/>
                <a:ext cx="143912" cy="17137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nvGrpSpPr>
            <p:cNvPr id="124" name="iṧļídé"/>
            <p:cNvGrpSpPr/>
            <p:nvPr/>
          </p:nvGrpSpPr>
          <p:grpSpPr>
            <a:xfrm>
              <a:off x="9359950" y="4370302"/>
              <a:ext cx="2536214" cy="346249"/>
              <a:chOff x="9359950" y="4370302"/>
              <a:chExt cx="2536214" cy="346249"/>
            </a:xfrm>
          </p:grpSpPr>
          <p:sp>
            <p:nvSpPr>
              <p:cNvPr id="125" name="íṧļiḓè"/>
              <p:cNvSpPr/>
              <p:nvPr>
                <p:custDataLst>
                  <p:tags r:id="rId27"/>
                </p:custDataLst>
              </p:nvPr>
            </p:nvSpPr>
            <p:spPr bwMode="auto">
              <a:xfrm>
                <a:off x="9551486" y="4370302"/>
                <a:ext cx="234467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dirty="0">
                    <a:solidFill>
                      <a:schemeClr val="bg1"/>
                    </a:solidFill>
                  </a:rPr>
                  <a:t>predefined policies </a:t>
                </a:r>
                <a:endParaRPr lang="en-US" altLang="zh-CN" dirty="0">
                  <a:solidFill>
                    <a:schemeClr val="bg1"/>
                  </a:solidFill>
                </a:endParaRPr>
              </a:p>
            </p:txBody>
          </p:sp>
          <p:sp>
            <p:nvSpPr>
              <p:cNvPr id="126" name="îṧľïďê"/>
              <p:cNvSpPr/>
              <p:nvPr>
                <p:custDataLst>
                  <p:tags r:id="rId28"/>
                </p:custDataLst>
              </p:nvPr>
            </p:nvSpPr>
            <p:spPr>
              <a:xfrm>
                <a:off x="9359950" y="4457741"/>
                <a:ext cx="143912" cy="17137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nvGrpSpPr>
            <p:cNvPr id="127" name="ísḻïḓê"/>
            <p:cNvGrpSpPr/>
            <p:nvPr/>
          </p:nvGrpSpPr>
          <p:grpSpPr>
            <a:xfrm>
              <a:off x="9359950" y="4798927"/>
              <a:ext cx="1851043" cy="346112"/>
              <a:chOff x="9359950" y="4798927"/>
              <a:chExt cx="1851043" cy="346112"/>
            </a:xfrm>
          </p:grpSpPr>
          <p:sp>
            <p:nvSpPr>
              <p:cNvPr id="128" name="íśḻiḑe"/>
              <p:cNvSpPr/>
              <p:nvPr>
                <p:custDataLst>
                  <p:tags r:id="rId29"/>
                </p:custDataLst>
              </p:nvPr>
            </p:nvSpPr>
            <p:spPr bwMode="auto">
              <a:xfrm>
                <a:off x="9551722" y="4798927"/>
                <a:ext cx="1659271" cy="3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600" dirty="0">
                    <a:solidFill>
                      <a:schemeClr val="bg1"/>
                    </a:solidFill>
                  </a:rPr>
                  <a:t>visualize approval process</a:t>
                </a:r>
                <a:endParaRPr lang="en-US" altLang="zh-CN" sz="1600" dirty="0">
                  <a:solidFill>
                    <a:schemeClr val="bg1"/>
                  </a:solidFill>
                </a:endParaRPr>
              </a:p>
            </p:txBody>
          </p:sp>
          <p:sp>
            <p:nvSpPr>
              <p:cNvPr id="129" name="îsľîdê"/>
              <p:cNvSpPr/>
              <p:nvPr>
                <p:custDataLst>
                  <p:tags r:id="rId30"/>
                </p:custDataLst>
              </p:nvPr>
            </p:nvSpPr>
            <p:spPr>
              <a:xfrm>
                <a:off x="9359950" y="4886366"/>
                <a:ext cx="143912" cy="17137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nvGrpSpPr>
            <p:cNvPr id="130" name="íṥḷïde"/>
            <p:cNvGrpSpPr/>
            <p:nvPr/>
          </p:nvGrpSpPr>
          <p:grpSpPr>
            <a:xfrm>
              <a:off x="9359950" y="5227552"/>
              <a:ext cx="2325133" cy="346249"/>
              <a:chOff x="9359950" y="5227552"/>
              <a:chExt cx="2325133" cy="346249"/>
            </a:xfrm>
          </p:grpSpPr>
          <p:sp>
            <p:nvSpPr>
              <p:cNvPr id="131" name="ïṩḻïďé"/>
              <p:cNvSpPr/>
              <p:nvPr>
                <p:custDataLst>
                  <p:tags r:id="rId31"/>
                </p:custDataLst>
              </p:nvPr>
            </p:nvSpPr>
            <p:spPr bwMode="auto">
              <a:xfrm>
                <a:off x="9551486" y="5227552"/>
                <a:ext cx="213359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0" tIns="68580" rIns="137160" bIns="6858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dirty="0">
                    <a:solidFill>
                      <a:schemeClr val="bg1"/>
                    </a:solidFill>
                  </a:rPr>
                  <a:t>follow ISO/IEC 20000 </a:t>
                </a:r>
                <a:endParaRPr lang="en-US" altLang="zh-CN" dirty="0">
                  <a:solidFill>
                    <a:schemeClr val="bg1"/>
                  </a:solidFill>
                </a:endParaRPr>
              </a:p>
            </p:txBody>
          </p:sp>
          <p:sp>
            <p:nvSpPr>
              <p:cNvPr id="132" name="í$ḷiďe"/>
              <p:cNvSpPr/>
              <p:nvPr>
                <p:custDataLst>
                  <p:tags r:id="rId32"/>
                </p:custDataLst>
              </p:nvPr>
            </p:nvSpPr>
            <p:spPr>
              <a:xfrm>
                <a:off x="9359950" y="5314991"/>
                <a:ext cx="143912" cy="17137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68580" rIns="137160" bIns="68580" rtlCol="0" anchor="ctr">
                <a:normAutofit/>
              </a:bodyPr>
              <a:lstStyle/>
              <a:p>
                <a:pPr algn="ctr"/>
                <a:endParaRPr lang="zh-CN" altLang="en-US" sz="1000">
                  <a:solidFill>
                    <a:schemeClr val="bg1"/>
                  </a:solidFill>
                </a:endParaRPr>
              </a:p>
            </p:txBody>
          </p:sp>
        </p:grpSp>
      </p:grpSp>
      <p:sp>
        <p:nvSpPr>
          <p:cNvPr id="133" name="íṩḻiḑe"/>
          <p:cNvSpPr txBox="1"/>
          <p:nvPr>
            <p:custDataLst>
              <p:tags r:id="rId33"/>
            </p:custDataLst>
          </p:nvPr>
        </p:nvSpPr>
        <p:spPr>
          <a:xfrm>
            <a:off x="1609725" y="5076825"/>
            <a:ext cx="3200400" cy="461963"/>
          </a:xfrm>
          <a:prstGeom prst="rect">
            <a:avLst/>
          </a:prstGeom>
          <a:noFill/>
        </p:spPr>
        <p:txBody>
          <a:bodyPr wrap="square" lIns="137160" tIns="68580" rIns="137160" bIns="68580" rtlCol="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b="1" dirty="0">
                <a:solidFill>
                  <a:schemeClr val="bg1"/>
                </a:solidFill>
              </a:rPr>
              <a:t>reduce workload and mistakes</a:t>
            </a:r>
            <a:endParaRPr lang="en-US" altLang="zh-CN" b="1" dirty="0">
              <a:solidFill>
                <a:schemeClr val="bg1"/>
              </a:solidFill>
            </a:endParaRPr>
          </a:p>
        </p:txBody>
      </p:sp>
      <p:sp>
        <p:nvSpPr>
          <p:cNvPr id="134" name="ïšļïḋê"/>
          <p:cNvSpPr txBox="1"/>
          <p:nvPr>
            <p:custDataLst>
              <p:tags r:id="rId34"/>
            </p:custDataLst>
          </p:nvPr>
        </p:nvSpPr>
        <p:spPr>
          <a:xfrm>
            <a:off x="6075045" y="5076825"/>
            <a:ext cx="3549968" cy="461963"/>
          </a:xfrm>
          <a:prstGeom prst="rect">
            <a:avLst/>
          </a:prstGeom>
          <a:noFill/>
        </p:spPr>
        <p:txBody>
          <a:bodyPr wrap="square" lIns="137160" tIns="68580" rIns="137160" bIns="6858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bg1"/>
                </a:solidFill>
              </a:rPr>
              <a:t>identify wasted resources</a:t>
            </a:r>
            <a:endParaRPr lang="en-US" altLang="zh-CN" sz="2400" b="1" dirty="0">
              <a:solidFill>
                <a:schemeClr val="bg1"/>
              </a:solidFill>
            </a:endParaRPr>
          </a:p>
        </p:txBody>
      </p:sp>
      <p:cxnSp>
        <p:nvCxnSpPr>
          <p:cNvPr id="136" name="îṧ1íḋé"/>
          <p:cNvCxnSpPr/>
          <p:nvPr>
            <p:custDataLst>
              <p:tags r:id="rId35"/>
            </p:custDataLst>
          </p:nvPr>
        </p:nvCxnSpPr>
        <p:spPr>
          <a:xfrm>
            <a:off x="1609725" y="5628323"/>
            <a:ext cx="32004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7" name="isḷiḋé"/>
          <p:cNvCxnSpPr/>
          <p:nvPr>
            <p:custDataLst>
              <p:tags r:id="rId36"/>
            </p:custDataLst>
          </p:nvPr>
        </p:nvCxnSpPr>
        <p:spPr>
          <a:xfrm>
            <a:off x="6250305" y="5628323"/>
            <a:ext cx="32004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9" name="iṧlïďe"/>
          <p:cNvCxnSpPr/>
          <p:nvPr>
            <p:custDataLst>
              <p:tags r:id="rId37"/>
            </p:custDataLst>
          </p:nvPr>
        </p:nvCxnSpPr>
        <p:spPr>
          <a:xfrm>
            <a:off x="10959465" y="5628323"/>
            <a:ext cx="32004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40" name="ïṣ1ïḓè"/>
          <p:cNvSpPr txBox="1"/>
          <p:nvPr>
            <p:custDataLst>
              <p:tags r:id="rId38"/>
            </p:custDataLst>
          </p:nvPr>
        </p:nvSpPr>
        <p:spPr>
          <a:xfrm>
            <a:off x="10785158" y="5076825"/>
            <a:ext cx="3523298" cy="461963"/>
          </a:xfrm>
          <a:prstGeom prst="rect">
            <a:avLst/>
          </a:prstGeom>
          <a:noFill/>
        </p:spPr>
        <p:txBody>
          <a:bodyPr wrap="square" lIns="137160" tIns="68580" rIns="137160" bIns="6858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400" b="1" dirty="0">
                <a:solidFill>
                  <a:schemeClr val="bg1"/>
                </a:solidFill>
              </a:rPr>
              <a:t>TTM reduced up to 90% </a:t>
            </a:r>
            <a:endParaRPr lang="en-US" altLang="zh-CN" sz="24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9591382"/>
            <a:ext cx="18288000" cy="683553"/>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dirty="0"/>
            </a:p>
          </p:txBody>
        </p:sp>
        <p:sp>
          <p:nvSpPr>
            <p:cNvPr id="4" name="TextBox 4"/>
            <p:cNvSpPr txBox="1"/>
            <p:nvPr/>
          </p:nvSpPr>
          <p:spPr>
            <a:xfrm>
              <a:off x="0" y="-47625"/>
              <a:ext cx="4816593" cy="227655"/>
            </a:xfrm>
            <a:prstGeom prst="rect">
              <a:avLst/>
            </a:prstGeom>
          </p:spPr>
          <p:txBody>
            <a:bodyPr lIns="50800" tIns="50800" rIns="50800" bIns="50800" rtlCol="0" anchor="ctr"/>
            <a:lstStyle/>
            <a:p>
              <a:pPr algn="ctr">
                <a:lnSpc>
                  <a:spcPts val="3080"/>
                </a:lnSpc>
              </a:pPr>
              <a:endParaRPr dirty="0"/>
            </a:p>
          </p:txBody>
        </p:sp>
      </p:grpSp>
      <p:sp>
        <p:nvSpPr>
          <p:cNvPr id="6" name="Freeform 6"/>
          <p:cNvSpPr/>
          <p:nvPr/>
        </p:nvSpPr>
        <p:spPr>
          <a:xfrm>
            <a:off x="15884007" y="9716580"/>
            <a:ext cx="1977463" cy="457288"/>
          </a:xfrm>
          <a:custGeom>
            <a:avLst/>
            <a:gdLst/>
            <a:ahLst/>
            <a:cxnLst/>
            <a:rect l="l" t="t" r="r" b="b"/>
            <a:pathLst>
              <a:path w="1977463" h="457288">
                <a:moveTo>
                  <a:pt x="0" y="0"/>
                </a:moveTo>
                <a:lnTo>
                  <a:pt x="1977462" y="0"/>
                </a:lnTo>
                <a:lnTo>
                  <a:pt x="1977462" y="457288"/>
                </a:lnTo>
                <a:lnTo>
                  <a:pt x="0" y="457288"/>
                </a:lnTo>
                <a:lnTo>
                  <a:pt x="0" y="0"/>
                </a:lnTo>
                <a:close/>
              </a:path>
            </a:pathLst>
          </a:custGeom>
          <a:blipFill>
            <a:blip r:embed="rId1"/>
            <a:stretch>
              <a:fillRect/>
            </a:stretch>
          </a:blipFill>
        </p:spPr>
        <p:txBody>
          <a:bodyPr/>
          <a:lstStyle/>
          <a:p>
            <a:endParaRPr lang="it-IT" dirty="0"/>
          </a:p>
        </p:txBody>
      </p:sp>
      <p:sp>
        <p:nvSpPr>
          <p:cNvPr id="7" name="TextBox 7"/>
          <p:cNvSpPr txBox="1"/>
          <p:nvPr/>
        </p:nvSpPr>
        <p:spPr>
          <a:xfrm>
            <a:off x="387116" y="9746786"/>
            <a:ext cx="8659012" cy="349250"/>
          </a:xfrm>
          <a:prstGeom prst="rect">
            <a:avLst/>
          </a:prstGeom>
        </p:spPr>
        <p:txBody>
          <a:bodyPr lIns="0" tIns="0" rIns="0" bIns="0" rtlCol="0" anchor="t">
            <a:spAutoFit/>
          </a:bodyPr>
          <a:lstStyle/>
          <a:p>
            <a:pPr algn="l">
              <a:lnSpc>
                <a:spcPts val="2800"/>
              </a:lnSpc>
              <a:spcBef>
                <a:spcPct val="0"/>
              </a:spcBef>
            </a:pPr>
            <a:r>
              <a:rPr lang="en-US" sz="2000" dirty="0">
                <a:solidFill>
                  <a:srgbClr val="00151C"/>
                </a:solidFill>
                <a:latin typeface="Roboto" panose="02000000000000000000"/>
                <a:ea typeface="Roboto" panose="02000000000000000000"/>
                <a:cs typeface="Roboto" panose="02000000000000000000"/>
                <a:sym typeface="Roboto" panose="02000000000000000000"/>
              </a:rPr>
              <a:t>NEXAVM Technologies AG ©2025 All Rights Reserved</a:t>
            </a:r>
            <a:endParaRPr lang="en-US" sz="2000" dirty="0">
              <a:solidFill>
                <a:srgbClr val="00151C"/>
              </a:solidFill>
              <a:latin typeface="Roboto" panose="02000000000000000000"/>
              <a:ea typeface="Roboto" panose="02000000000000000000"/>
              <a:cs typeface="Roboto" panose="02000000000000000000"/>
              <a:sym typeface="Roboto" panose="02000000000000000000"/>
            </a:endParaRPr>
          </a:p>
        </p:txBody>
      </p:sp>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2"/>
            <a:stretch>
              <a:fillRect/>
            </a:stretch>
          </a:blipFill>
        </p:spPr>
        <p:txBody>
          <a:bodyPr/>
          <a:lstStyle/>
          <a:p>
            <a:endParaRPr lang="it-IT" dirty="0"/>
          </a:p>
        </p:txBody>
      </p:sp>
      <p:sp>
        <p:nvSpPr>
          <p:cNvPr id="109" name="矩形 108"/>
          <p:cNvSpPr/>
          <p:nvPr/>
        </p:nvSpPr>
        <p:spPr>
          <a:xfrm>
            <a:off x="2183379" y="2144451"/>
            <a:ext cx="4182745" cy="553085"/>
          </a:xfrm>
          <a:prstGeom prst="rect">
            <a:avLst/>
          </a:prstGeom>
        </p:spPr>
        <p:txBody>
          <a:bodyPr wrap="none">
            <a:spAutoFit/>
          </a:bodyPr>
          <a:lstStyle/>
          <a:p>
            <a:r>
              <a:rPr lang="zh-CN" altLang="en-US" sz="3000">
                <a:solidFill>
                  <a:schemeClr val="bg1"/>
                </a:solidFill>
                <a:latin typeface="Times New Roman" panose="02020603050405020304" pitchFamily="18" charset="0"/>
                <a:ea typeface="+mj-ea"/>
                <a:cs typeface="Times New Roman" panose="02020603050405020304" pitchFamily="18" charset="0"/>
              </a:rPr>
              <a:t>Hybrid cloud construction</a:t>
            </a:r>
            <a:endParaRPr lang="zh-CN" altLang="en-US" sz="3000">
              <a:solidFill>
                <a:schemeClr val="bg1"/>
              </a:solidFill>
              <a:latin typeface="Times New Roman" panose="02020603050405020304" pitchFamily="18" charset="0"/>
              <a:ea typeface="+mj-ea"/>
              <a:cs typeface="Times New Roman" panose="02020603050405020304" pitchFamily="18" charset="0"/>
            </a:endParaRPr>
          </a:p>
        </p:txBody>
      </p:sp>
      <p:sp>
        <p:nvSpPr>
          <p:cNvPr id="110" name="矩形 109"/>
          <p:cNvSpPr/>
          <p:nvPr/>
        </p:nvSpPr>
        <p:spPr>
          <a:xfrm>
            <a:off x="2193608" y="2755583"/>
            <a:ext cx="5438775" cy="865505"/>
          </a:xfrm>
          <a:prstGeom prst="rect">
            <a:avLst/>
          </a:prstGeom>
        </p:spPr>
        <p:txBody>
          <a:bodyPr wrap="square">
            <a:spAutoFit/>
          </a:bodyPr>
          <a:lstStyle/>
          <a:p>
            <a:pPr>
              <a:lnSpc>
                <a:spcPct val="120000"/>
              </a:lnSpc>
            </a:pPr>
            <a:r>
              <a:rPr lang="zh-CN" altLang="en-US" sz="2100">
                <a:solidFill>
                  <a:schemeClr val="bg1"/>
                </a:solidFill>
                <a:latin typeface="Times New Roman" panose="02020603050405020304" pitchFamily="18" charset="0"/>
                <a:cs typeface="Times New Roman" panose="02020603050405020304" pitchFamily="18" charset="0"/>
              </a:rPr>
              <a:t>One </a:t>
            </a:r>
            <a:r>
              <a:rPr lang="en-US" altLang="zh-CN" sz="2100">
                <a:solidFill>
                  <a:schemeClr val="bg1"/>
                </a:solidFill>
                <a:latin typeface="Times New Roman" panose="02020603050405020304" pitchFamily="18" charset="0"/>
                <a:cs typeface="Times New Roman" panose="02020603050405020304" pitchFamily="18" charset="0"/>
              </a:rPr>
              <a:t>customer has both private infrastructure and public cloud for their business systems</a:t>
            </a:r>
            <a:endParaRPr lang="en-US" altLang="zh-CN" sz="2100">
              <a:solidFill>
                <a:schemeClr val="bg1"/>
              </a:solidFill>
              <a:latin typeface="Times New Roman" panose="02020603050405020304" pitchFamily="18" charset="0"/>
              <a:cs typeface="Times New Roman" panose="02020603050405020304" pitchFamily="18" charset="0"/>
            </a:endParaRPr>
          </a:p>
        </p:txBody>
      </p:sp>
      <p:sp>
        <p:nvSpPr>
          <p:cNvPr id="111" name="矩形 110"/>
          <p:cNvSpPr/>
          <p:nvPr/>
        </p:nvSpPr>
        <p:spPr>
          <a:xfrm>
            <a:off x="2183490" y="6318432"/>
            <a:ext cx="6296660" cy="553085"/>
          </a:xfrm>
          <a:prstGeom prst="rect">
            <a:avLst/>
          </a:prstGeom>
        </p:spPr>
        <p:txBody>
          <a:bodyPr wrap="none">
            <a:spAutoFit/>
          </a:bodyPr>
          <a:lstStyle/>
          <a:p>
            <a:r>
              <a:rPr lang="en-US" altLang="zh-CN" sz="3000">
                <a:solidFill>
                  <a:schemeClr val="bg1"/>
                </a:solidFill>
                <a:latin typeface="Times New Roman" panose="02020603050405020304" pitchFamily="18" charset="0"/>
                <a:ea typeface="+mj-ea"/>
                <a:cs typeface="Times New Roman" panose="02020603050405020304" pitchFamily="18" charset="0"/>
              </a:rPr>
              <a:t>Consolidate Management Infra-Vendors</a:t>
            </a:r>
            <a:endParaRPr lang="en-US" altLang="zh-CN" sz="3000">
              <a:solidFill>
                <a:schemeClr val="bg1"/>
              </a:solidFill>
              <a:latin typeface="Times New Roman" panose="02020603050405020304" pitchFamily="18" charset="0"/>
              <a:ea typeface="+mj-ea"/>
              <a:cs typeface="Times New Roman" panose="02020603050405020304" pitchFamily="18" charset="0"/>
            </a:endParaRPr>
          </a:p>
        </p:txBody>
      </p:sp>
      <p:sp>
        <p:nvSpPr>
          <p:cNvPr id="112" name="矩形 111"/>
          <p:cNvSpPr/>
          <p:nvPr/>
        </p:nvSpPr>
        <p:spPr>
          <a:xfrm>
            <a:off x="2183130" y="6917055"/>
            <a:ext cx="6601778" cy="865505"/>
          </a:xfrm>
          <a:prstGeom prst="rect">
            <a:avLst/>
          </a:prstGeom>
        </p:spPr>
        <p:txBody>
          <a:bodyPr wrap="square">
            <a:spAutoFit/>
          </a:bodyPr>
          <a:lstStyle/>
          <a:p>
            <a:pPr>
              <a:lnSpc>
                <a:spcPct val="120000"/>
              </a:lnSpc>
            </a:pPr>
            <a:r>
              <a:rPr lang="en-US" altLang="zh-CN" sz="2100">
                <a:solidFill>
                  <a:schemeClr val="bg1"/>
                </a:solidFill>
                <a:latin typeface="Times New Roman" panose="02020603050405020304" pitchFamily="18" charset="0"/>
                <a:cs typeface="Times New Roman" panose="02020603050405020304" pitchFamily="18" charset="0"/>
              </a:rPr>
              <a:t>Multiple clusters of technologies from different vendors</a:t>
            </a:r>
            <a:endParaRPr lang="en-US" altLang="zh-CN" sz="2100">
              <a:solidFill>
                <a:schemeClr val="bg1"/>
              </a:solidFill>
              <a:latin typeface="Times New Roman" panose="02020603050405020304" pitchFamily="18" charset="0"/>
              <a:cs typeface="Times New Roman" panose="02020603050405020304" pitchFamily="18" charset="0"/>
            </a:endParaRPr>
          </a:p>
          <a:p>
            <a:pPr>
              <a:lnSpc>
                <a:spcPct val="120000"/>
              </a:lnSpc>
            </a:pPr>
            <a:r>
              <a:rPr lang="en-US" altLang="zh-CN" sz="2100">
                <a:solidFill>
                  <a:schemeClr val="bg1"/>
                </a:solidFill>
                <a:latin typeface="Times New Roman" panose="02020603050405020304" pitchFamily="18" charset="0"/>
                <a:cs typeface="Times New Roman" panose="02020603050405020304" pitchFamily="18" charset="0"/>
              </a:rPr>
              <a:t>i.e NexaVM/Vmware/Nutanix/HyperV.....</a:t>
            </a:r>
            <a:endParaRPr lang="en-US" altLang="zh-CN" sz="2100">
              <a:solidFill>
                <a:schemeClr val="bg1"/>
              </a:solidFill>
              <a:latin typeface="Times New Roman" panose="02020603050405020304" pitchFamily="18" charset="0"/>
              <a:cs typeface="Times New Roman" panose="02020603050405020304" pitchFamily="18" charset="0"/>
            </a:endParaRPr>
          </a:p>
        </p:txBody>
      </p:sp>
      <p:sp>
        <p:nvSpPr>
          <p:cNvPr id="113" name="椭圆 112"/>
          <p:cNvSpPr/>
          <p:nvPr/>
        </p:nvSpPr>
        <p:spPr>
          <a:xfrm>
            <a:off x="857853" y="2144451"/>
            <a:ext cx="1098411" cy="1098408"/>
          </a:xfrm>
          <a:prstGeom prst="ellipse">
            <a:avLst/>
          </a:prstGeom>
          <a:solidFill>
            <a:schemeClr val="bg1"/>
          </a:solidFill>
          <a:ln>
            <a:noFill/>
          </a:ln>
          <a:effectLst>
            <a:outerShdw blurRad="381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114" name="椭圆 113"/>
          <p:cNvSpPr/>
          <p:nvPr/>
        </p:nvSpPr>
        <p:spPr>
          <a:xfrm>
            <a:off x="928650" y="6154953"/>
            <a:ext cx="1098411" cy="1098408"/>
          </a:xfrm>
          <a:prstGeom prst="ellipse">
            <a:avLst/>
          </a:prstGeom>
          <a:solidFill>
            <a:schemeClr val="bg1"/>
          </a:solidFill>
          <a:ln>
            <a:noFill/>
          </a:ln>
          <a:effectLst>
            <a:outerShdw blurRad="381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grpSp>
        <p:nvGrpSpPr>
          <p:cNvPr id="115" name="组合 114"/>
          <p:cNvGrpSpPr/>
          <p:nvPr/>
        </p:nvGrpSpPr>
        <p:grpSpPr>
          <a:xfrm>
            <a:off x="1088073" y="2388440"/>
            <a:ext cx="637971" cy="610431"/>
            <a:chOff x="810277" y="1568757"/>
            <a:chExt cx="354990" cy="339666"/>
          </a:xfrm>
          <a:gradFill flip="none" rotWithShape="1">
            <a:gsLst>
              <a:gs pos="0">
                <a:schemeClr val="accent1"/>
              </a:gs>
              <a:gs pos="100000">
                <a:schemeClr val="accent1">
                  <a:lumMod val="75000"/>
                </a:schemeClr>
              </a:gs>
            </a:gsLst>
            <a:lin ang="0" scaled="1"/>
          </a:gradFill>
        </p:grpSpPr>
        <p:sp>
          <p:nvSpPr>
            <p:cNvPr id="116" name="Freeform 5"/>
            <p:cNvSpPr>
              <a:spLocks noEditPoints="1"/>
            </p:cNvSpPr>
            <p:nvPr/>
          </p:nvSpPr>
          <p:spPr bwMode="auto">
            <a:xfrm>
              <a:off x="810277" y="1633881"/>
              <a:ext cx="354990" cy="274542"/>
            </a:xfrm>
            <a:custGeom>
              <a:avLst/>
              <a:gdLst>
                <a:gd name="T0" fmla="*/ 508 w 677"/>
                <a:gd name="T1" fmla="*/ 153 h 523"/>
                <a:gd name="T2" fmla="*/ 532 w 677"/>
                <a:gd name="T3" fmla="*/ 292 h 523"/>
                <a:gd name="T4" fmla="*/ 537 w 677"/>
                <a:gd name="T5" fmla="*/ 309 h 523"/>
                <a:gd name="T6" fmla="*/ 586 w 677"/>
                <a:gd name="T7" fmla="*/ 110 h 523"/>
                <a:gd name="T8" fmla="*/ 595 w 677"/>
                <a:gd name="T9" fmla="*/ 86 h 523"/>
                <a:gd name="T10" fmla="*/ 614 w 677"/>
                <a:gd name="T11" fmla="*/ 123 h 523"/>
                <a:gd name="T12" fmla="*/ 533 w 677"/>
                <a:gd name="T13" fmla="*/ 378 h 523"/>
                <a:gd name="T14" fmla="*/ 670 w 677"/>
                <a:gd name="T15" fmla="*/ 404 h 523"/>
                <a:gd name="T16" fmla="*/ 456 w 677"/>
                <a:gd name="T17" fmla="*/ 516 h 523"/>
                <a:gd name="T18" fmla="*/ 194 w 677"/>
                <a:gd name="T19" fmla="*/ 436 h 523"/>
                <a:gd name="T20" fmla="*/ 100 w 677"/>
                <a:gd name="T21" fmla="*/ 454 h 523"/>
                <a:gd name="T22" fmla="*/ 0 w 677"/>
                <a:gd name="T23" fmla="*/ 436 h 523"/>
                <a:gd name="T24" fmla="*/ 18 w 677"/>
                <a:gd name="T25" fmla="*/ 198 h 523"/>
                <a:gd name="T26" fmla="*/ 73 w 677"/>
                <a:gd name="T27" fmla="*/ 115 h 523"/>
                <a:gd name="T28" fmla="*/ 111 w 677"/>
                <a:gd name="T29" fmla="*/ 31 h 523"/>
                <a:gd name="T30" fmla="*/ 98 w 677"/>
                <a:gd name="T31" fmla="*/ 189 h 523"/>
                <a:gd name="T32" fmla="*/ 127 w 677"/>
                <a:gd name="T33" fmla="*/ 228 h 523"/>
                <a:gd name="T34" fmla="*/ 155 w 677"/>
                <a:gd name="T35" fmla="*/ 212 h 523"/>
                <a:gd name="T36" fmla="*/ 180 w 677"/>
                <a:gd name="T37" fmla="*/ 85 h 523"/>
                <a:gd name="T38" fmla="*/ 272 w 677"/>
                <a:gd name="T39" fmla="*/ 22 h 523"/>
                <a:gd name="T40" fmla="*/ 394 w 677"/>
                <a:gd name="T41" fmla="*/ 0 h 523"/>
                <a:gd name="T42" fmla="*/ 415 w 677"/>
                <a:gd name="T43" fmla="*/ 153 h 523"/>
                <a:gd name="T44" fmla="*/ 149 w 677"/>
                <a:gd name="T45" fmla="*/ 402 h 523"/>
                <a:gd name="T46" fmla="*/ 382 w 677"/>
                <a:gd name="T47" fmla="*/ 481 h 523"/>
                <a:gd name="T48" fmla="*/ 617 w 677"/>
                <a:gd name="T49" fmla="*/ 449 h 523"/>
                <a:gd name="T50" fmla="*/ 603 w 677"/>
                <a:gd name="T51" fmla="*/ 389 h 523"/>
                <a:gd name="T52" fmla="*/ 387 w 677"/>
                <a:gd name="T53" fmla="*/ 412 h 523"/>
                <a:gd name="T54" fmla="*/ 249 w 677"/>
                <a:gd name="T55" fmla="*/ 345 h 523"/>
                <a:gd name="T56" fmla="*/ 348 w 677"/>
                <a:gd name="T57" fmla="*/ 369 h 523"/>
                <a:gd name="T58" fmla="*/ 373 w 677"/>
                <a:gd name="T59" fmla="*/ 306 h 523"/>
                <a:gd name="T60" fmla="*/ 247 w 677"/>
                <a:gd name="T61" fmla="*/ 255 h 523"/>
                <a:gd name="T62" fmla="*/ 126 w 677"/>
                <a:gd name="T63" fmla="*/ 402 h 523"/>
                <a:gd name="T64" fmla="*/ 387 w 677"/>
                <a:gd name="T65" fmla="*/ 27 h 523"/>
                <a:gd name="T66" fmla="*/ 298 w 677"/>
                <a:gd name="T67" fmla="*/ 33 h 523"/>
                <a:gd name="T68" fmla="*/ 304 w 677"/>
                <a:gd name="T69" fmla="*/ 249 h 523"/>
                <a:gd name="T70" fmla="*/ 413 w 677"/>
                <a:gd name="T71" fmla="*/ 391 h 523"/>
                <a:gd name="T72" fmla="*/ 506 w 677"/>
                <a:gd name="T73" fmla="*/ 371 h 523"/>
                <a:gd name="T74" fmla="*/ 505 w 677"/>
                <a:gd name="T75" fmla="*/ 180 h 523"/>
                <a:gd name="T76" fmla="*/ 415 w 677"/>
                <a:gd name="T77" fmla="*/ 188 h 523"/>
                <a:gd name="T78" fmla="*/ 419 w 677"/>
                <a:gd name="T79" fmla="*/ 311 h 523"/>
                <a:gd name="T80" fmla="*/ 413 w 677"/>
                <a:gd name="T81" fmla="*/ 391 h 523"/>
                <a:gd name="T82" fmla="*/ 28 w 677"/>
                <a:gd name="T83" fmla="*/ 427 h 523"/>
                <a:gd name="T84" fmla="*/ 98 w 677"/>
                <a:gd name="T85" fmla="*/ 225 h 523"/>
                <a:gd name="T86" fmla="*/ 182 w 677"/>
                <a:gd name="T87" fmla="*/ 112 h 523"/>
                <a:gd name="T88" fmla="*/ 270 w 677"/>
                <a:gd name="T89" fmla="*/ 230 h 523"/>
                <a:gd name="T90" fmla="*/ 182 w 677"/>
                <a:gd name="T91" fmla="*/ 112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7" h="523">
                  <a:moveTo>
                    <a:pt x="415" y="153"/>
                  </a:moveTo>
                  <a:cubicBezTo>
                    <a:pt x="447" y="153"/>
                    <a:pt x="477" y="153"/>
                    <a:pt x="508" y="153"/>
                  </a:cubicBezTo>
                  <a:cubicBezTo>
                    <a:pt x="530" y="153"/>
                    <a:pt x="532" y="155"/>
                    <a:pt x="532" y="177"/>
                  </a:cubicBezTo>
                  <a:cubicBezTo>
                    <a:pt x="532" y="215"/>
                    <a:pt x="532" y="254"/>
                    <a:pt x="532" y="292"/>
                  </a:cubicBezTo>
                  <a:cubicBezTo>
                    <a:pt x="532" y="297"/>
                    <a:pt x="532" y="302"/>
                    <a:pt x="532" y="307"/>
                  </a:cubicBezTo>
                  <a:cubicBezTo>
                    <a:pt x="533" y="307"/>
                    <a:pt x="535" y="308"/>
                    <a:pt x="537" y="309"/>
                  </a:cubicBezTo>
                  <a:cubicBezTo>
                    <a:pt x="548" y="289"/>
                    <a:pt x="561" y="269"/>
                    <a:pt x="570" y="248"/>
                  </a:cubicBezTo>
                  <a:cubicBezTo>
                    <a:pt x="590" y="204"/>
                    <a:pt x="594" y="158"/>
                    <a:pt x="586" y="110"/>
                  </a:cubicBezTo>
                  <a:cubicBezTo>
                    <a:pt x="585" y="108"/>
                    <a:pt x="585" y="106"/>
                    <a:pt x="585" y="103"/>
                  </a:cubicBezTo>
                  <a:cubicBezTo>
                    <a:pt x="584" y="95"/>
                    <a:pt x="586" y="87"/>
                    <a:pt x="595" y="86"/>
                  </a:cubicBezTo>
                  <a:cubicBezTo>
                    <a:pt x="605" y="84"/>
                    <a:pt x="609" y="91"/>
                    <a:pt x="611" y="99"/>
                  </a:cubicBezTo>
                  <a:cubicBezTo>
                    <a:pt x="612" y="107"/>
                    <a:pt x="614" y="115"/>
                    <a:pt x="614" y="123"/>
                  </a:cubicBezTo>
                  <a:cubicBezTo>
                    <a:pt x="621" y="206"/>
                    <a:pt x="599" y="279"/>
                    <a:pt x="541" y="340"/>
                  </a:cubicBezTo>
                  <a:cubicBezTo>
                    <a:pt x="530" y="352"/>
                    <a:pt x="529" y="355"/>
                    <a:pt x="533" y="378"/>
                  </a:cubicBezTo>
                  <a:cubicBezTo>
                    <a:pt x="557" y="372"/>
                    <a:pt x="581" y="367"/>
                    <a:pt x="605" y="362"/>
                  </a:cubicBezTo>
                  <a:cubicBezTo>
                    <a:pt x="634" y="356"/>
                    <a:pt x="662" y="374"/>
                    <a:pt x="670" y="404"/>
                  </a:cubicBezTo>
                  <a:cubicBezTo>
                    <a:pt x="677" y="431"/>
                    <a:pt x="663" y="463"/>
                    <a:pt x="636" y="471"/>
                  </a:cubicBezTo>
                  <a:cubicBezTo>
                    <a:pt x="576" y="487"/>
                    <a:pt x="516" y="502"/>
                    <a:pt x="456" y="516"/>
                  </a:cubicBezTo>
                  <a:cubicBezTo>
                    <a:pt x="425" y="523"/>
                    <a:pt x="395" y="515"/>
                    <a:pt x="365" y="504"/>
                  </a:cubicBezTo>
                  <a:cubicBezTo>
                    <a:pt x="308" y="481"/>
                    <a:pt x="251" y="459"/>
                    <a:pt x="194" y="436"/>
                  </a:cubicBezTo>
                  <a:cubicBezTo>
                    <a:pt x="172" y="426"/>
                    <a:pt x="149" y="430"/>
                    <a:pt x="127" y="429"/>
                  </a:cubicBezTo>
                  <a:cubicBezTo>
                    <a:pt x="124" y="454"/>
                    <a:pt x="124" y="454"/>
                    <a:pt x="100" y="454"/>
                  </a:cubicBezTo>
                  <a:cubicBezTo>
                    <a:pt x="73" y="454"/>
                    <a:pt x="46" y="453"/>
                    <a:pt x="19" y="454"/>
                  </a:cubicBezTo>
                  <a:cubicBezTo>
                    <a:pt x="6" y="454"/>
                    <a:pt x="0" y="449"/>
                    <a:pt x="0" y="436"/>
                  </a:cubicBezTo>
                  <a:cubicBezTo>
                    <a:pt x="0" y="362"/>
                    <a:pt x="0" y="289"/>
                    <a:pt x="0" y="215"/>
                  </a:cubicBezTo>
                  <a:cubicBezTo>
                    <a:pt x="0" y="202"/>
                    <a:pt x="6" y="197"/>
                    <a:pt x="18" y="198"/>
                  </a:cubicBezTo>
                  <a:cubicBezTo>
                    <a:pt x="36" y="198"/>
                    <a:pt x="53" y="198"/>
                    <a:pt x="72" y="198"/>
                  </a:cubicBezTo>
                  <a:cubicBezTo>
                    <a:pt x="72" y="169"/>
                    <a:pt x="69" y="142"/>
                    <a:pt x="73" y="115"/>
                  </a:cubicBezTo>
                  <a:cubicBezTo>
                    <a:pt x="76" y="91"/>
                    <a:pt x="85" y="68"/>
                    <a:pt x="91" y="44"/>
                  </a:cubicBezTo>
                  <a:cubicBezTo>
                    <a:pt x="94" y="35"/>
                    <a:pt x="100" y="27"/>
                    <a:pt x="111" y="31"/>
                  </a:cubicBezTo>
                  <a:cubicBezTo>
                    <a:pt x="122" y="36"/>
                    <a:pt x="120" y="45"/>
                    <a:pt x="116" y="54"/>
                  </a:cubicBezTo>
                  <a:cubicBezTo>
                    <a:pt x="97" y="98"/>
                    <a:pt x="91" y="143"/>
                    <a:pt x="98" y="189"/>
                  </a:cubicBezTo>
                  <a:cubicBezTo>
                    <a:pt x="99" y="192"/>
                    <a:pt x="99" y="194"/>
                    <a:pt x="100" y="196"/>
                  </a:cubicBezTo>
                  <a:cubicBezTo>
                    <a:pt x="123" y="200"/>
                    <a:pt x="123" y="200"/>
                    <a:pt x="127" y="228"/>
                  </a:cubicBezTo>
                  <a:cubicBezTo>
                    <a:pt x="135" y="228"/>
                    <a:pt x="144" y="228"/>
                    <a:pt x="154" y="228"/>
                  </a:cubicBezTo>
                  <a:cubicBezTo>
                    <a:pt x="154" y="222"/>
                    <a:pt x="154" y="217"/>
                    <a:pt x="155" y="212"/>
                  </a:cubicBezTo>
                  <a:cubicBezTo>
                    <a:pt x="155" y="178"/>
                    <a:pt x="154" y="144"/>
                    <a:pt x="155" y="110"/>
                  </a:cubicBezTo>
                  <a:cubicBezTo>
                    <a:pt x="155" y="88"/>
                    <a:pt x="158" y="85"/>
                    <a:pt x="180" y="85"/>
                  </a:cubicBezTo>
                  <a:cubicBezTo>
                    <a:pt x="210" y="85"/>
                    <a:pt x="240" y="85"/>
                    <a:pt x="272" y="85"/>
                  </a:cubicBezTo>
                  <a:cubicBezTo>
                    <a:pt x="272" y="63"/>
                    <a:pt x="271" y="43"/>
                    <a:pt x="272" y="22"/>
                  </a:cubicBezTo>
                  <a:cubicBezTo>
                    <a:pt x="272" y="2"/>
                    <a:pt x="274" y="0"/>
                    <a:pt x="294" y="0"/>
                  </a:cubicBezTo>
                  <a:cubicBezTo>
                    <a:pt x="328" y="0"/>
                    <a:pt x="361" y="0"/>
                    <a:pt x="394" y="0"/>
                  </a:cubicBezTo>
                  <a:cubicBezTo>
                    <a:pt x="412" y="0"/>
                    <a:pt x="415" y="2"/>
                    <a:pt x="415" y="20"/>
                  </a:cubicBezTo>
                  <a:cubicBezTo>
                    <a:pt x="415" y="63"/>
                    <a:pt x="415" y="107"/>
                    <a:pt x="415" y="153"/>
                  </a:cubicBezTo>
                  <a:close/>
                  <a:moveTo>
                    <a:pt x="126" y="402"/>
                  </a:moveTo>
                  <a:cubicBezTo>
                    <a:pt x="135" y="402"/>
                    <a:pt x="142" y="403"/>
                    <a:pt x="149" y="402"/>
                  </a:cubicBezTo>
                  <a:cubicBezTo>
                    <a:pt x="170" y="400"/>
                    <a:pt x="190" y="406"/>
                    <a:pt x="209" y="414"/>
                  </a:cubicBezTo>
                  <a:cubicBezTo>
                    <a:pt x="266" y="437"/>
                    <a:pt x="324" y="459"/>
                    <a:pt x="382" y="481"/>
                  </a:cubicBezTo>
                  <a:cubicBezTo>
                    <a:pt x="409" y="492"/>
                    <a:pt x="438" y="495"/>
                    <a:pt x="467" y="487"/>
                  </a:cubicBezTo>
                  <a:cubicBezTo>
                    <a:pt x="517" y="475"/>
                    <a:pt x="567" y="462"/>
                    <a:pt x="617" y="449"/>
                  </a:cubicBezTo>
                  <a:cubicBezTo>
                    <a:pt x="639" y="444"/>
                    <a:pt x="649" y="428"/>
                    <a:pt x="645" y="410"/>
                  </a:cubicBezTo>
                  <a:cubicBezTo>
                    <a:pt x="640" y="393"/>
                    <a:pt x="624" y="384"/>
                    <a:pt x="603" y="389"/>
                  </a:cubicBezTo>
                  <a:cubicBezTo>
                    <a:pt x="567" y="397"/>
                    <a:pt x="532" y="405"/>
                    <a:pt x="496" y="414"/>
                  </a:cubicBezTo>
                  <a:cubicBezTo>
                    <a:pt x="460" y="423"/>
                    <a:pt x="424" y="426"/>
                    <a:pt x="387" y="412"/>
                  </a:cubicBezTo>
                  <a:cubicBezTo>
                    <a:pt x="345" y="396"/>
                    <a:pt x="304" y="380"/>
                    <a:pt x="262" y="364"/>
                  </a:cubicBezTo>
                  <a:cubicBezTo>
                    <a:pt x="252" y="361"/>
                    <a:pt x="245" y="356"/>
                    <a:pt x="249" y="345"/>
                  </a:cubicBezTo>
                  <a:cubicBezTo>
                    <a:pt x="254" y="334"/>
                    <a:pt x="262" y="336"/>
                    <a:pt x="271" y="339"/>
                  </a:cubicBezTo>
                  <a:cubicBezTo>
                    <a:pt x="296" y="349"/>
                    <a:pt x="322" y="359"/>
                    <a:pt x="348" y="369"/>
                  </a:cubicBezTo>
                  <a:cubicBezTo>
                    <a:pt x="370" y="378"/>
                    <a:pt x="389" y="371"/>
                    <a:pt x="396" y="352"/>
                  </a:cubicBezTo>
                  <a:cubicBezTo>
                    <a:pt x="404" y="333"/>
                    <a:pt x="396" y="316"/>
                    <a:pt x="373" y="306"/>
                  </a:cubicBezTo>
                  <a:cubicBezTo>
                    <a:pt x="334" y="290"/>
                    <a:pt x="295" y="274"/>
                    <a:pt x="257" y="258"/>
                  </a:cubicBezTo>
                  <a:cubicBezTo>
                    <a:pt x="253" y="257"/>
                    <a:pt x="250" y="255"/>
                    <a:pt x="247" y="255"/>
                  </a:cubicBezTo>
                  <a:cubicBezTo>
                    <a:pt x="207" y="255"/>
                    <a:pt x="167" y="255"/>
                    <a:pt x="126" y="255"/>
                  </a:cubicBezTo>
                  <a:cubicBezTo>
                    <a:pt x="126" y="304"/>
                    <a:pt x="126" y="352"/>
                    <a:pt x="126" y="402"/>
                  </a:cubicBezTo>
                  <a:close/>
                  <a:moveTo>
                    <a:pt x="387" y="284"/>
                  </a:moveTo>
                  <a:cubicBezTo>
                    <a:pt x="387" y="197"/>
                    <a:pt x="387" y="112"/>
                    <a:pt x="387" y="27"/>
                  </a:cubicBezTo>
                  <a:cubicBezTo>
                    <a:pt x="357" y="27"/>
                    <a:pt x="328" y="27"/>
                    <a:pt x="299" y="27"/>
                  </a:cubicBezTo>
                  <a:cubicBezTo>
                    <a:pt x="299" y="29"/>
                    <a:pt x="298" y="31"/>
                    <a:pt x="298" y="33"/>
                  </a:cubicBezTo>
                  <a:cubicBezTo>
                    <a:pt x="298" y="102"/>
                    <a:pt x="298" y="170"/>
                    <a:pt x="298" y="238"/>
                  </a:cubicBezTo>
                  <a:cubicBezTo>
                    <a:pt x="298" y="242"/>
                    <a:pt x="301" y="247"/>
                    <a:pt x="304" y="249"/>
                  </a:cubicBezTo>
                  <a:cubicBezTo>
                    <a:pt x="331" y="261"/>
                    <a:pt x="358" y="272"/>
                    <a:pt x="387" y="284"/>
                  </a:cubicBezTo>
                  <a:close/>
                  <a:moveTo>
                    <a:pt x="413" y="391"/>
                  </a:moveTo>
                  <a:cubicBezTo>
                    <a:pt x="442" y="400"/>
                    <a:pt x="467" y="393"/>
                    <a:pt x="492" y="388"/>
                  </a:cubicBezTo>
                  <a:cubicBezTo>
                    <a:pt x="503" y="386"/>
                    <a:pt x="506" y="381"/>
                    <a:pt x="506" y="371"/>
                  </a:cubicBezTo>
                  <a:cubicBezTo>
                    <a:pt x="505" y="312"/>
                    <a:pt x="506" y="253"/>
                    <a:pt x="505" y="194"/>
                  </a:cubicBezTo>
                  <a:cubicBezTo>
                    <a:pt x="505" y="189"/>
                    <a:pt x="505" y="185"/>
                    <a:pt x="505" y="180"/>
                  </a:cubicBezTo>
                  <a:cubicBezTo>
                    <a:pt x="474" y="180"/>
                    <a:pt x="445" y="180"/>
                    <a:pt x="416" y="180"/>
                  </a:cubicBezTo>
                  <a:cubicBezTo>
                    <a:pt x="415" y="183"/>
                    <a:pt x="415" y="186"/>
                    <a:pt x="415" y="188"/>
                  </a:cubicBezTo>
                  <a:cubicBezTo>
                    <a:pt x="415" y="224"/>
                    <a:pt x="414" y="261"/>
                    <a:pt x="415" y="297"/>
                  </a:cubicBezTo>
                  <a:cubicBezTo>
                    <a:pt x="415" y="302"/>
                    <a:pt x="417" y="307"/>
                    <a:pt x="419" y="311"/>
                  </a:cubicBezTo>
                  <a:cubicBezTo>
                    <a:pt x="428" y="330"/>
                    <a:pt x="427" y="347"/>
                    <a:pt x="419" y="366"/>
                  </a:cubicBezTo>
                  <a:cubicBezTo>
                    <a:pt x="416" y="374"/>
                    <a:pt x="415" y="383"/>
                    <a:pt x="413" y="391"/>
                  </a:cubicBezTo>
                  <a:close/>
                  <a:moveTo>
                    <a:pt x="28" y="225"/>
                  </a:moveTo>
                  <a:cubicBezTo>
                    <a:pt x="28" y="293"/>
                    <a:pt x="28" y="359"/>
                    <a:pt x="28" y="427"/>
                  </a:cubicBezTo>
                  <a:cubicBezTo>
                    <a:pt x="51" y="427"/>
                    <a:pt x="75" y="427"/>
                    <a:pt x="98" y="427"/>
                  </a:cubicBezTo>
                  <a:cubicBezTo>
                    <a:pt x="98" y="359"/>
                    <a:pt x="98" y="292"/>
                    <a:pt x="98" y="225"/>
                  </a:cubicBezTo>
                  <a:cubicBezTo>
                    <a:pt x="75" y="225"/>
                    <a:pt x="52" y="225"/>
                    <a:pt x="28" y="225"/>
                  </a:cubicBezTo>
                  <a:close/>
                  <a:moveTo>
                    <a:pt x="182" y="112"/>
                  </a:moveTo>
                  <a:cubicBezTo>
                    <a:pt x="182" y="151"/>
                    <a:pt x="182" y="189"/>
                    <a:pt x="182" y="230"/>
                  </a:cubicBezTo>
                  <a:cubicBezTo>
                    <a:pt x="211" y="230"/>
                    <a:pt x="240" y="230"/>
                    <a:pt x="270" y="230"/>
                  </a:cubicBezTo>
                  <a:cubicBezTo>
                    <a:pt x="270" y="193"/>
                    <a:pt x="270" y="153"/>
                    <a:pt x="270" y="112"/>
                  </a:cubicBezTo>
                  <a:cubicBezTo>
                    <a:pt x="240" y="112"/>
                    <a:pt x="211" y="112"/>
                    <a:pt x="182"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17" name="Freeform 6"/>
            <p:cNvSpPr/>
            <p:nvPr/>
          </p:nvSpPr>
          <p:spPr bwMode="auto">
            <a:xfrm>
              <a:off x="893278" y="1568757"/>
              <a:ext cx="153233" cy="49801"/>
            </a:xfrm>
            <a:custGeom>
              <a:avLst/>
              <a:gdLst>
                <a:gd name="T0" fmla="*/ 185 w 293"/>
                <a:gd name="T1" fmla="*/ 0 h 93"/>
                <a:gd name="T2" fmla="*/ 276 w 293"/>
                <a:gd name="T3" fmla="*/ 19 h 93"/>
                <a:gd name="T4" fmla="*/ 289 w 293"/>
                <a:gd name="T5" fmla="*/ 39 h 93"/>
                <a:gd name="T6" fmla="*/ 267 w 293"/>
                <a:gd name="T7" fmla="*/ 44 h 93"/>
                <a:gd name="T8" fmla="*/ 25 w 293"/>
                <a:gd name="T9" fmla="*/ 88 h 93"/>
                <a:gd name="T10" fmla="*/ 19 w 293"/>
                <a:gd name="T11" fmla="*/ 93 h 93"/>
                <a:gd name="T12" fmla="*/ 1 w 293"/>
                <a:gd name="T13" fmla="*/ 92 h 93"/>
                <a:gd name="T14" fmla="*/ 3 w 293"/>
                <a:gd name="T15" fmla="*/ 73 h 93"/>
                <a:gd name="T16" fmla="*/ 90 w 293"/>
                <a:gd name="T17" fmla="*/ 21 h 93"/>
                <a:gd name="T18" fmla="*/ 185 w 293"/>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93">
                  <a:moveTo>
                    <a:pt x="185" y="0"/>
                  </a:moveTo>
                  <a:cubicBezTo>
                    <a:pt x="216" y="6"/>
                    <a:pt x="246" y="13"/>
                    <a:pt x="276" y="19"/>
                  </a:cubicBezTo>
                  <a:cubicBezTo>
                    <a:pt x="286" y="22"/>
                    <a:pt x="293" y="28"/>
                    <a:pt x="289" y="39"/>
                  </a:cubicBezTo>
                  <a:cubicBezTo>
                    <a:pt x="284" y="49"/>
                    <a:pt x="276" y="47"/>
                    <a:pt x="267" y="44"/>
                  </a:cubicBezTo>
                  <a:cubicBezTo>
                    <a:pt x="178" y="16"/>
                    <a:pt x="98" y="30"/>
                    <a:pt x="25" y="88"/>
                  </a:cubicBezTo>
                  <a:cubicBezTo>
                    <a:pt x="23" y="90"/>
                    <a:pt x="21" y="93"/>
                    <a:pt x="19" y="93"/>
                  </a:cubicBezTo>
                  <a:cubicBezTo>
                    <a:pt x="13" y="93"/>
                    <a:pt x="7" y="92"/>
                    <a:pt x="1" y="92"/>
                  </a:cubicBezTo>
                  <a:cubicBezTo>
                    <a:pt x="1" y="86"/>
                    <a:pt x="0" y="76"/>
                    <a:pt x="3" y="73"/>
                  </a:cubicBezTo>
                  <a:cubicBezTo>
                    <a:pt x="28" y="49"/>
                    <a:pt x="57" y="31"/>
                    <a:pt x="90" y="21"/>
                  </a:cubicBezTo>
                  <a:cubicBezTo>
                    <a:pt x="120" y="11"/>
                    <a:pt x="153" y="7"/>
                    <a:pt x="1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18" name="Freeform 7"/>
            <p:cNvSpPr/>
            <p:nvPr/>
          </p:nvSpPr>
          <p:spPr bwMode="auto">
            <a:xfrm>
              <a:off x="1051619" y="1589188"/>
              <a:ext cx="72786" cy="83001"/>
            </a:xfrm>
            <a:custGeom>
              <a:avLst/>
              <a:gdLst>
                <a:gd name="T0" fmla="*/ 13 w 137"/>
                <a:gd name="T1" fmla="*/ 156 h 156"/>
                <a:gd name="T2" fmla="*/ 2 w 137"/>
                <a:gd name="T3" fmla="*/ 147 h 156"/>
                <a:gd name="T4" fmla="*/ 5 w 137"/>
                <a:gd name="T5" fmla="*/ 131 h 156"/>
                <a:gd name="T6" fmla="*/ 58 w 137"/>
                <a:gd name="T7" fmla="*/ 69 h 156"/>
                <a:gd name="T8" fmla="*/ 107 w 137"/>
                <a:gd name="T9" fmla="*/ 13 h 156"/>
                <a:gd name="T10" fmla="*/ 128 w 137"/>
                <a:gd name="T11" fmla="*/ 8 h 156"/>
                <a:gd name="T12" fmla="*/ 127 w 137"/>
                <a:gd name="T13" fmla="*/ 30 h 156"/>
                <a:gd name="T14" fmla="*/ 24 w 137"/>
                <a:gd name="T15" fmla="*/ 147 h 156"/>
                <a:gd name="T16" fmla="*/ 13 w 137"/>
                <a:gd name="T1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56">
                  <a:moveTo>
                    <a:pt x="13" y="156"/>
                  </a:moveTo>
                  <a:cubicBezTo>
                    <a:pt x="8" y="153"/>
                    <a:pt x="2" y="150"/>
                    <a:pt x="2" y="147"/>
                  </a:cubicBezTo>
                  <a:cubicBezTo>
                    <a:pt x="0" y="142"/>
                    <a:pt x="2" y="135"/>
                    <a:pt x="5" y="131"/>
                  </a:cubicBezTo>
                  <a:cubicBezTo>
                    <a:pt x="22" y="110"/>
                    <a:pt x="40" y="90"/>
                    <a:pt x="58" y="69"/>
                  </a:cubicBezTo>
                  <a:cubicBezTo>
                    <a:pt x="74" y="51"/>
                    <a:pt x="90" y="32"/>
                    <a:pt x="107" y="13"/>
                  </a:cubicBezTo>
                  <a:cubicBezTo>
                    <a:pt x="113" y="6"/>
                    <a:pt x="120" y="0"/>
                    <a:pt x="128" y="8"/>
                  </a:cubicBezTo>
                  <a:cubicBezTo>
                    <a:pt x="137" y="15"/>
                    <a:pt x="133" y="23"/>
                    <a:pt x="127" y="30"/>
                  </a:cubicBezTo>
                  <a:cubicBezTo>
                    <a:pt x="93" y="69"/>
                    <a:pt x="59" y="108"/>
                    <a:pt x="24" y="147"/>
                  </a:cubicBezTo>
                  <a:cubicBezTo>
                    <a:pt x="21" y="151"/>
                    <a:pt x="18" y="153"/>
                    <a:pt x="13"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19" name="Freeform 8"/>
            <p:cNvSpPr/>
            <p:nvPr/>
          </p:nvSpPr>
          <p:spPr bwMode="auto">
            <a:xfrm>
              <a:off x="1049065" y="1590465"/>
              <a:ext cx="34477" cy="34477"/>
            </a:xfrm>
            <a:custGeom>
              <a:avLst/>
              <a:gdLst>
                <a:gd name="T0" fmla="*/ 34 w 67"/>
                <a:gd name="T1" fmla="*/ 0 h 65"/>
                <a:gd name="T2" fmla="*/ 66 w 67"/>
                <a:gd name="T3" fmla="*/ 32 h 65"/>
                <a:gd name="T4" fmla="*/ 33 w 67"/>
                <a:gd name="T5" fmla="*/ 65 h 65"/>
                <a:gd name="T6" fmla="*/ 1 w 67"/>
                <a:gd name="T7" fmla="*/ 32 h 65"/>
                <a:gd name="T8" fmla="*/ 34 w 67"/>
                <a:gd name="T9" fmla="*/ 0 h 65"/>
              </a:gdLst>
              <a:ahLst/>
              <a:cxnLst>
                <a:cxn ang="0">
                  <a:pos x="T0" y="T1"/>
                </a:cxn>
                <a:cxn ang="0">
                  <a:pos x="T2" y="T3"/>
                </a:cxn>
                <a:cxn ang="0">
                  <a:pos x="T4" y="T5"/>
                </a:cxn>
                <a:cxn ang="0">
                  <a:pos x="T6" y="T7"/>
                </a:cxn>
                <a:cxn ang="0">
                  <a:pos x="T8" y="T9"/>
                </a:cxn>
              </a:cxnLst>
              <a:rect l="0" t="0" r="r" b="b"/>
              <a:pathLst>
                <a:path w="67" h="65">
                  <a:moveTo>
                    <a:pt x="34" y="0"/>
                  </a:moveTo>
                  <a:cubicBezTo>
                    <a:pt x="53" y="0"/>
                    <a:pt x="66" y="14"/>
                    <a:pt x="66" y="32"/>
                  </a:cubicBezTo>
                  <a:cubicBezTo>
                    <a:pt x="67" y="51"/>
                    <a:pt x="52" y="65"/>
                    <a:pt x="33" y="65"/>
                  </a:cubicBezTo>
                  <a:cubicBezTo>
                    <a:pt x="15" y="64"/>
                    <a:pt x="1" y="50"/>
                    <a:pt x="1" y="32"/>
                  </a:cubicBezTo>
                  <a:cubicBezTo>
                    <a:pt x="0" y="14"/>
                    <a:pt x="16"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35" name="Freeform 9"/>
            <p:cNvSpPr/>
            <p:nvPr/>
          </p:nvSpPr>
          <p:spPr bwMode="auto">
            <a:xfrm>
              <a:off x="1087374" y="1638989"/>
              <a:ext cx="34477" cy="35754"/>
            </a:xfrm>
            <a:custGeom>
              <a:avLst/>
              <a:gdLst>
                <a:gd name="T0" fmla="*/ 34 w 67"/>
                <a:gd name="T1" fmla="*/ 66 h 66"/>
                <a:gd name="T2" fmla="*/ 1 w 67"/>
                <a:gd name="T3" fmla="*/ 34 h 66"/>
                <a:gd name="T4" fmla="*/ 33 w 67"/>
                <a:gd name="T5" fmla="*/ 0 h 66"/>
                <a:gd name="T6" fmla="*/ 66 w 67"/>
                <a:gd name="T7" fmla="*/ 32 h 66"/>
                <a:gd name="T8" fmla="*/ 34 w 67"/>
                <a:gd name="T9" fmla="*/ 66 h 66"/>
              </a:gdLst>
              <a:ahLst/>
              <a:cxnLst>
                <a:cxn ang="0">
                  <a:pos x="T0" y="T1"/>
                </a:cxn>
                <a:cxn ang="0">
                  <a:pos x="T2" y="T3"/>
                </a:cxn>
                <a:cxn ang="0">
                  <a:pos x="T4" y="T5"/>
                </a:cxn>
                <a:cxn ang="0">
                  <a:pos x="T6" y="T7"/>
                </a:cxn>
                <a:cxn ang="0">
                  <a:pos x="T8" y="T9"/>
                </a:cxn>
              </a:cxnLst>
              <a:rect l="0" t="0" r="r" b="b"/>
              <a:pathLst>
                <a:path w="67" h="66">
                  <a:moveTo>
                    <a:pt x="34" y="66"/>
                  </a:moveTo>
                  <a:cubicBezTo>
                    <a:pt x="16" y="66"/>
                    <a:pt x="1" y="52"/>
                    <a:pt x="1" y="34"/>
                  </a:cubicBezTo>
                  <a:cubicBezTo>
                    <a:pt x="0" y="16"/>
                    <a:pt x="15" y="0"/>
                    <a:pt x="33" y="0"/>
                  </a:cubicBezTo>
                  <a:cubicBezTo>
                    <a:pt x="50" y="0"/>
                    <a:pt x="66" y="15"/>
                    <a:pt x="66" y="32"/>
                  </a:cubicBezTo>
                  <a:cubicBezTo>
                    <a:pt x="67" y="51"/>
                    <a:pt x="53" y="66"/>
                    <a:pt x="34"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38" name="Freeform 10"/>
            <p:cNvSpPr/>
            <p:nvPr/>
          </p:nvSpPr>
          <p:spPr bwMode="auto">
            <a:xfrm>
              <a:off x="872847" y="1627496"/>
              <a:ext cx="14046" cy="15323"/>
            </a:xfrm>
            <a:custGeom>
              <a:avLst/>
              <a:gdLst>
                <a:gd name="T0" fmla="*/ 13 w 26"/>
                <a:gd name="T1" fmla="*/ 30 h 30"/>
                <a:gd name="T2" fmla="*/ 0 w 26"/>
                <a:gd name="T3" fmla="*/ 14 h 30"/>
                <a:gd name="T4" fmla="*/ 12 w 26"/>
                <a:gd name="T5" fmla="*/ 0 h 30"/>
                <a:gd name="T6" fmla="*/ 25 w 26"/>
                <a:gd name="T7" fmla="*/ 13 h 30"/>
                <a:gd name="T8" fmla="*/ 13 w 26"/>
                <a:gd name="T9" fmla="*/ 30 h 30"/>
              </a:gdLst>
              <a:ahLst/>
              <a:cxnLst>
                <a:cxn ang="0">
                  <a:pos x="T0" y="T1"/>
                </a:cxn>
                <a:cxn ang="0">
                  <a:pos x="T2" y="T3"/>
                </a:cxn>
                <a:cxn ang="0">
                  <a:pos x="T4" y="T5"/>
                </a:cxn>
                <a:cxn ang="0">
                  <a:pos x="T6" y="T7"/>
                </a:cxn>
                <a:cxn ang="0">
                  <a:pos x="T8" y="T9"/>
                </a:cxn>
              </a:cxnLst>
              <a:rect l="0" t="0" r="r" b="b"/>
              <a:pathLst>
                <a:path w="26" h="30">
                  <a:moveTo>
                    <a:pt x="13" y="30"/>
                  </a:moveTo>
                  <a:cubicBezTo>
                    <a:pt x="7" y="23"/>
                    <a:pt x="0" y="18"/>
                    <a:pt x="0" y="14"/>
                  </a:cubicBezTo>
                  <a:cubicBezTo>
                    <a:pt x="1" y="9"/>
                    <a:pt x="8" y="4"/>
                    <a:pt x="12" y="0"/>
                  </a:cubicBezTo>
                  <a:cubicBezTo>
                    <a:pt x="16" y="4"/>
                    <a:pt x="23" y="8"/>
                    <a:pt x="25" y="13"/>
                  </a:cubicBezTo>
                  <a:cubicBezTo>
                    <a:pt x="26" y="17"/>
                    <a:pt x="19" y="22"/>
                    <a:pt x="1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grpSp>
      <p:grpSp>
        <p:nvGrpSpPr>
          <p:cNvPr id="141" name="Group 85"/>
          <p:cNvGrpSpPr>
            <a:grpSpLocks noChangeAspect="1"/>
          </p:cNvGrpSpPr>
          <p:nvPr/>
        </p:nvGrpSpPr>
        <p:grpSpPr>
          <a:xfrm>
            <a:off x="1193130" y="6420876"/>
            <a:ext cx="569451" cy="566562"/>
            <a:chOff x="2371" y="3663"/>
            <a:chExt cx="394" cy="392"/>
          </a:xfrm>
          <a:gradFill flip="none" rotWithShape="1">
            <a:gsLst>
              <a:gs pos="0">
                <a:schemeClr val="accent1"/>
              </a:gs>
              <a:gs pos="100000">
                <a:schemeClr val="accent1">
                  <a:lumMod val="75000"/>
                </a:schemeClr>
              </a:gs>
            </a:gsLst>
            <a:lin ang="0" scaled="1"/>
          </a:gradFill>
        </p:grpSpPr>
        <p:sp>
          <p:nvSpPr>
            <p:cNvPr id="142" name="Freeform 86"/>
            <p:cNvSpPr>
              <a:spLocks noEditPoints="1"/>
            </p:cNvSpPr>
            <p:nvPr/>
          </p:nvSpPr>
          <p:spPr bwMode="auto">
            <a:xfrm>
              <a:off x="2371" y="3663"/>
              <a:ext cx="394" cy="392"/>
            </a:xfrm>
            <a:custGeom>
              <a:avLst/>
              <a:gdLst>
                <a:gd name="T0" fmla="*/ 216 w 652"/>
                <a:gd name="T1" fmla="*/ 367 h 650"/>
                <a:gd name="T2" fmla="*/ 315 w 652"/>
                <a:gd name="T3" fmla="*/ 650 h 650"/>
                <a:gd name="T4" fmla="*/ 23 w 652"/>
                <a:gd name="T5" fmla="*/ 556 h 650"/>
                <a:gd name="T6" fmla="*/ 108 w 652"/>
                <a:gd name="T7" fmla="*/ 365 h 650"/>
                <a:gd name="T8" fmla="*/ 29 w 652"/>
                <a:gd name="T9" fmla="*/ 273 h 650"/>
                <a:gd name="T10" fmla="*/ 43 w 652"/>
                <a:gd name="T11" fmla="*/ 208 h 650"/>
                <a:gd name="T12" fmla="*/ 316 w 652"/>
                <a:gd name="T13" fmla="*/ 208 h 650"/>
                <a:gd name="T14" fmla="*/ 610 w 652"/>
                <a:gd name="T15" fmla="*/ 0 h 650"/>
                <a:gd name="T16" fmla="*/ 649 w 652"/>
                <a:gd name="T17" fmla="*/ 222 h 650"/>
                <a:gd name="T18" fmla="*/ 285 w 652"/>
                <a:gd name="T19" fmla="*/ 273 h 650"/>
                <a:gd name="T20" fmla="*/ 294 w 652"/>
                <a:gd name="T21" fmla="*/ 209 h 650"/>
                <a:gd name="T22" fmla="*/ 232 w 652"/>
                <a:gd name="T23" fmla="*/ 62 h 650"/>
                <a:gd name="T24" fmla="*/ 66 w 652"/>
                <a:gd name="T25" fmla="*/ 22 h 650"/>
                <a:gd name="T26" fmla="*/ 128 w 652"/>
                <a:gd name="T27" fmla="*/ 169 h 650"/>
                <a:gd name="T28" fmla="*/ 526 w 652"/>
                <a:gd name="T29" fmla="*/ 62 h 650"/>
                <a:gd name="T30" fmla="*/ 360 w 652"/>
                <a:gd name="T31" fmla="*/ 22 h 650"/>
                <a:gd name="T32" fmla="*/ 422 w 652"/>
                <a:gd name="T33" fmla="*/ 169 h 650"/>
                <a:gd name="T34" fmla="*/ 588 w 652"/>
                <a:gd name="T35" fmla="*/ 209 h 650"/>
                <a:gd name="T36" fmla="*/ 526 w 652"/>
                <a:gd name="T37" fmla="*/ 62 h 650"/>
                <a:gd name="T38" fmla="*/ 156 w 652"/>
                <a:gd name="T39" fmla="*/ 378 h 650"/>
                <a:gd name="T40" fmla="*/ 96 w 652"/>
                <a:gd name="T41" fmla="*/ 545 h 650"/>
                <a:gd name="T42" fmla="*/ 153 w 652"/>
                <a:gd name="T43" fmla="*/ 515 h 650"/>
                <a:gd name="T44" fmla="*/ 65 w 652"/>
                <a:gd name="T45" fmla="*/ 494 h 650"/>
                <a:gd name="T46" fmla="*/ 136 w 652"/>
                <a:gd name="T47" fmla="*/ 419 h 650"/>
                <a:gd name="T48" fmla="*/ 264 w 652"/>
                <a:gd name="T49" fmla="*/ 492 h 650"/>
                <a:gd name="T50" fmla="*/ 294 w 652"/>
                <a:gd name="T51" fmla="*/ 629 h 650"/>
                <a:gd name="T52" fmla="*/ 242 w 652"/>
                <a:gd name="T53" fmla="*/ 493 h 650"/>
                <a:gd name="T54" fmla="*/ 117 w 652"/>
                <a:gd name="T55" fmla="*/ 442 h 650"/>
                <a:gd name="T56" fmla="*/ 148 w 652"/>
                <a:gd name="T57" fmla="*/ 493 h 650"/>
                <a:gd name="T58" fmla="*/ 118 w 652"/>
                <a:gd name="T59" fmla="*/ 567 h 650"/>
                <a:gd name="T60" fmla="*/ 159 w 652"/>
                <a:gd name="T61" fmla="*/ 231 h 650"/>
                <a:gd name="T62" fmla="*/ 222 w 652"/>
                <a:gd name="T63" fmla="*/ 294 h 650"/>
                <a:gd name="T64" fmla="*/ 249 w 652"/>
                <a:gd name="T65" fmla="*/ 252 h 650"/>
                <a:gd name="T66" fmla="*/ 630 w 652"/>
                <a:gd name="T67" fmla="*/ 232 h 650"/>
                <a:gd name="T68" fmla="*/ 55 w 652"/>
                <a:gd name="T69" fmla="*/ 567 h 650"/>
                <a:gd name="T70" fmla="*/ 99 w 652"/>
                <a:gd name="T71" fmla="*/ 232 h 650"/>
                <a:gd name="T72" fmla="*/ 99 w 652"/>
                <a:gd name="T73" fmla="*/ 232 h 650"/>
                <a:gd name="T74" fmla="*/ 210 w 652"/>
                <a:gd name="T75" fmla="*/ 40 h 650"/>
                <a:gd name="T76" fmla="*/ 443 w 652"/>
                <a:gd name="T77" fmla="*/ 41 h 650"/>
                <a:gd name="T78" fmla="*/ 443 w 652"/>
                <a:gd name="T79" fmla="*/ 22 h 650"/>
                <a:gd name="T80" fmla="*/ 150 w 652"/>
                <a:gd name="T81" fmla="*/ 208 h 650"/>
                <a:gd name="T82" fmla="*/ 150 w 652"/>
                <a:gd name="T83" fmla="*/ 189 h 650"/>
                <a:gd name="T84" fmla="*/ 444 w 652"/>
                <a:gd name="T85" fmla="*/ 20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2" h="650">
                  <a:moveTo>
                    <a:pt x="241" y="273"/>
                  </a:moveTo>
                  <a:cubicBezTo>
                    <a:pt x="247" y="310"/>
                    <a:pt x="236" y="339"/>
                    <a:pt x="207" y="363"/>
                  </a:cubicBezTo>
                  <a:cubicBezTo>
                    <a:pt x="211" y="364"/>
                    <a:pt x="214" y="366"/>
                    <a:pt x="216" y="367"/>
                  </a:cubicBezTo>
                  <a:cubicBezTo>
                    <a:pt x="278" y="395"/>
                    <a:pt x="313" y="442"/>
                    <a:pt x="316" y="510"/>
                  </a:cubicBezTo>
                  <a:cubicBezTo>
                    <a:pt x="318" y="554"/>
                    <a:pt x="316" y="599"/>
                    <a:pt x="316" y="643"/>
                  </a:cubicBezTo>
                  <a:cubicBezTo>
                    <a:pt x="316" y="645"/>
                    <a:pt x="316" y="647"/>
                    <a:pt x="315" y="650"/>
                  </a:cubicBezTo>
                  <a:cubicBezTo>
                    <a:pt x="222" y="650"/>
                    <a:pt x="128" y="650"/>
                    <a:pt x="33" y="650"/>
                  </a:cubicBezTo>
                  <a:cubicBezTo>
                    <a:pt x="33" y="625"/>
                    <a:pt x="33" y="601"/>
                    <a:pt x="33" y="577"/>
                  </a:cubicBezTo>
                  <a:cubicBezTo>
                    <a:pt x="33" y="568"/>
                    <a:pt x="32" y="561"/>
                    <a:pt x="23" y="556"/>
                  </a:cubicBezTo>
                  <a:cubicBezTo>
                    <a:pt x="6" y="544"/>
                    <a:pt x="0" y="526"/>
                    <a:pt x="2" y="506"/>
                  </a:cubicBezTo>
                  <a:cubicBezTo>
                    <a:pt x="7" y="440"/>
                    <a:pt x="41" y="394"/>
                    <a:pt x="102" y="367"/>
                  </a:cubicBezTo>
                  <a:cubicBezTo>
                    <a:pt x="104" y="366"/>
                    <a:pt x="106" y="366"/>
                    <a:pt x="108" y="365"/>
                  </a:cubicBezTo>
                  <a:cubicBezTo>
                    <a:pt x="109" y="364"/>
                    <a:pt x="109" y="364"/>
                    <a:pt x="110" y="362"/>
                  </a:cubicBezTo>
                  <a:cubicBezTo>
                    <a:pt x="82" y="340"/>
                    <a:pt x="70" y="311"/>
                    <a:pt x="77" y="273"/>
                  </a:cubicBezTo>
                  <a:cubicBezTo>
                    <a:pt x="61" y="273"/>
                    <a:pt x="45" y="273"/>
                    <a:pt x="29" y="273"/>
                  </a:cubicBezTo>
                  <a:cubicBezTo>
                    <a:pt x="8" y="272"/>
                    <a:pt x="2" y="266"/>
                    <a:pt x="1" y="243"/>
                  </a:cubicBezTo>
                  <a:cubicBezTo>
                    <a:pt x="1" y="217"/>
                    <a:pt x="6" y="210"/>
                    <a:pt x="28" y="209"/>
                  </a:cubicBezTo>
                  <a:cubicBezTo>
                    <a:pt x="33" y="209"/>
                    <a:pt x="37" y="209"/>
                    <a:pt x="43" y="208"/>
                  </a:cubicBezTo>
                  <a:cubicBezTo>
                    <a:pt x="43" y="139"/>
                    <a:pt x="43" y="70"/>
                    <a:pt x="43" y="1"/>
                  </a:cubicBezTo>
                  <a:cubicBezTo>
                    <a:pt x="135" y="1"/>
                    <a:pt x="224" y="1"/>
                    <a:pt x="316" y="1"/>
                  </a:cubicBezTo>
                  <a:cubicBezTo>
                    <a:pt x="316" y="69"/>
                    <a:pt x="316" y="138"/>
                    <a:pt x="316" y="208"/>
                  </a:cubicBezTo>
                  <a:cubicBezTo>
                    <a:pt x="323" y="208"/>
                    <a:pt x="329" y="208"/>
                    <a:pt x="337" y="208"/>
                  </a:cubicBezTo>
                  <a:cubicBezTo>
                    <a:pt x="337" y="139"/>
                    <a:pt x="337" y="70"/>
                    <a:pt x="337" y="0"/>
                  </a:cubicBezTo>
                  <a:cubicBezTo>
                    <a:pt x="429" y="0"/>
                    <a:pt x="519" y="0"/>
                    <a:pt x="610" y="0"/>
                  </a:cubicBezTo>
                  <a:cubicBezTo>
                    <a:pt x="610" y="70"/>
                    <a:pt x="610" y="138"/>
                    <a:pt x="610" y="208"/>
                  </a:cubicBezTo>
                  <a:cubicBezTo>
                    <a:pt x="615" y="208"/>
                    <a:pt x="618" y="209"/>
                    <a:pt x="622" y="209"/>
                  </a:cubicBezTo>
                  <a:cubicBezTo>
                    <a:pt x="633" y="209"/>
                    <a:pt x="647" y="209"/>
                    <a:pt x="649" y="222"/>
                  </a:cubicBezTo>
                  <a:cubicBezTo>
                    <a:pt x="652" y="235"/>
                    <a:pt x="652" y="250"/>
                    <a:pt x="648" y="262"/>
                  </a:cubicBezTo>
                  <a:cubicBezTo>
                    <a:pt x="646" y="268"/>
                    <a:pt x="631" y="272"/>
                    <a:pt x="623" y="272"/>
                  </a:cubicBezTo>
                  <a:cubicBezTo>
                    <a:pt x="510" y="273"/>
                    <a:pt x="398" y="273"/>
                    <a:pt x="285" y="273"/>
                  </a:cubicBezTo>
                  <a:cubicBezTo>
                    <a:pt x="271" y="273"/>
                    <a:pt x="256" y="273"/>
                    <a:pt x="241" y="273"/>
                  </a:cubicBezTo>
                  <a:close/>
                  <a:moveTo>
                    <a:pt x="232" y="209"/>
                  </a:moveTo>
                  <a:cubicBezTo>
                    <a:pt x="254" y="209"/>
                    <a:pt x="274" y="209"/>
                    <a:pt x="294" y="209"/>
                  </a:cubicBezTo>
                  <a:cubicBezTo>
                    <a:pt x="294" y="146"/>
                    <a:pt x="294" y="84"/>
                    <a:pt x="294" y="22"/>
                  </a:cubicBezTo>
                  <a:cubicBezTo>
                    <a:pt x="273" y="22"/>
                    <a:pt x="253" y="22"/>
                    <a:pt x="232" y="22"/>
                  </a:cubicBezTo>
                  <a:cubicBezTo>
                    <a:pt x="232" y="36"/>
                    <a:pt x="232" y="49"/>
                    <a:pt x="232" y="62"/>
                  </a:cubicBezTo>
                  <a:cubicBezTo>
                    <a:pt x="196" y="62"/>
                    <a:pt x="163" y="62"/>
                    <a:pt x="127" y="62"/>
                  </a:cubicBezTo>
                  <a:cubicBezTo>
                    <a:pt x="127" y="48"/>
                    <a:pt x="127" y="35"/>
                    <a:pt x="127" y="22"/>
                  </a:cubicBezTo>
                  <a:cubicBezTo>
                    <a:pt x="106" y="22"/>
                    <a:pt x="86" y="22"/>
                    <a:pt x="66" y="22"/>
                  </a:cubicBezTo>
                  <a:cubicBezTo>
                    <a:pt x="66" y="85"/>
                    <a:pt x="66" y="146"/>
                    <a:pt x="66" y="208"/>
                  </a:cubicBezTo>
                  <a:cubicBezTo>
                    <a:pt x="87" y="208"/>
                    <a:pt x="107" y="208"/>
                    <a:pt x="128" y="208"/>
                  </a:cubicBezTo>
                  <a:cubicBezTo>
                    <a:pt x="128" y="194"/>
                    <a:pt x="128" y="181"/>
                    <a:pt x="128" y="169"/>
                  </a:cubicBezTo>
                  <a:cubicBezTo>
                    <a:pt x="164" y="169"/>
                    <a:pt x="197" y="169"/>
                    <a:pt x="232" y="169"/>
                  </a:cubicBezTo>
                  <a:cubicBezTo>
                    <a:pt x="232" y="182"/>
                    <a:pt x="232" y="194"/>
                    <a:pt x="232" y="209"/>
                  </a:cubicBezTo>
                  <a:close/>
                  <a:moveTo>
                    <a:pt x="526" y="62"/>
                  </a:moveTo>
                  <a:cubicBezTo>
                    <a:pt x="490" y="62"/>
                    <a:pt x="457" y="62"/>
                    <a:pt x="421" y="62"/>
                  </a:cubicBezTo>
                  <a:cubicBezTo>
                    <a:pt x="421" y="48"/>
                    <a:pt x="421" y="35"/>
                    <a:pt x="421" y="22"/>
                  </a:cubicBezTo>
                  <a:cubicBezTo>
                    <a:pt x="400" y="22"/>
                    <a:pt x="380" y="22"/>
                    <a:pt x="360" y="22"/>
                  </a:cubicBezTo>
                  <a:cubicBezTo>
                    <a:pt x="360" y="85"/>
                    <a:pt x="360" y="146"/>
                    <a:pt x="360" y="208"/>
                  </a:cubicBezTo>
                  <a:cubicBezTo>
                    <a:pt x="381" y="208"/>
                    <a:pt x="401" y="208"/>
                    <a:pt x="422" y="208"/>
                  </a:cubicBezTo>
                  <a:cubicBezTo>
                    <a:pt x="422" y="194"/>
                    <a:pt x="422" y="181"/>
                    <a:pt x="422" y="169"/>
                  </a:cubicBezTo>
                  <a:cubicBezTo>
                    <a:pt x="458" y="169"/>
                    <a:pt x="491" y="169"/>
                    <a:pt x="527" y="169"/>
                  </a:cubicBezTo>
                  <a:cubicBezTo>
                    <a:pt x="527" y="182"/>
                    <a:pt x="527" y="195"/>
                    <a:pt x="527" y="209"/>
                  </a:cubicBezTo>
                  <a:cubicBezTo>
                    <a:pt x="548" y="209"/>
                    <a:pt x="568" y="209"/>
                    <a:pt x="588" y="209"/>
                  </a:cubicBezTo>
                  <a:cubicBezTo>
                    <a:pt x="588" y="146"/>
                    <a:pt x="588" y="84"/>
                    <a:pt x="588" y="22"/>
                  </a:cubicBezTo>
                  <a:cubicBezTo>
                    <a:pt x="567" y="22"/>
                    <a:pt x="547" y="22"/>
                    <a:pt x="526" y="22"/>
                  </a:cubicBezTo>
                  <a:cubicBezTo>
                    <a:pt x="526" y="36"/>
                    <a:pt x="526" y="48"/>
                    <a:pt x="526" y="62"/>
                  </a:cubicBezTo>
                  <a:close/>
                  <a:moveTo>
                    <a:pt x="294" y="629"/>
                  </a:moveTo>
                  <a:cubicBezTo>
                    <a:pt x="294" y="585"/>
                    <a:pt x="296" y="544"/>
                    <a:pt x="294" y="502"/>
                  </a:cubicBezTo>
                  <a:cubicBezTo>
                    <a:pt x="290" y="431"/>
                    <a:pt x="226" y="375"/>
                    <a:pt x="156" y="378"/>
                  </a:cubicBezTo>
                  <a:cubicBezTo>
                    <a:pt x="82" y="381"/>
                    <a:pt x="24" y="439"/>
                    <a:pt x="23" y="511"/>
                  </a:cubicBezTo>
                  <a:cubicBezTo>
                    <a:pt x="22" y="531"/>
                    <a:pt x="34" y="544"/>
                    <a:pt x="54" y="545"/>
                  </a:cubicBezTo>
                  <a:cubicBezTo>
                    <a:pt x="68" y="546"/>
                    <a:pt x="82" y="545"/>
                    <a:pt x="96" y="545"/>
                  </a:cubicBezTo>
                  <a:cubicBezTo>
                    <a:pt x="115" y="545"/>
                    <a:pt x="134" y="546"/>
                    <a:pt x="153" y="545"/>
                  </a:cubicBezTo>
                  <a:cubicBezTo>
                    <a:pt x="163" y="545"/>
                    <a:pt x="171" y="539"/>
                    <a:pt x="168" y="529"/>
                  </a:cubicBezTo>
                  <a:cubicBezTo>
                    <a:pt x="167" y="523"/>
                    <a:pt x="159" y="517"/>
                    <a:pt x="153" y="515"/>
                  </a:cubicBezTo>
                  <a:cubicBezTo>
                    <a:pt x="148" y="512"/>
                    <a:pt x="140" y="514"/>
                    <a:pt x="134" y="514"/>
                  </a:cubicBezTo>
                  <a:cubicBezTo>
                    <a:pt x="111" y="514"/>
                    <a:pt x="88" y="514"/>
                    <a:pt x="65" y="514"/>
                  </a:cubicBezTo>
                  <a:cubicBezTo>
                    <a:pt x="65" y="506"/>
                    <a:pt x="65" y="500"/>
                    <a:pt x="65" y="494"/>
                  </a:cubicBezTo>
                  <a:cubicBezTo>
                    <a:pt x="76" y="493"/>
                    <a:pt x="85" y="493"/>
                    <a:pt x="96" y="492"/>
                  </a:cubicBezTo>
                  <a:cubicBezTo>
                    <a:pt x="96" y="468"/>
                    <a:pt x="96" y="444"/>
                    <a:pt x="96" y="419"/>
                  </a:cubicBezTo>
                  <a:cubicBezTo>
                    <a:pt x="110" y="419"/>
                    <a:pt x="123" y="419"/>
                    <a:pt x="136" y="419"/>
                  </a:cubicBezTo>
                  <a:cubicBezTo>
                    <a:pt x="159" y="420"/>
                    <a:pt x="184" y="414"/>
                    <a:pt x="204" y="422"/>
                  </a:cubicBezTo>
                  <a:cubicBezTo>
                    <a:pt x="224" y="430"/>
                    <a:pt x="238" y="452"/>
                    <a:pt x="254" y="469"/>
                  </a:cubicBezTo>
                  <a:cubicBezTo>
                    <a:pt x="259" y="475"/>
                    <a:pt x="263" y="484"/>
                    <a:pt x="264" y="492"/>
                  </a:cubicBezTo>
                  <a:cubicBezTo>
                    <a:pt x="265" y="523"/>
                    <a:pt x="264" y="555"/>
                    <a:pt x="264" y="586"/>
                  </a:cubicBezTo>
                  <a:cubicBezTo>
                    <a:pt x="264" y="600"/>
                    <a:pt x="264" y="614"/>
                    <a:pt x="264" y="629"/>
                  </a:cubicBezTo>
                  <a:cubicBezTo>
                    <a:pt x="275" y="629"/>
                    <a:pt x="284" y="629"/>
                    <a:pt x="294" y="629"/>
                  </a:cubicBezTo>
                  <a:close/>
                  <a:moveTo>
                    <a:pt x="118" y="629"/>
                  </a:moveTo>
                  <a:cubicBezTo>
                    <a:pt x="160" y="629"/>
                    <a:pt x="201" y="629"/>
                    <a:pt x="242" y="629"/>
                  </a:cubicBezTo>
                  <a:cubicBezTo>
                    <a:pt x="242" y="583"/>
                    <a:pt x="242" y="539"/>
                    <a:pt x="242" y="493"/>
                  </a:cubicBezTo>
                  <a:cubicBezTo>
                    <a:pt x="225" y="493"/>
                    <a:pt x="208" y="493"/>
                    <a:pt x="190" y="493"/>
                  </a:cubicBezTo>
                  <a:cubicBezTo>
                    <a:pt x="190" y="475"/>
                    <a:pt x="190" y="458"/>
                    <a:pt x="190" y="442"/>
                  </a:cubicBezTo>
                  <a:cubicBezTo>
                    <a:pt x="165" y="442"/>
                    <a:pt x="141" y="442"/>
                    <a:pt x="117" y="442"/>
                  </a:cubicBezTo>
                  <a:cubicBezTo>
                    <a:pt x="117" y="455"/>
                    <a:pt x="117" y="468"/>
                    <a:pt x="117" y="480"/>
                  </a:cubicBezTo>
                  <a:cubicBezTo>
                    <a:pt x="117" y="484"/>
                    <a:pt x="117" y="488"/>
                    <a:pt x="117" y="493"/>
                  </a:cubicBezTo>
                  <a:cubicBezTo>
                    <a:pt x="128" y="493"/>
                    <a:pt x="138" y="493"/>
                    <a:pt x="148" y="493"/>
                  </a:cubicBezTo>
                  <a:cubicBezTo>
                    <a:pt x="174" y="493"/>
                    <a:pt x="190" y="507"/>
                    <a:pt x="190" y="529"/>
                  </a:cubicBezTo>
                  <a:cubicBezTo>
                    <a:pt x="191" y="551"/>
                    <a:pt x="174" y="566"/>
                    <a:pt x="149" y="567"/>
                  </a:cubicBezTo>
                  <a:cubicBezTo>
                    <a:pt x="138" y="567"/>
                    <a:pt x="128" y="567"/>
                    <a:pt x="118" y="567"/>
                  </a:cubicBezTo>
                  <a:cubicBezTo>
                    <a:pt x="118" y="588"/>
                    <a:pt x="118" y="608"/>
                    <a:pt x="118" y="629"/>
                  </a:cubicBezTo>
                  <a:close/>
                  <a:moveTo>
                    <a:pt x="222" y="294"/>
                  </a:moveTo>
                  <a:cubicBezTo>
                    <a:pt x="222" y="259"/>
                    <a:pt x="194" y="231"/>
                    <a:pt x="159" y="231"/>
                  </a:cubicBezTo>
                  <a:cubicBezTo>
                    <a:pt x="125" y="230"/>
                    <a:pt x="96" y="258"/>
                    <a:pt x="96" y="293"/>
                  </a:cubicBezTo>
                  <a:cubicBezTo>
                    <a:pt x="96" y="328"/>
                    <a:pt x="124" y="356"/>
                    <a:pt x="158" y="356"/>
                  </a:cubicBezTo>
                  <a:cubicBezTo>
                    <a:pt x="193" y="357"/>
                    <a:pt x="222" y="328"/>
                    <a:pt x="222" y="294"/>
                  </a:cubicBezTo>
                  <a:close/>
                  <a:moveTo>
                    <a:pt x="630" y="232"/>
                  </a:moveTo>
                  <a:cubicBezTo>
                    <a:pt x="493" y="232"/>
                    <a:pt x="356" y="232"/>
                    <a:pt x="219" y="232"/>
                  </a:cubicBezTo>
                  <a:cubicBezTo>
                    <a:pt x="225" y="246"/>
                    <a:pt x="233" y="252"/>
                    <a:pt x="249" y="252"/>
                  </a:cubicBezTo>
                  <a:cubicBezTo>
                    <a:pt x="370" y="251"/>
                    <a:pt x="491" y="251"/>
                    <a:pt x="612" y="251"/>
                  </a:cubicBezTo>
                  <a:cubicBezTo>
                    <a:pt x="618" y="251"/>
                    <a:pt x="624" y="251"/>
                    <a:pt x="630" y="251"/>
                  </a:cubicBezTo>
                  <a:cubicBezTo>
                    <a:pt x="630" y="244"/>
                    <a:pt x="630" y="238"/>
                    <a:pt x="630" y="232"/>
                  </a:cubicBezTo>
                  <a:close/>
                  <a:moveTo>
                    <a:pt x="95" y="629"/>
                  </a:moveTo>
                  <a:cubicBezTo>
                    <a:pt x="95" y="608"/>
                    <a:pt x="95" y="588"/>
                    <a:pt x="95" y="567"/>
                  </a:cubicBezTo>
                  <a:cubicBezTo>
                    <a:pt x="81" y="567"/>
                    <a:pt x="68" y="567"/>
                    <a:pt x="55" y="567"/>
                  </a:cubicBezTo>
                  <a:cubicBezTo>
                    <a:pt x="55" y="588"/>
                    <a:pt x="55" y="608"/>
                    <a:pt x="55" y="629"/>
                  </a:cubicBezTo>
                  <a:cubicBezTo>
                    <a:pt x="69" y="629"/>
                    <a:pt x="81" y="629"/>
                    <a:pt x="95" y="629"/>
                  </a:cubicBezTo>
                  <a:close/>
                  <a:moveTo>
                    <a:pt x="99" y="232"/>
                  </a:moveTo>
                  <a:cubicBezTo>
                    <a:pt x="74" y="232"/>
                    <a:pt x="49" y="232"/>
                    <a:pt x="24" y="232"/>
                  </a:cubicBezTo>
                  <a:cubicBezTo>
                    <a:pt x="24" y="239"/>
                    <a:pt x="24" y="245"/>
                    <a:pt x="24" y="250"/>
                  </a:cubicBezTo>
                  <a:cubicBezTo>
                    <a:pt x="81" y="256"/>
                    <a:pt x="86" y="255"/>
                    <a:pt x="99" y="232"/>
                  </a:cubicBezTo>
                  <a:close/>
                  <a:moveTo>
                    <a:pt x="150" y="21"/>
                  </a:moveTo>
                  <a:cubicBezTo>
                    <a:pt x="150" y="28"/>
                    <a:pt x="150" y="34"/>
                    <a:pt x="150" y="40"/>
                  </a:cubicBezTo>
                  <a:cubicBezTo>
                    <a:pt x="170" y="40"/>
                    <a:pt x="190" y="40"/>
                    <a:pt x="210" y="40"/>
                  </a:cubicBezTo>
                  <a:cubicBezTo>
                    <a:pt x="210" y="33"/>
                    <a:pt x="210" y="28"/>
                    <a:pt x="210" y="21"/>
                  </a:cubicBezTo>
                  <a:cubicBezTo>
                    <a:pt x="190" y="21"/>
                    <a:pt x="171" y="21"/>
                    <a:pt x="150" y="21"/>
                  </a:cubicBezTo>
                  <a:close/>
                  <a:moveTo>
                    <a:pt x="443" y="41"/>
                  </a:moveTo>
                  <a:cubicBezTo>
                    <a:pt x="460" y="41"/>
                    <a:pt x="474" y="42"/>
                    <a:pt x="489" y="41"/>
                  </a:cubicBezTo>
                  <a:cubicBezTo>
                    <a:pt x="507" y="41"/>
                    <a:pt x="508" y="40"/>
                    <a:pt x="503" y="22"/>
                  </a:cubicBezTo>
                  <a:cubicBezTo>
                    <a:pt x="483" y="22"/>
                    <a:pt x="463" y="22"/>
                    <a:pt x="443" y="22"/>
                  </a:cubicBezTo>
                  <a:cubicBezTo>
                    <a:pt x="443" y="28"/>
                    <a:pt x="443" y="34"/>
                    <a:pt x="443" y="41"/>
                  </a:cubicBezTo>
                  <a:close/>
                  <a:moveTo>
                    <a:pt x="150" y="189"/>
                  </a:moveTo>
                  <a:cubicBezTo>
                    <a:pt x="150" y="196"/>
                    <a:pt x="150" y="202"/>
                    <a:pt x="150" y="208"/>
                  </a:cubicBezTo>
                  <a:cubicBezTo>
                    <a:pt x="170" y="208"/>
                    <a:pt x="190" y="208"/>
                    <a:pt x="210" y="208"/>
                  </a:cubicBezTo>
                  <a:cubicBezTo>
                    <a:pt x="210" y="201"/>
                    <a:pt x="210" y="196"/>
                    <a:pt x="210" y="189"/>
                  </a:cubicBezTo>
                  <a:cubicBezTo>
                    <a:pt x="190" y="189"/>
                    <a:pt x="171" y="189"/>
                    <a:pt x="150" y="189"/>
                  </a:cubicBezTo>
                  <a:close/>
                  <a:moveTo>
                    <a:pt x="504" y="190"/>
                  </a:moveTo>
                  <a:cubicBezTo>
                    <a:pt x="483" y="190"/>
                    <a:pt x="464" y="190"/>
                    <a:pt x="444" y="190"/>
                  </a:cubicBezTo>
                  <a:cubicBezTo>
                    <a:pt x="444" y="197"/>
                    <a:pt x="444" y="203"/>
                    <a:pt x="444" y="208"/>
                  </a:cubicBezTo>
                  <a:cubicBezTo>
                    <a:pt x="465" y="208"/>
                    <a:pt x="484" y="208"/>
                    <a:pt x="504" y="208"/>
                  </a:cubicBezTo>
                  <a:cubicBezTo>
                    <a:pt x="504" y="202"/>
                    <a:pt x="504" y="197"/>
                    <a:pt x="504" y="190"/>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43" name="Freeform 87"/>
            <p:cNvSpPr>
              <a:spLocks noEditPoints="1"/>
            </p:cNvSpPr>
            <p:nvPr/>
          </p:nvSpPr>
          <p:spPr bwMode="auto">
            <a:xfrm>
              <a:off x="2575" y="3904"/>
              <a:ext cx="189" cy="151"/>
            </a:xfrm>
            <a:custGeom>
              <a:avLst/>
              <a:gdLst>
                <a:gd name="T0" fmla="*/ 0 w 313"/>
                <a:gd name="T1" fmla="*/ 249 h 249"/>
                <a:gd name="T2" fmla="*/ 0 w 313"/>
                <a:gd name="T3" fmla="*/ 0 h 249"/>
                <a:gd name="T4" fmla="*/ 313 w 313"/>
                <a:gd name="T5" fmla="*/ 0 h 249"/>
                <a:gd name="T6" fmla="*/ 313 w 313"/>
                <a:gd name="T7" fmla="*/ 249 h 249"/>
                <a:gd name="T8" fmla="*/ 0 w 313"/>
                <a:gd name="T9" fmla="*/ 249 h 249"/>
                <a:gd name="T10" fmla="*/ 209 w 313"/>
                <a:gd name="T11" fmla="*/ 20 h 249"/>
                <a:gd name="T12" fmla="*/ 209 w 313"/>
                <a:gd name="T13" fmla="*/ 60 h 249"/>
                <a:gd name="T14" fmla="*/ 104 w 313"/>
                <a:gd name="T15" fmla="*/ 60 h 249"/>
                <a:gd name="T16" fmla="*/ 104 w 313"/>
                <a:gd name="T17" fmla="*/ 21 h 249"/>
                <a:gd name="T18" fmla="*/ 22 w 313"/>
                <a:gd name="T19" fmla="*/ 21 h 249"/>
                <a:gd name="T20" fmla="*/ 22 w 313"/>
                <a:gd name="T21" fmla="*/ 228 h 249"/>
                <a:gd name="T22" fmla="*/ 292 w 313"/>
                <a:gd name="T23" fmla="*/ 228 h 249"/>
                <a:gd name="T24" fmla="*/ 292 w 313"/>
                <a:gd name="T25" fmla="*/ 20 h 249"/>
                <a:gd name="T26" fmla="*/ 209 w 313"/>
                <a:gd name="T27" fmla="*/ 20 h 249"/>
                <a:gd name="T28" fmla="*/ 188 w 313"/>
                <a:gd name="T29" fmla="*/ 21 h 249"/>
                <a:gd name="T30" fmla="*/ 127 w 313"/>
                <a:gd name="T31" fmla="*/ 21 h 249"/>
                <a:gd name="T32" fmla="*/ 127 w 313"/>
                <a:gd name="T33" fmla="*/ 39 h 249"/>
                <a:gd name="T34" fmla="*/ 188 w 313"/>
                <a:gd name="T35" fmla="*/ 39 h 249"/>
                <a:gd name="T36" fmla="*/ 188 w 313"/>
                <a:gd name="T37" fmla="*/ 2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249">
                  <a:moveTo>
                    <a:pt x="0" y="249"/>
                  </a:moveTo>
                  <a:cubicBezTo>
                    <a:pt x="0" y="166"/>
                    <a:pt x="0" y="83"/>
                    <a:pt x="0" y="0"/>
                  </a:cubicBezTo>
                  <a:cubicBezTo>
                    <a:pt x="104" y="0"/>
                    <a:pt x="208" y="0"/>
                    <a:pt x="313" y="0"/>
                  </a:cubicBezTo>
                  <a:cubicBezTo>
                    <a:pt x="313" y="83"/>
                    <a:pt x="313" y="165"/>
                    <a:pt x="313" y="249"/>
                  </a:cubicBezTo>
                  <a:cubicBezTo>
                    <a:pt x="210" y="249"/>
                    <a:pt x="106" y="249"/>
                    <a:pt x="0" y="249"/>
                  </a:cubicBezTo>
                  <a:close/>
                  <a:moveTo>
                    <a:pt x="209" y="20"/>
                  </a:moveTo>
                  <a:cubicBezTo>
                    <a:pt x="209" y="35"/>
                    <a:pt x="209" y="48"/>
                    <a:pt x="209" y="60"/>
                  </a:cubicBezTo>
                  <a:cubicBezTo>
                    <a:pt x="173" y="60"/>
                    <a:pt x="140" y="60"/>
                    <a:pt x="104" y="60"/>
                  </a:cubicBezTo>
                  <a:cubicBezTo>
                    <a:pt x="104" y="47"/>
                    <a:pt x="104" y="34"/>
                    <a:pt x="104" y="21"/>
                  </a:cubicBezTo>
                  <a:cubicBezTo>
                    <a:pt x="76" y="21"/>
                    <a:pt x="49" y="21"/>
                    <a:pt x="22" y="21"/>
                  </a:cubicBezTo>
                  <a:cubicBezTo>
                    <a:pt x="22" y="90"/>
                    <a:pt x="22" y="159"/>
                    <a:pt x="22" y="228"/>
                  </a:cubicBezTo>
                  <a:cubicBezTo>
                    <a:pt x="112" y="228"/>
                    <a:pt x="202" y="228"/>
                    <a:pt x="292" y="228"/>
                  </a:cubicBezTo>
                  <a:cubicBezTo>
                    <a:pt x="292" y="159"/>
                    <a:pt x="292" y="90"/>
                    <a:pt x="292" y="20"/>
                  </a:cubicBezTo>
                  <a:cubicBezTo>
                    <a:pt x="264" y="20"/>
                    <a:pt x="238" y="20"/>
                    <a:pt x="209" y="20"/>
                  </a:cubicBezTo>
                  <a:close/>
                  <a:moveTo>
                    <a:pt x="188" y="21"/>
                  </a:moveTo>
                  <a:cubicBezTo>
                    <a:pt x="166" y="21"/>
                    <a:pt x="146" y="21"/>
                    <a:pt x="127" y="21"/>
                  </a:cubicBezTo>
                  <a:cubicBezTo>
                    <a:pt x="127" y="28"/>
                    <a:pt x="127" y="34"/>
                    <a:pt x="127" y="39"/>
                  </a:cubicBezTo>
                  <a:cubicBezTo>
                    <a:pt x="148" y="39"/>
                    <a:pt x="167" y="39"/>
                    <a:pt x="188" y="39"/>
                  </a:cubicBezTo>
                  <a:cubicBezTo>
                    <a:pt x="188" y="33"/>
                    <a:pt x="188" y="28"/>
                    <a:pt x="188" y="21"/>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44" name="Freeform 88"/>
            <p:cNvSpPr/>
            <p:nvPr/>
          </p:nvSpPr>
          <p:spPr bwMode="auto">
            <a:xfrm>
              <a:off x="2677" y="3993"/>
              <a:ext cx="62" cy="12"/>
            </a:xfrm>
            <a:custGeom>
              <a:avLst/>
              <a:gdLst>
                <a:gd name="T0" fmla="*/ 103 w 103"/>
                <a:gd name="T1" fmla="*/ 0 h 20"/>
                <a:gd name="T2" fmla="*/ 103 w 103"/>
                <a:gd name="T3" fmla="*/ 20 h 20"/>
                <a:gd name="T4" fmla="*/ 0 w 103"/>
                <a:gd name="T5" fmla="*/ 20 h 20"/>
                <a:gd name="T6" fmla="*/ 0 w 103"/>
                <a:gd name="T7" fmla="*/ 0 h 20"/>
                <a:gd name="T8" fmla="*/ 103 w 103"/>
                <a:gd name="T9" fmla="*/ 0 h 20"/>
              </a:gdLst>
              <a:ahLst/>
              <a:cxnLst>
                <a:cxn ang="0">
                  <a:pos x="T0" y="T1"/>
                </a:cxn>
                <a:cxn ang="0">
                  <a:pos x="T2" y="T3"/>
                </a:cxn>
                <a:cxn ang="0">
                  <a:pos x="T4" y="T5"/>
                </a:cxn>
                <a:cxn ang="0">
                  <a:pos x="T6" y="T7"/>
                </a:cxn>
                <a:cxn ang="0">
                  <a:pos x="T8" y="T9"/>
                </a:cxn>
              </a:cxnLst>
              <a:rect l="0" t="0" r="r" b="b"/>
              <a:pathLst>
                <a:path w="103" h="20">
                  <a:moveTo>
                    <a:pt x="103" y="0"/>
                  </a:moveTo>
                  <a:cubicBezTo>
                    <a:pt x="103" y="8"/>
                    <a:pt x="103" y="13"/>
                    <a:pt x="103" y="20"/>
                  </a:cubicBezTo>
                  <a:cubicBezTo>
                    <a:pt x="69" y="20"/>
                    <a:pt x="35" y="20"/>
                    <a:pt x="0" y="20"/>
                  </a:cubicBezTo>
                  <a:cubicBezTo>
                    <a:pt x="0" y="13"/>
                    <a:pt x="0" y="7"/>
                    <a:pt x="0" y="0"/>
                  </a:cubicBezTo>
                  <a:cubicBezTo>
                    <a:pt x="35" y="0"/>
                    <a:pt x="69" y="0"/>
                    <a:pt x="103" y="0"/>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45" name="Freeform 89"/>
            <p:cNvSpPr/>
            <p:nvPr/>
          </p:nvSpPr>
          <p:spPr bwMode="auto">
            <a:xfrm>
              <a:off x="2677" y="4018"/>
              <a:ext cx="11" cy="12"/>
            </a:xfrm>
            <a:custGeom>
              <a:avLst/>
              <a:gdLst>
                <a:gd name="T0" fmla="*/ 18 w 18"/>
                <a:gd name="T1" fmla="*/ 20 h 20"/>
                <a:gd name="T2" fmla="*/ 0 w 18"/>
                <a:gd name="T3" fmla="*/ 20 h 20"/>
                <a:gd name="T4" fmla="*/ 0 w 18"/>
                <a:gd name="T5" fmla="*/ 0 h 20"/>
                <a:gd name="T6" fmla="*/ 18 w 18"/>
                <a:gd name="T7" fmla="*/ 0 h 20"/>
                <a:gd name="T8" fmla="*/ 18 w 18"/>
                <a:gd name="T9" fmla="*/ 20 h 20"/>
              </a:gdLst>
              <a:ahLst/>
              <a:cxnLst>
                <a:cxn ang="0">
                  <a:pos x="T0" y="T1"/>
                </a:cxn>
                <a:cxn ang="0">
                  <a:pos x="T2" y="T3"/>
                </a:cxn>
                <a:cxn ang="0">
                  <a:pos x="T4" y="T5"/>
                </a:cxn>
                <a:cxn ang="0">
                  <a:pos x="T6" y="T7"/>
                </a:cxn>
                <a:cxn ang="0">
                  <a:pos x="T8" y="T9"/>
                </a:cxn>
              </a:cxnLst>
              <a:rect l="0" t="0" r="r" b="b"/>
              <a:pathLst>
                <a:path w="18" h="20">
                  <a:moveTo>
                    <a:pt x="18" y="20"/>
                  </a:moveTo>
                  <a:cubicBezTo>
                    <a:pt x="12" y="20"/>
                    <a:pt x="6" y="20"/>
                    <a:pt x="0" y="20"/>
                  </a:cubicBezTo>
                  <a:cubicBezTo>
                    <a:pt x="0" y="13"/>
                    <a:pt x="0" y="7"/>
                    <a:pt x="0" y="0"/>
                  </a:cubicBezTo>
                  <a:cubicBezTo>
                    <a:pt x="6" y="0"/>
                    <a:pt x="12" y="0"/>
                    <a:pt x="18" y="0"/>
                  </a:cubicBezTo>
                  <a:cubicBezTo>
                    <a:pt x="18" y="7"/>
                    <a:pt x="18" y="13"/>
                    <a:pt x="18" y="20"/>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46" name="Freeform 90"/>
            <p:cNvSpPr/>
            <p:nvPr/>
          </p:nvSpPr>
          <p:spPr bwMode="auto">
            <a:xfrm>
              <a:off x="2702" y="4019"/>
              <a:ext cx="12" cy="10"/>
            </a:xfrm>
            <a:custGeom>
              <a:avLst/>
              <a:gdLst>
                <a:gd name="T0" fmla="*/ 0 w 20"/>
                <a:gd name="T1" fmla="*/ 18 h 18"/>
                <a:gd name="T2" fmla="*/ 0 w 20"/>
                <a:gd name="T3" fmla="*/ 0 h 18"/>
                <a:gd name="T4" fmla="*/ 20 w 20"/>
                <a:gd name="T5" fmla="*/ 0 h 18"/>
                <a:gd name="T6" fmla="*/ 20 w 20"/>
                <a:gd name="T7" fmla="*/ 18 h 18"/>
                <a:gd name="T8" fmla="*/ 0 w 20"/>
                <a:gd name="T9" fmla="*/ 18 h 18"/>
              </a:gdLst>
              <a:ahLst/>
              <a:cxnLst>
                <a:cxn ang="0">
                  <a:pos x="T0" y="T1"/>
                </a:cxn>
                <a:cxn ang="0">
                  <a:pos x="T2" y="T3"/>
                </a:cxn>
                <a:cxn ang="0">
                  <a:pos x="T4" y="T5"/>
                </a:cxn>
                <a:cxn ang="0">
                  <a:pos x="T6" y="T7"/>
                </a:cxn>
                <a:cxn ang="0">
                  <a:pos x="T8" y="T9"/>
                </a:cxn>
              </a:cxnLst>
              <a:rect l="0" t="0" r="r" b="b"/>
              <a:pathLst>
                <a:path w="20" h="18">
                  <a:moveTo>
                    <a:pt x="0" y="18"/>
                  </a:moveTo>
                  <a:cubicBezTo>
                    <a:pt x="0" y="12"/>
                    <a:pt x="0" y="6"/>
                    <a:pt x="0" y="0"/>
                  </a:cubicBezTo>
                  <a:cubicBezTo>
                    <a:pt x="6" y="0"/>
                    <a:pt x="12" y="0"/>
                    <a:pt x="20" y="0"/>
                  </a:cubicBezTo>
                  <a:cubicBezTo>
                    <a:pt x="20" y="6"/>
                    <a:pt x="20" y="11"/>
                    <a:pt x="20" y="18"/>
                  </a:cubicBezTo>
                  <a:cubicBezTo>
                    <a:pt x="13" y="18"/>
                    <a:pt x="7" y="18"/>
                    <a:pt x="0" y="18"/>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47" name="Freeform 91"/>
            <p:cNvSpPr/>
            <p:nvPr/>
          </p:nvSpPr>
          <p:spPr bwMode="auto">
            <a:xfrm>
              <a:off x="2727" y="4018"/>
              <a:ext cx="12" cy="12"/>
            </a:xfrm>
            <a:custGeom>
              <a:avLst/>
              <a:gdLst>
                <a:gd name="T0" fmla="*/ 0 w 19"/>
                <a:gd name="T1" fmla="*/ 20 h 20"/>
                <a:gd name="T2" fmla="*/ 0 w 19"/>
                <a:gd name="T3" fmla="*/ 0 h 20"/>
                <a:gd name="T4" fmla="*/ 19 w 19"/>
                <a:gd name="T5" fmla="*/ 0 h 20"/>
                <a:gd name="T6" fmla="*/ 19 w 19"/>
                <a:gd name="T7" fmla="*/ 20 h 20"/>
                <a:gd name="T8" fmla="*/ 0 w 19"/>
                <a:gd name="T9" fmla="*/ 20 h 20"/>
              </a:gdLst>
              <a:ahLst/>
              <a:cxnLst>
                <a:cxn ang="0">
                  <a:pos x="T0" y="T1"/>
                </a:cxn>
                <a:cxn ang="0">
                  <a:pos x="T2" y="T3"/>
                </a:cxn>
                <a:cxn ang="0">
                  <a:pos x="T4" y="T5"/>
                </a:cxn>
                <a:cxn ang="0">
                  <a:pos x="T6" y="T7"/>
                </a:cxn>
                <a:cxn ang="0">
                  <a:pos x="T8" y="T9"/>
                </a:cxn>
              </a:cxnLst>
              <a:rect l="0" t="0" r="r" b="b"/>
              <a:pathLst>
                <a:path w="19" h="20">
                  <a:moveTo>
                    <a:pt x="0" y="20"/>
                  </a:moveTo>
                  <a:cubicBezTo>
                    <a:pt x="0" y="13"/>
                    <a:pt x="0" y="7"/>
                    <a:pt x="0" y="0"/>
                  </a:cubicBezTo>
                  <a:cubicBezTo>
                    <a:pt x="7" y="0"/>
                    <a:pt x="13" y="0"/>
                    <a:pt x="19" y="0"/>
                  </a:cubicBezTo>
                  <a:cubicBezTo>
                    <a:pt x="19" y="7"/>
                    <a:pt x="19" y="13"/>
                    <a:pt x="19" y="20"/>
                  </a:cubicBezTo>
                  <a:cubicBezTo>
                    <a:pt x="13" y="20"/>
                    <a:pt x="7" y="20"/>
                    <a:pt x="0" y="20"/>
                  </a:cubicBezTo>
                  <a:close/>
                </a:path>
              </a:pathLst>
            </a:custGeom>
            <a:grpFill/>
            <a:ln w="9525">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grpSp>
      <p:sp>
        <p:nvSpPr>
          <p:cNvPr id="149" name="文本框 148"/>
          <p:cNvSpPr txBox="1"/>
          <p:nvPr/>
        </p:nvSpPr>
        <p:spPr>
          <a:xfrm>
            <a:off x="1280795" y="419100"/>
            <a:ext cx="11822430" cy="645160"/>
          </a:xfrm>
          <a:prstGeom prst="rect">
            <a:avLst/>
          </a:prstGeom>
          <a:noFill/>
        </p:spPr>
        <p:txBody>
          <a:bodyPr wrap="square" rtlCol="0">
            <a:spAutoFit/>
          </a:bodyPr>
          <a:p>
            <a:r>
              <a:rPr lang="en-US" altLang="zh-CN" sz="3600" b="1">
                <a:solidFill>
                  <a:schemeClr val="bg1"/>
                </a:solidFill>
              </a:rPr>
              <a:t>Target Customer: Cloud Service provider or large enterprise </a:t>
            </a:r>
            <a:endParaRPr lang="en-US" altLang="zh-CN" sz="3600" b="1">
              <a:solidFill>
                <a:schemeClr val="bg1"/>
              </a:solidFill>
            </a:endParaRPr>
          </a:p>
        </p:txBody>
      </p:sp>
      <p:sp>
        <p:nvSpPr>
          <p:cNvPr id="150" name="Cloud 1"/>
          <p:cNvSpPr/>
          <p:nvPr>
            <p:custDataLst>
              <p:tags r:id="rId3"/>
            </p:custDataLst>
          </p:nvPr>
        </p:nvSpPr>
        <p:spPr>
          <a:xfrm>
            <a:off x="8653145" y="6438900"/>
            <a:ext cx="4115435" cy="2748915"/>
          </a:xfrm>
          <a:prstGeom prst="cloud">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5718" rIns="35718" bIns="35718" numCol="1" spcCol="38100" rtlCol="0" anchor="ctr">
            <a:noAutofit/>
          </a:bodyPr>
          <a:lstStyle/>
          <a:p>
            <a:pPr marL="0" marR="0" indent="0" algn="ctr" defTabSz="821690" rtl="0" fontAlgn="auto" latinLnBrk="0" hangingPunct="0">
              <a:lnSpc>
                <a:spcPct val="100000"/>
              </a:lnSpc>
              <a:spcBef>
                <a:spcPts val="0"/>
              </a:spcBef>
              <a:spcAft>
                <a:spcPts val="0"/>
              </a:spcAft>
              <a:buClrTx/>
              <a:buSzTx/>
              <a:buFontTx/>
              <a:buNone/>
            </a:pPr>
            <a:endParaRPr kumimoji="0" lang="en-US" sz="15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1" name="Cloud 28"/>
          <p:cNvSpPr/>
          <p:nvPr>
            <p:custDataLst>
              <p:tags r:id="rId4"/>
            </p:custDataLst>
          </p:nvPr>
        </p:nvSpPr>
        <p:spPr>
          <a:xfrm>
            <a:off x="13211810" y="6573520"/>
            <a:ext cx="4333875" cy="2531745"/>
          </a:xfrm>
          <a:prstGeom prst="cloud">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5718" rIns="35718" bIns="35718" numCol="1" spcCol="38100" rtlCol="0" anchor="ctr">
            <a:noAutofit/>
          </a:bodyPr>
          <a:lstStyle/>
          <a:p>
            <a:pPr marL="0" marR="0" indent="0" algn="ctr" defTabSz="821690" rtl="0" fontAlgn="auto" latinLnBrk="0" hangingPunct="0">
              <a:lnSpc>
                <a:spcPct val="100000"/>
              </a:lnSpc>
              <a:spcBef>
                <a:spcPts val="0"/>
              </a:spcBef>
              <a:spcAft>
                <a:spcPts val="0"/>
              </a:spcAft>
              <a:buClrTx/>
              <a:buSzTx/>
              <a:buFontTx/>
              <a:buNone/>
            </a:pPr>
            <a:endParaRPr kumimoji="0" lang="en-US" sz="15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2" name="椭圆 151"/>
          <p:cNvSpPr/>
          <p:nvPr/>
        </p:nvSpPr>
        <p:spPr>
          <a:xfrm>
            <a:off x="11012805" y="3238500"/>
            <a:ext cx="4871085" cy="1816735"/>
          </a:xfrm>
          <a:prstGeom prst="ellipse">
            <a:avLst/>
          </a:prstGeom>
          <a:gradFill flip="none" rotWithShape="1">
            <a:gsLst>
              <a:gs pos="0">
                <a:schemeClr val="accent1">
                  <a:alpha val="20000"/>
                </a:schemeClr>
              </a:gs>
              <a:gs pos="60000">
                <a:schemeClr val="accent1">
                  <a:alpha val="0"/>
                </a:schemeClr>
              </a:gs>
              <a:gs pos="40000">
                <a:schemeClr val="accent1">
                  <a:alpha val="0"/>
                </a:schemeClr>
              </a:gs>
              <a:gs pos="100000">
                <a:schemeClr val="accent1">
                  <a:alpha val="20000"/>
                </a:schemeClr>
              </a:gs>
            </a:gsLst>
            <a:lin ang="0" scaled="1"/>
          </a:gradFill>
          <a:ln w="15875">
            <a:gradFill flip="none" rotWithShape="1">
              <a:gsLst>
                <a:gs pos="0">
                  <a:schemeClr val="accent1">
                    <a:alpha val="0"/>
                  </a:schemeClr>
                </a:gs>
                <a:gs pos="100000">
                  <a:schemeClr val="accent1"/>
                </a:gs>
              </a:gsLst>
              <a:lin ang="5400000" scaled="1"/>
            </a:gradFill>
          </a:ln>
          <a:effectLst>
            <a:innerShdw blurRad="342900">
              <a:srgbClr val="19A2FF">
                <a:alpha val="4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478BFF"/>
              </a:solidFill>
              <a:latin typeface="Times New Roman" panose="02020603050405020304" pitchFamily="18" charset="0"/>
              <a:ea typeface="+mj-ea"/>
              <a:cs typeface="Times New Roman" panose="02020603050405020304" pitchFamily="18" charset="0"/>
            </a:endParaRPr>
          </a:p>
        </p:txBody>
      </p:sp>
      <p:sp>
        <p:nvSpPr>
          <p:cNvPr id="154" name="椭圆 153"/>
          <p:cNvSpPr/>
          <p:nvPr/>
        </p:nvSpPr>
        <p:spPr>
          <a:xfrm>
            <a:off x="12267905" y="3695929"/>
            <a:ext cx="1926793" cy="727523"/>
          </a:xfrm>
          <a:prstGeom prst="ellipse">
            <a:avLst/>
          </a:prstGeom>
          <a:solidFill>
            <a:srgbClr val="1D78F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478BFF"/>
              </a:solidFill>
              <a:latin typeface="Times New Roman" panose="02020603050405020304" pitchFamily="18" charset="0"/>
              <a:ea typeface="+mj-ea"/>
              <a:cs typeface="Times New Roman" panose="02020603050405020304" pitchFamily="18" charset="0"/>
            </a:endParaRPr>
          </a:p>
        </p:txBody>
      </p:sp>
      <p:sp>
        <p:nvSpPr>
          <p:cNvPr id="155" name="梯形 154"/>
          <p:cNvSpPr/>
          <p:nvPr/>
        </p:nvSpPr>
        <p:spPr>
          <a:xfrm rot="10800000">
            <a:off x="11125200" y="2943225"/>
            <a:ext cx="4022090" cy="1331595"/>
          </a:xfrm>
          <a:prstGeom prst="trapezoid">
            <a:avLst/>
          </a:prstGeom>
          <a:gradFill>
            <a:gsLst>
              <a:gs pos="0">
                <a:schemeClr val="accent1">
                  <a:alpha val="0"/>
                </a:schemeClr>
              </a:gs>
              <a:gs pos="43400">
                <a:schemeClr val="accent1">
                  <a:alpha val="50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478BFF"/>
              </a:solidFill>
              <a:latin typeface="Times New Roman" panose="02020603050405020304" pitchFamily="18" charset="0"/>
              <a:ea typeface="+mj-ea"/>
              <a:cs typeface="Times New Roman" panose="02020603050405020304" pitchFamily="18" charset="0"/>
            </a:endParaRPr>
          </a:p>
        </p:txBody>
      </p:sp>
      <p:sp>
        <p:nvSpPr>
          <p:cNvPr id="156" name="文本框 155"/>
          <p:cNvSpPr txBox="1"/>
          <p:nvPr/>
        </p:nvSpPr>
        <p:spPr>
          <a:xfrm>
            <a:off x="11887200" y="3238500"/>
            <a:ext cx="2869565" cy="460375"/>
          </a:xfrm>
          <a:prstGeom prst="rect">
            <a:avLst/>
          </a:prstGeom>
          <a:noFill/>
        </p:spPr>
        <p:txBody>
          <a:bodyPr wrap="square" rtlCol="0">
            <a:spAutoFit/>
          </a:bodyPr>
          <a:p>
            <a:r>
              <a:rPr lang="en-US" altLang="zh-CN" sz="2400" b="1">
                <a:solidFill>
                  <a:schemeClr val="bg1"/>
                </a:solidFill>
              </a:rPr>
              <a:t>NexaVM  nMCMP</a:t>
            </a:r>
            <a:endParaRPr lang="en-US" altLang="zh-CN" sz="2400" b="1">
              <a:solidFill>
                <a:schemeClr val="bg1"/>
              </a:solidFill>
            </a:endParaRPr>
          </a:p>
        </p:txBody>
      </p:sp>
      <p:sp>
        <p:nvSpPr>
          <p:cNvPr id="157" name="文本框 156"/>
          <p:cNvSpPr txBox="1"/>
          <p:nvPr/>
        </p:nvSpPr>
        <p:spPr>
          <a:xfrm>
            <a:off x="10896600" y="1892935"/>
            <a:ext cx="2451735" cy="706755"/>
          </a:xfrm>
          <a:prstGeom prst="rect">
            <a:avLst/>
          </a:prstGeom>
          <a:noFill/>
        </p:spPr>
        <p:txBody>
          <a:bodyPr wrap="square" rtlCol="0">
            <a:spAutoFit/>
          </a:bodyPr>
          <a:p>
            <a:r>
              <a:rPr lang="en-US" altLang="zh-CN" sz="2000" b="1">
                <a:solidFill>
                  <a:schemeClr val="bg1"/>
                </a:solidFill>
              </a:rPr>
              <a:t>Tenant 1-N</a:t>
            </a:r>
            <a:endParaRPr lang="en-US" altLang="zh-CN" sz="2000" b="1">
              <a:solidFill>
                <a:schemeClr val="bg1"/>
              </a:solidFill>
            </a:endParaRPr>
          </a:p>
          <a:p>
            <a:r>
              <a:rPr lang="en-US" altLang="zh-CN" sz="2000">
                <a:solidFill>
                  <a:schemeClr val="bg1"/>
                </a:solidFill>
              </a:rPr>
              <a:t>self service portal</a:t>
            </a:r>
            <a:endParaRPr lang="en-US" altLang="zh-CN" sz="2000">
              <a:solidFill>
                <a:schemeClr val="bg1"/>
              </a:solidFill>
            </a:endParaRPr>
          </a:p>
        </p:txBody>
      </p:sp>
      <p:sp>
        <p:nvSpPr>
          <p:cNvPr id="158" name="文本框 157"/>
          <p:cNvSpPr txBox="1"/>
          <p:nvPr/>
        </p:nvSpPr>
        <p:spPr>
          <a:xfrm>
            <a:off x="13757275" y="1892935"/>
            <a:ext cx="3408045" cy="706755"/>
          </a:xfrm>
          <a:prstGeom prst="rect">
            <a:avLst/>
          </a:prstGeom>
          <a:noFill/>
        </p:spPr>
        <p:txBody>
          <a:bodyPr wrap="square" rtlCol="0">
            <a:spAutoFit/>
          </a:bodyPr>
          <a:p>
            <a:r>
              <a:rPr lang="en-US" altLang="zh-CN" sz="2000" b="1">
                <a:solidFill>
                  <a:schemeClr val="bg1"/>
                </a:solidFill>
              </a:rPr>
              <a:t>Admin 1-N</a:t>
            </a:r>
            <a:endParaRPr lang="en-US" altLang="zh-CN" sz="2000" b="1">
              <a:solidFill>
                <a:schemeClr val="bg1"/>
              </a:solidFill>
            </a:endParaRPr>
          </a:p>
          <a:p>
            <a:r>
              <a:rPr lang="en-US" altLang="zh-CN" sz="2000">
                <a:solidFill>
                  <a:schemeClr val="bg1"/>
                </a:solidFill>
              </a:rPr>
              <a:t>platform management portal</a:t>
            </a:r>
            <a:endParaRPr lang="en-US" altLang="zh-CN" sz="2000">
              <a:solidFill>
                <a:schemeClr val="bg1"/>
              </a:solidFill>
            </a:endParaRPr>
          </a:p>
        </p:txBody>
      </p:sp>
      <p:cxnSp>
        <p:nvCxnSpPr>
          <p:cNvPr id="159" name="直接箭头连接符 158"/>
          <p:cNvCxnSpPr/>
          <p:nvPr/>
        </p:nvCxnSpPr>
        <p:spPr>
          <a:xfrm flipH="1">
            <a:off x="10058400" y="4781550"/>
            <a:ext cx="1532255" cy="1581150"/>
          </a:xfrm>
          <a:prstGeom prst="straightConnector1">
            <a:avLst/>
          </a:prstGeom>
          <a:ln>
            <a:solidFill>
              <a:schemeClr val="bg1"/>
            </a:solidFill>
            <a:tailEnd type="arrow"/>
          </a:ln>
        </p:spPr>
        <p:style>
          <a:lnRef idx="2">
            <a:schemeClr val="accent1"/>
          </a:lnRef>
          <a:fillRef idx="0">
            <a:srgbClr val="FFFFFF"/>
          </a:fillRef>
          <a:effectRef idx="0">
            <a:srgbClr val="FFFFFF"/>
          </a:effectRef>
          <a:fontRef idx="minor">
            <a:schemeClr val="tx1"/>
          </a:fontRef>
        </p:style>
      </p:cxnSp>
      <p:cxnSp>
        <p:nvCxnSpPr>
          <p:cNvPr id="160" name="直接箭头连接符 159"/>
          <p:cNvCxnSpPr/>
          <p:nvPr/>
        </p:nvCxnSpPr>
        <p:spPr>
          <a:xfrm>
            <a:off x="14249400" y="4991100"/>
            <a:ext cx="1066800" cy="1447800"/>
          </a:xfrm>
          <a:prstGeom prst="straightConnector1">
            <a:avLst/>
          </a:prstGeom>
          <a:ln>
            <a:solidFill>
              <a:schemeClr val="bg1"/>
            </a:solidFill>
            <a:tailEnd type="arrow"/>
          </a:ln>
        </p:spPr>
        <p:style>
          <a:lnRef idx="2">
            <a:schemeClr val="accent1"/>
          </a:lnRef>
          <a:fillRef idx="0">
            <a:srgbClr val="FFFFFF"/>
          </a:fillRef>
          <a:effectRef idx="0">
            <a:srgbClr val="FFFFFF"/>
          </a:effectRef>
          <a:fontRef idx="minor">
            <a:schemeClr val="tx1"/>
          </a:fontRef>
        </p:style>
      </p:cxnSp>
      <p:sp>
        <p:nvSpPr>
          <p:cNvPr id="161" name="文本框 160"/>
          <p:cNvSpPr txBox="1"/>
          <p:nvPr/>
        </p:nvSpPr>
        <p:spPr>
          <a:xfrm>
            <a:off x="15316200" y="5911215"/>
            <a:ext cx="1849120" cy="368300"/>
          </a:xfrm>
          <a:prstGeom prst="rect">
            <a:avLst/>
          </a:prstGeom>
          <a:noFill/>
        </p:spPr>
        <p:txBody>
          <a:bodyPr wrap="square" rtlCol="0">
            <a:spAutoFit/>
          </a:bodyPr>
          <a:p>
            <a:r>
              <a:rPr lang="en-US" altLang="zh-CN">
                <a:solidFill>
                  <a:schemeClr val="bg1"/>
                </a:solidFill>
              </a:rPr>
              <a:t>Public Cloud</a:t>
            </a:r>
            <a:endParaRPr lang="en-US" altLang="zh-CN">
              <a:solidFill>
                <a:schemeClr val="bg1"/>
              </a:solidFill>
            </a:endParaRPr>
          </a:p>
        </p:txBody>
      </p:sp>
      <p:sp>
        <p:nvSpPr>
          <p:cNvPr id="162" name="文本框 161"/>
          <p:cNvSpPr txBox="1"/>
          <p:nvPr/>
        </p:nvSpPr>
        <p:spPr>
          <a:xfrm>
            <a:off x="10515600" y="5911215"/>
            <a:ext cx="1849120" cy="368300"/>
          </a:xfrm>
          <a:prstGeom prst="rect">
            <a:avLst/>
          </a:prstGeom>
          <a:noFill/>
        </p:spPr>
        <p:txBody>
          <a:bodyPr wrap="square" rtlCol="0">
            <a:spAutoFit/>
          </a:bodyPr>
          <a:p>
            <a:r>
              <a:rPr lang="en-US" altLang="zh-CN">
                <a:solidFill>
                  <a:schemeClr val="bg1"/>
                </a:solidFill>
              </a:rPr>
              <a:t>Private Infra Silos</a:t>
            </a:r>
            <a:endParaRPr lang="en-US" altLang="zh-CN">
              <a:solidFill>
                <a:schemeClr val="bg1"/>
              </a:solidFill>
            </a:endParaRPr>
          </a:p>
        </p:txBody>
      </p:sp>
      <p:pic>
        <p:nvPicPr>
          <p:cNvPr id="163" name="图片 162"/>
          <p:cNvPicPr/>
          <p:nvPr/>
        </p:nvPicPr>
        <p:blipFill>
          <a:blip r:embed="rId5"/>
          <a:stretch>
            <a:fillRect/>
          </a:stretch>
        </p:blipFill>
        <p:spPr>
          <a:xfrm>
            <a:off x="13707110" y="6987540"/>
            <a:ext cx="1278255" cy="822960"/>
          </a:xfrm>
          <a:prstGeom prst="rect">
            <a:avLst/>
          </a:prstGeom>
        </p:spPr>
      </p:pic>
      <p:pic>
        <p:nvPicPr>
          <p:cNvPr id="164" name="图片 163"/>
          <p:cNvPicPr/>
          <p:nvPr/>
        </p:nvPicPr>
        <p:blipFill>
          <a:blip r:embed="rId6"/>
          <a:stretch>
            <a:fillRect/>
          </a:stretch>
        </p:blipFill>
        <p:spPr>
          <a:xfrm>
            <a:off x="15392400" y="7800975"/>
            <a:ext cx="732790" cy="586105"/>
          </a:xfrm>
          <a:prstGeom prst="rect">
            <a:avLst/>
          </a:prstGeom>
        </p:spPr>
      </p:pic>
      <p:pic>
        <p:nvPicPr>
          <p:cNvPr id="165" name="图片 164"/>
          <p:cNvPicPr/>
          <p:nvPr/>
        </p:nvPicPr>
        <p:blipFill>
          <a:blip r:embed="rId7"/>
          <a:stretch>
            <a:fillRect/>
          </a:stretch>
        </p:blipFill>
        <p:spPr>
          <a:xfrm>
            <a:off x="14097000" y="7886700"/>
            <a:ext cx="1156335" cy="753110"/>
          </a:xfrm>
          <a:prstGeom prst="rect">
            <a:avLst/>
          </a:prstGeom>
        </p:spPr>
      </p:pic>
      <p:pic>
        <p:nvPicPr>
          <p:cNvPr id="166" name="图片 165"/>
          <p:cNvPicPr/>
          <p:nvPr/>
        </p:nvPicPr>
        <p:blipFill>
          <a:blip r:embed="rId8"/>
          <a:stretch>
            <a:fillRect/>
          </a:stretch>
        </p:blipFill>
        <p:spPr>
          <a:xfrm>
            <a:off x="15087600" y="6838950"/>
            <a:ext cx="1123950" cy="613410"/>
          </a:xfrm>
          <a:prstGeom prst="rect">
            <a:avLst/>
          </a:prstGeom>
        </p:spPr>
      </p:pic>
      <p:pic>
        <p:nvPicPr>
          <p:cNvPr id="167" name="图片 166"/>
          <p:cNvPicPr/>
          <p:nvPr/>
        </p:nvPicPr>
        <p:blipFill>
          <a:blip r:embed="rId9"/>
          <a:stretch>
            <a:fillRect/>
          </a:stretch>
        </p:blipFill>
        <p:spPr>
          <a:xfrm>
            <a:off x="9296400" y="6917055"/>
            <a:ext cx="814705" cy="582295"/>
          </a:xfrm>
          <a:prstGeom prst="rect">
            <a:avLst/>
          </a:prstGeom>
        </p:spPr>
      </p:pic>
      <p:pic>
        <p:nvPicPr>
          <p:cNvPr id="168" name="图片 167"/>
          <p:cNvPicPr>
            <a:picLocks noChangeAspect="1"/>
          </p:cNvPicPr>
          <p:nvPr/>
        </p:nvPicPr>
        <p:blipFill>
          <a:blip r:embed="rId10"/>
          <a:stretch>
            <a:fillRect/>
          </a:stretch>
        </p:blipFill>
        <p:spPr>
          <a:xfrm>
            <a:off x="16497935" y="7048500"/>
            <a:ext cx="752475" cy="562610"/>
          </a:xfrm>
          <a:prstGeom prst="rect">
            <a:avLst/>
          </a:prstGeom>
        </p:spPr>
      </p:pic>
      <p:pic>
        <p:nvPicPr>
          <p:cNvPr id="169" name="图片 168"/>
          <p:cNvPicPr/>
          <p:nvPr/>
        </p:nvPicPr>
        <p:blipFill>
          <a:blip r:embed="rId11"/>
          <a:stretch>
            <a:fillRect/>
          </a:stretch>
        </p:blipFill>
        <p:spPr>
          <a:xfrm>
            <a:off x="9296400" y="7800975"/>
            <a:ext cx="762000" cy="614045"/>
          </a:xfrm>
          <a:prstGeom prst="rect">
            <a:avLst/>
          </a:prstGeom>
        </p:spPr>
      </p:pic>
      <p:pic>
        <p:nvPicPr>
          <p:cNvPr id="170" name="图片 169"/>
          <p:cNvPicPr/>
          <p:nvPr/>
        </p:nvPicPr>
        <p:blipFill>
          <a:blip r:embed="rId12"/>
          <a:stretch>
            <a:fillRect/>
          </a:stretch>
        </p:blipFill>
        <p:spPr>
          <a:xfrm>
            <a:off x="10590530" y="7679055"/>
            <a:ext cx="1000125" cy="781050"/>
          </a:xfrm>
          <a:prstGeom prst="rect">
            <a:avLst/>
          </a:prstGeom>
        </p:spPr>
      </p:pic>
      <p:sp>
        <p:nvSpPr>
          <p:cNvPr id="171" name="Freeform 9"/>
          <p:cNvSpPr/>
          <p:nvPr/>
        </p:nvSpPr>
        <p:spPr>
          <a:xfrm>
            <a:off x="10287000" y="6871335"/>
            <a:ext cx="2019935" cy="612775"/>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2"/>
            <a:stretch>
              <a:fillRect/>
            </a:stretch>
          </a:blipFill>
        </p:spPr>
        <p:txBody>
          <a:bodyPr/>
          <a:lstStyle/>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grpSp>
        <p:nvGrpSpPr>
          <p:cNvPr id="2" name="Group 2"/>
          <p:cNvGrpSpPr/>
          <p:nvPr/>
        </p:nvGrpSpPr>
        <p:grpSpPr>
          <a:xfrm>
            <a:off x="0" y="9591382"/>
            <a:ext cx="18288000" cy="683553"/>
            <a:chOff x="0" y="0"/>
            <a:chExt cx="4816593" cy="180030"/>
          </a:xfrm>
        </p:grpSpPr>
        <p:sp>
          <p:nvSpPr>
            <p:cNvPr id="3" name="Freeform 3"/>
            <p:cNvSpPr/>
            <p:nvPr/>
          </p:nvSpPr>
          <p:spPr>
            <a:xfrm>
              <a:off x="0" y="0"/>
              <a:ext cx="4816592" cy="180030"/>
            </a:xfrm>
            <a:custGeom>
              <a:avLst/>
              <a:gdLst/>
              <a:ahLst/>
              <a:cxnLst/>
              <a:rect l="l" t="t" r="r" b="b"/>
              <a:pathLst>
                <a:path w="4816592" h="180030">
                  <a:moveTo>
                    <a:pt x="0" y="0"/>
                  </a:moveTo>
                  <a:lnTo>
                    <a:pt x="4816592" y="0"/>
                  </a:lnTo>
                  <a:lnTo>
                    <a:pt x="4816592" y="180030"/>
                  </a:lnTo>
                  <a:lnTo>
                    <a:pt x="0" y="180030"/>
                  </a:lnTo>
                  <a:close/>
                </a:path>
              </a:pathLst>
            </a:custGeom>
            <a:solidFill>
              <a:srgbClr val="27BDC3"/>
            </a:solidFill>
          </p:spPr>
          <p:txBody>
            <a:bodyPr/>
            <a:lstStyle/>
            <a:p>
              <a:endParaRPr lang="it-IT" dirty="0"/>
            </a:p>
          </p:txBody>
        </p:sp>
        <p:sp>
          <p:nvSpPr>
            <p:cNvPr id="4" name="TextBox 4"/>
            <p:cNvSpPr txBox="1"/>
            <p:nvPr/>
          </p:nvSpPr>
          <p:spPr>
            <a:xfrm>
              <a:off x="0" y="-47625"/>
              <a:ext cx="4816593" cy="227655"/>
            </a:xfrm>
            <a:prstGeom prst="rect">
              <a:avLst/>
            </a:prstGeom>
          </p:spPr>
          <p:txBody>
            <a:bodyPr lIns="50800" tIns="50800" rIns="50800" bIns="50800" rtlCol="0" anchor="ctr"/>
            <a:lstStyle/>
            <a:p>
              <a:pPr algn="ctr">
                <a:lnSpc>
                  <a:spcPts val="3080"/>
                </a:lnSpc>
              </a:pPr>
              <a:endParaRPr dirty="0"/>
            </a:p>
          </p:txBody>
        </p:sp>
      </p:grpSp>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1"/>
            <a:stretch>
              <a:fillRect/>
            </a:stretch>
          </a:blipFill>
        </p:spPr>
        <p:txBody>
          <a:bodyPr/>
          <a:lstStyle/>
          <a:p>
            <a:endParaRPr lang="it-IT" dirty="0"/>
          </a:p>
        </p:txBody>
      </p:sp>
      <p:sp>
        <p:nvSpPr>
          <p:cNvPr id="149" name="文本框 148"/>
          <p:cNvSpPr txBox="1"/>
          <p:nvPr/>
        </p:nvSpPr>
        <p:spPr>
          <a:xfrm>
            <a:off x="1280795" y="419100"/>
            <a:ext cx="11822430" cy="645160"/>
          </a:xfrm>
          <a:prstGeom prst="rect">
            <a:avLst/>
          </a:prstGeom>
          <a:noFill/>
        </p:spPr>
        <p:txBody>
          <a:bodyPr wrap="square" rtlCol="0">
            <a:spAutoFit/>
          </a:bodyPr>
          <a:p>
            <a:pPr lvl="0" algn="l">
              <a:buClrTx/>
              <a:buSzTx/>
              <a:buFontTx/>
            </a:pPr>
            <a:r>
              <a:rPr lang="en-US" altLang="zh-CN" sz="3600" b="1">
                <a:solidFill>
                  <a:schemeClr val="bg1"/>
                </a:solidFill>
                <a:sym typeface="+mn-ea"/>
              </a:rPr>
              <a:t>nMCMP</a:t>
            </a:r>
            <a:r>
              <a:rPr lang="en-US" altLang="zh-CN" sz="3600" b="1">
                <a:solidFill>
                  <a:schemeClr val="bg1"/>
                </a:solidFill>
                <a:sym typeface="+mn-ea"/>
              </a:rPr>
              <a:t> </a:t>
            </a:r>
            <a:r>
              <a:rPr lang="en-US" altLang="zh-CN" sz="3600" b="1">
                <a:solidFill>
                  <a:schemeClr val="bg1"/>
                </a:solidFill>
                <a:sym typeface="+mn-ea"/>
              </a:rPr>
              <a:t>Product </a:t>
            </a:r>
            <a:r>
              <a:rPr lang="en-US" altLang="zh-CN" sz="3600" b="1">
                <a:solidFill>
                  <a:schemeClr val="bg1"/>
                </a:solidFill>
                <a:sym typeface="+mn-ea"/>
              </a:rPr>
              <a:t>A</a:t>
            </a:r>
            <a:r>
              <a:rPr lang="en-US" altLang="zh-CN" sz="3600" b="1">
                <a:solidFill>
                  <a:schemeClr val="bg1"/>
                </a:solidFill>
                <a:sym typeface="+mn-ea"/>
              </a:rPr>
              <a:t>rchitecture</a:t>
            </a:r>
            <a:endParaRPr lang="en-US" altLang="zh-CN" sz="3600" b="1">
              <a:solidFill>
                <a:schemeClr val="bg1"/>
              </a:solidFill>
              <a:sym typeface="+mn-ea"/>
            </a:endParaRPr>
          </a:p>
        </p:txBody>
      </p:sp>
      <p:sp>
        <p:nvSpPr>
          <p:cNvPr id="5" name="梯形 4"/>
          <p:cNvSpPr/>
          <p:nvPr/>
        </p:nvSpPr>
        <p:spPr>
          <a:xfrm>
            <a:off x="1042988" y="3819066"/>
            <a:ext cx="16202025" cy="461666"/>
          </a:xfrm>
          <a:prstGeom prst="trapezoid">
            <a:avLst>
              <a:gd name="adj" fmla="val 146311"/>
            </a:avLst>
          </a:prstGeom>
          <a:gradFill flip="none" rotWithShape="1">
            <a:gsLst>
              <a:gs pos="0">
                <a:schemeClr val="accent1">
                  <a:lumMod val="20000"/>
                  <a:lumOff val="80000"/>
                  <a:alpha val="0"/>
                </a:schemeClr>
              </a:gs>
              <a:gs pos="100000">
                <a:schemeClr val="accent1">
                  <a:lumMod val="20000"/>
                  <a:lumOff val="80000"/>
                </a:schemeClr>
              </a:gs>
            </a:gsLst>
            <a:lin ang="5400000" scaled="1"/>
          </a:gradFill>
          <a:ln w="9525" cap="rnd">
            <a:gradFill>
              <a:gsLst>
                <a:gs pos="0">
                  <a:schemeClr val="accent1">
                    <a:lumMod val="20000"/>
                    <a:lumOff val="80000"/>
                    <a:alpha val="0"/>
                  </a:schemeClr>
                </a:gs>
                <a:gs pos="100000">
                  <a:schemeClr val="accent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8" name="矩形 7"/>
          <p:cNvSpPr/>
          <p:nvPr/>
        </p:nvSpPr>
        <p:spPr>
          <a:xfrm>
            <a:off x="1036320" y="4037648"/>
            <a:ext cx="16216313" cy="5139690"/>
          </a:xfrm>
          <a:prstGeom prst="rect">
            <a:avLst/>
          </a:prstGeom>
          <a:gradFill flip="none" rotWithShape="1">
            <a:gsLst>
              <a:gs pos="0">
                <a:srgbClr val="478BFF"/>
              </a:gs>
              <a:gs pos="100000">
                <a:schemeClr val="accent1">
                  <a:lumMod val="75000"/>
                  <a:lumOff val="25000"/>
                </a:schemeClr>
              </a:gs>
            </a:gsLst>
            <a:lin ang="5400000" scaled="1"/>
          </a:gradFill>
          <a:ln w="12700" cap="flat" cmpd="sng" algn="ctr">
            <a:gradFill flip="none" rotWithShape="1">
              <a:gsLst>
                <a:gs pos="0">
                  <a:schemeClr val="accent1"/>
                </a:gs>
                <a:gs pos="100000">
                  <a:schemeClr val="accent1">
                    <a:lumMod val="60000"/>
                    <a:lumOff val="40000"/>
                  </a:schemeClr>
                </a:gs>
              </a:gsLst>
              <a:lin ang="5400000" scaled="1"/>
            </a:gradFill>
            <a:prstDash val="solid"/>
          </a:ln>
          <a:effectLst/>
        </p:spPr>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161925" rtl="0" eaLnBrk="1" fontAlgn="auto" latinLnBrk="0" hangingPunct="0">
              <a:lnSpc>
                <a:spcPct val="100000"/>
              </a:lnSpc>
              <a:spcBef>
                <a:spcPct val="0"/>
              </a:spcBef>
              <a:spcAft>
                <a:spcPct val="0"/>
              </a:spcAft>
              <a:buClrTx/>
              <a:buSzTx/>
              <a:buFontTx/>
              <a:buNone/>
              <a:defRPr/>
            </a:pPr>
            <a:endParaRPr kumimoji="0" lang="zh-CN" altLang="en-US" sz="2000" b="1" i="0" u="none" strike="noStrike" kern="0" cap="none" spc="0" normalizeH="0" baseline="0" noProof="0">
              <a:ln>
                <a:noFill/>
              </a:ln>
              <a:solidFill>
                <a:srgbClr val="53585F"/>
              </a:solidFill>
              <a:effectLst/>
              <a:uLnTx/>
              <a:uFillTx/>
              <a:latin typeface="Times New Roman" panose="02020603050405020304" pitchFamily="18" charset="0"/>
              <a:cs typeface="Times New Roman" panose="02020603050405020304" pitchFamily="18" charset="0"/>
            </a:endParaRPr>
          </a:p>
        </p:txBody>
      </p:sp>
      <p:sp>
        <p:nvSpPr>
          <p:cNvPr id="13" name="梯形 12"/>
          <p:cNvSpPr/>
          <p:nvPr/>
        </p:nvSpPr>
        <p:spPr>
          <a:xfrm>
            <a:off x="1042988" y="2461131"/>
            <a:ext cx="16202025" cy="1058444"/>
          </a:xfrm>
          <a:prstGeom prst="trapezoid">
            <a:avLst>
              <a:gd name="adj" fmla="val 174000"/>
            </a:avLst>
          </a:prstGeom>
          <a:gradFill flip="none" rotWithShape="1">
            <a:gsLst>
              <a:gs pos="0">
                <a:schemeClr val="accent1">
                  <a:lumMod val="20000"/>
                  <a:lumOff val="80000"/>
                  <a:alpha val="0"/>
                </a:schemeClr>
              </a:gs>
              <a:gs pos="100000">
                <a:schemeClr val="accent1">
                  <a:lumMod val="20000"/>
                  <a:lumOff val="80000"/>
                  <a:alpha val="39000"/>
                </a:schemeClr>
              </a:gs>
            </a:gsLst>
            <a:lin ang="5400000" scaled="1"/>
          </a:gradFill>
          <a:ln w="9525" cap="rnd">
            <a:gradFill>
              <a:gsLst>
                <a:gs pos="0">
                  <a:schemeClr val="accent1">
                    <a:lumMod val="20000"/>
                    <a:lumOff val="80000"/>
                    <a:alpha val="0"/>
                  </a:schemeClr>
                </a:gs>
                <a:gs pos="100000">
                  <a:schemeClr val="accent1"/>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3" name="矩形 20"/>
          <p:cNvSpPr/>
          <p:nvPr/>
        </p:nvSpPr>
        <p:spPr>
          <a:xfrm>
            <a:off x="1303020" y="4037965"/>
            <a:ext cx="1990090" cy="7899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000">
                <a:solidFill>
                  <a:srgbClr val="1D78FA"/>
                </a:solidFill>
                <a:latin typeface="Times New Roman" panose="02020603050405020304" pitchFamily="18" charset="0"/>
                <a:cs typeface="Times New Roman" panose="02020603050405020304" pitchFamily="18" charset="0"/>
              </a:rPr>
              <a:t>Resource management</a:t>
            </a:r>
            <a:endParaRPr kumimoji="0" lang="zh-CN" altLang="en-US" sz="2000" b="0" i="0" u="none" strike="noStrike" kern="1200" cap="none" normalizeH="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42" name="矩形 20"/>
          <p:cNvSpPr/>
          <p:nvPr/>
        </p:nvSpPr>
        <p:spPr>
          <a:xfrm>
            <a:off x="1303020" y="5101590"/>
            <a:ext cx="1784985" cy="61245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Multi-cloud access</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4" name="矩形 20"/>
          <p:cNvSpPr/>
          <p:nvPr/>
        </p:nvSpPr>
        <p:spPr>
          <a:xfrm>
            <a:off x="1303020" y="5940743"/>
            <a:ext cx="1784985" cy="76581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Lifecycle management</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6" name="矩形 20"/>
          <p:cNvSpPr/>
          <p:nvPr/>
        </p:nvSpPr>
        <p:spPr>
          <a:xfrm>
            <a:off x="1303020" y="6970395"/>
            <a:ext cx="1784985" cy="771525"/>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Resource pooling</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8" name="矩形 20"/>
          <p:cNvSpPr/>
          <p:nvPr/>
        </p:nvSpPr>
        <p:spPr>
          <a:xfrm>
            <a:off x="1303020" y="8021955"/>
            <a:ext cx="1784985" cy="78486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Resource Operations</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84" name="组合 83"/>
          <p:cNvGrpSpPr/>
          <p:nvPr/>
        </p:nvGrpSpPr>
        <p:grpSpPr>
          <a:xfrm flipV="1">
            <a:off x="6145010" y="3586928"/>
            <a:ext cx="345420" cy="581999"/>
            <a:chOff x="17909936" y="4979588"/>
            <a:chExt cx="483870" cy="1512261"/>
          </a:xfrm>
        </p:grpSpPr>
        <p:cxnSp>
          <p:nvCxnSpPr>
            <p:cNvPr id="85" name="直接连接符 84"/>
            <p:cNvCxnSpPr/>
            <p:nvPr/>
          </p:nvCxnSpPr>
          <p:spPr>
            <a:xfrm flipH="1">
              <a:off x="18188067" y="4979588"/>
              <a:ext cx="0" cy="904240"/>
            </a:xfrm>
            <a:prstGeom prst="line">
              <a:avLst/>
            </a:prstGeom>
            <a:ln w="19050">
              <a:gradFill>
                <a:gsLst>
                  <a:gs pos="0">
                    <a:schemeClr val="accent1">
                      <a:lumMod val="60000"/>
                      <a:lumOff val="40000"/>
                    </a:schemeClr>
                  </a:gs>
                  <a:gs pos="100000">
                    <a:schemeClr val="accent1">
                      <a:lumMod val="60000"/>
                      <a:lumOff val="40000"/>
                      <a:alpha val="0"/>
                    </a:schemeClr>
                  </a:gs>
                  <a:gs pos="44000">
                    <a:schemeClr val="accent1">
                      <a:lumMod val="60000"/>
                      <a:lumOff val="40000"/>
                      <a:alpha val="8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17909936" y="5320469"/>
              <a:ext cx="0" cy="714571"/>
            </a:xfrm>
            <a:prstGeom prst="line">
              <a:avLst/>
            </a:prstGeom>
            <a:ln w="19050">
              <a:gradFill>
                <a:gsLst>
                  <a:gs pos="0">
                    <a:schemeClr val="accent1">
                      <a:lumMod val="60000"/>
                      <a:lumOff val="40000"/>
                    </a:schemeClr>
                  </a:gs>
                  <a:gs pos="100000">
                    <a:schemeClr val="accent1">
                      <a:lumMod val="60000"/>
                      <a:lumOff val="40000"/>
                      <a:alpha val="0"/>
                    </a:schemeClr>
                  </a:gs>
                  <a:gs pos="44000">
                    <a:schemeClr val="accent1">
                      <a:lumMod val="60000"/>
                      <a:lumOff val="40000"/>
                      <a:alpha val="8000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18393806" y="5777278"/>
              <a:ext cx="0" cy="714571"/>
            </a:xfrm>
            <a:prstGeom prst="line">
              <a:avLst/>
            </a:prstGeom>
            <a:ln w="19050">
              <a:gradFill>
                <a:gsLst>
                  <a:gs pos="0">
                    <a:schemeClr val="accent1">
                      <a:lumMod val="60000"/>
                      <a:lumOff val="40000"/>
                    </a:schemeClr>
                  </a:gs>
                  <a:gs pos="100000">
                    <a:schemeClr val="accent1">
                      <a:lumMod val="60000"/>
                      <a:lumOff val="40000"/>
                      <a:alpha val="0"/>
                    </a:schemeClr>
                  </a:gs>
                  <a:gs pos="44000">
                    <a:schemeClr val="accent1">
                      <a:lumMod val="60000"/>
                      <a:lumOff val="40000"/>
                      <a:alpha val="6400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sp>
        <p:nvSpPr>
          <p:cNvPr id="10" name="矩形: 圆角 115"/>
          <p:cNvSpPr/>
          <p:nvPr/>
        </p:nvSpPr>
        <p:spPr>
          <a:xfrm>
            <a:off x="1905322" y="2461233"/>
            <a:ext cx="1691640" cy="541527"/>
          </a:xfrm>
          <a:prstGeom prst="roundRect">
            <a:avLst/>
          </a:prstGeom>
          <a:gradFill>
            <a:gsLst>
              <a:gs pos="0">
                <a:schemeClr val="accent1">
                  <a:lumMod val="60000"/>
                  <a:lumOff val="40000"/>
                </a:schemeClr>
              </a:gs>
              <a:gs pos="91000">
                <a:schemeClr val="accent1"/>
              </a:gs>
            </a:gsLst>
            <a:lin ang="8100000" scaled="1"/>
          </a:gradFill>
          <a:ln>
            <a:noFill/>
          </a:ln>
          <a:effectLst>
            <a:reflection blurRad="25400" stA="420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Times New Roman" panose="02020603050405020304" pitchFamily="18" charset="0"/>
                <a:ea typeface="+mj-ea"/>
                <a:cs typeface="Times New Roman" panose="02020603050405020304" pitchFamily="18" charset="0"/>
              </a:rPr>
              <a:t>Operator</a:t>
            </a:r>
            <a:endParaRPr lang="zh-CN" altLang="en-US" sz="2800">
              <a:latin typeface="Times New Roman" panose="02020603050405020304" pitchFamily="18" charset="0"/>
              <a:ea typeface="+mj-ea"/>
              <a:cs typeface="Times New Roman" panose="02020603050405020304" pitchFamily="18" charset="0"/>
            </a:endParaRPr>
          </a:p>
        </p:txBody>
      </p:sp>
      <p:sp>
        <p:nvSpPr>
          <p:cNvPr id="123" name="矩形: 圆角 122"/>
          <p:cNvSpPr/>
          <p:nvPr/>
        </p:nvSpPr>
        <p:spPr>
          <a:xfrm>
            <a:off x="5644364" y="2247873"/>
            <a:ext cx="1691640" cy="541527"/>
          </a:xfrm>
          <a:prstGeom prst="roundRect">
            <a:avLst/>
          </a:prstGeom>
          <a:gradFill>
            <a:gsLst>
              <a:gs pos="0">
                <a:schemeClr val="accent1">
                  <a:lumMod val="60000"/>
                  <a:lumOff val="40000"/>
                </a:schemeClr>
              </a:gs>
              <a:gs pos="91000">
                <a:schemeClr val="accent1"/>
              </a:gs>
            </a:gsLst>
            <a:lin ang="8100000" scaled="1"/>
          </a:gradFill>
          <a:ln>
            <a:noFill/>
          </a:ln>
          <a:effectLst>
            <a:reflection blurRad="25400" stA="420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Times New Roman" panose="02020603050405020304" pitchFamily="18" charset="0"/>
                <a:ea typeface="+mj-ea"/>
                <a:cs typeface="Times New Roman" panose="02020603050405020304" pitchFamily="18" charset="0"/>
              </a:rPr>
              <a:t>Finance</a:t>
            </a:r>
            <a:endParaRPr lang="zh-CN" altLang="en-US" sz="2800">
              <a:latin typeface="Times New Roman" panose="02020603050405020304" pitchFamily="18" charset="0"/>
              <a:ea typeface="+mj-ea"/>
              <a:cs typeface="Times New Roman" panose="02020603050405020304" pitchFamily="18" charset="0"/>
            </a:endParaRPr>
          </a:p>
        </p:txBody>
      </p:sp>
      <p:sp>
        <p:nvSpPr>
          <p:cNvPr id="125" name="矩形: 圆角 124"/>
          <p:cNvSpPr/>
          <p:nvPr/>
        </p:nvSpPr>
        <p:spPr>
          <a:xfrm>
            <a:off x="8918935" y="2171673"/>
            <a:ext cx="1691640" cy="541527"/>
          </a:xfrm>
          <a:prstGeom prst="roundRect">
            <a:avLst/>
          </a:prstGeom>
          <a:gradFill>
            <a:gsLst>
              <a:gs pos="0">
                <a:schemeClr val="accent1">
                  <a:lumMod val="60000"/>
                  <a:lumOff val="40000"/>
                </a:schemeClr>
              </a:gs>
              <a:gs pos="91000">
                <a:schemeClr val="accent1"/>
              </a:gs>
            </a:gsLst>
            <a:lin ang="8100000" scaled="1"/>
          </a:gradFill>
          <a:ln>
            <a:noFill/>
          </a:ln>
          <a:effectLst>
            <a:reflection blurRad="25400" stA="420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Times New Roman" panose="02020603050405020304" pitchFamily="18" charset="0"/>
                <a:ea typeface="+mj-ea"/>
                <a:cs typeface="Times New Roman" panose="02020603050405020304" pitchFamily="18" charset="0"/>
              </a:rPr>
              <a:t>Logistics</a:t>
            </a:r>
            <a:endParaRPr lang="zh-CN" altLang="en-US" sz="2800">
              <a:latin typeface="Times New Roman" panose="02020603050405020304" pitchFamily="18" charset="0"/>
              <a:ea typeface="+mj-ea"/>
              <a:cs typeface="Times New Roman" panose="02020603050405020304" pitchFamily="18" charset="0"/>
            </a:endParaRPr>
          </a:p>
        </p:txBody>
      </p:sp>
      <p:sp>
        <p:nvSpPr>
          <p:cNvPr id="127" name="矩形: 圆角 126"/>
          <p:cNvSpPr/>
          <p:nvPr/>
        </p:nvSpPr>
        <p:spPr>
          <a:xfrm>
            <a:off x="11797665" y="2095500"/>
            <a:ext cx="2817495" cy="541973"/>
          </a:xfrm>
          <a:prstGeom prst="roundRect">
            <a:avLst/>
          </a:prstGeom>
          <a:gradFill>
            <a:gsLst>
              <a:gs pos="0">
                <a:schemeClr val="accent1">
                  <a:lumMod val="60000"/>
                  <a:lumOff val="40000"/>
                </a:schemeClr>
              </a:gs>
              <a:gs pos="91000">
                <a:schemeClr val="accent1"/>
              </a:gs>
            </a:gsLst>
            <a:lin ang="8100000" scaled="1"/>
          </a:gradFill>
          <a:ln>
            <a:noFill/>
          </a:ln>
          <a:effectLst>
            <a:reflection blurRad="25400" stA="420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Times New Roman" panose="02020603050405020304" pitchFamily="18" charset="0"/>
                <a:ea typeface="+mj-ea"/>
                <a:cs typeface="Times New Roman" panose="02020603050405020304" pitchFamily="18" charset="0"/>
              </a:rPr>
              <a:t>Manufacturing</a:t>
            </a:r>
            <a:endParaRPr lang="zh-CN" altLang="en-US" sz="2800">
              <a:latin typeface="Times New Roman" panose="02020603050405020304" pitchFamily="18" charset="0"/>
              <a:ea typeface="+mj-ea"/>
              <a:cs typeface="Times New Roman" panose="02020603050405020304" pitchFamily="18" charset="0"/>
            </a:endParaRPr>
          </a:p>
        </p:txBody>
      </p:sp>
      <p:sp>
        <p:nvSpPr>
          <p:cNvPr id="124" name="矩形: 圆角 123"/>
          <p:cNvSpPr/>
          <p:nvPr/>
        </p:nvSpPr>
        <p:spPr>
          <a:xfrm>
            <a:off x="7163118" y="2857183"/>
            <a:ext cx="1925955" cy="541973"/>
          </a:xfrm>
          <a:prstGeom prst="roundRect">
            <a:avLst/>
          </a:prstGeom>
          <a:gradFill>
            <a:gsLst>
              <a:gs pos="0">
                <a:schemeClr val="accent1">
                  <a:lumMod val="60000"/>
                  <a:lumOff val="40000"/>
                </a:schemeClr>
              </a:gs>
              <a:gs pos="91000">
                <a:schemeClr val="accent1"/>
              </a:gs>
            </a:gsLst>
            <a:lin ang="8100000" scaled="1"/>
          </a:gradFill>
          <a:ln>
            <a:noFill/>
          </a:ln>
          <a:effectLst>
            <a:reflection blurRad="25400" stA="420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Times New Roman" panose="02020603050405020304" pitchFamily="18" charset="0"/>
                <a:ea typeface="+mj-ea"/>
                <a:cs typeface="Times New Roman" panose="02020603050405020304" pitchFamily="18" charset="0"/>
              </a:rPr>
              <a:t>Education</a:t>
            </a:r>
            <a:endParaRPr lang="zh-CN" altLang="en-US" sz="2800">
              <a:latin typeface="Times New Roman" panose="02020603050405020304" pitchFamily="18" charset="0"/>
              <a:ea typeface="+mj-ea"/>
              <a:cs typeface="Times New Roman" panose="02020603050405020304" pitchFamily="18" charset="0"/>
            </a:endParaRPr>
          </a:p>
        </p:txBody>
      </p:sp>
      <p:sp>
        <p:nvSpPr>
          <p:cNvPr id="126" name="矩形: 圆角 125"/>
          <p:cNvSpPr/>
          <p:nvPr/>
        </p:nvSpPr>
        <p:spPr>
          <a:xfrm>
            <a:off x="10433030" y="2833760"/>
            <a:ext cx="1691640" cy="541527"/>
          </a:xfrm>
          <a:prstGeom prst="roundRect">
            <a:avLst/>
          </a:prstGeom>
          <a:gradFill>
            <a:gsLst>
              <a:gs pos="0">
                <a:schemeClr val="accent1">
                  <a:lumMod val="60000"/>
                  <a:lumOff val="40000"/>
                </a:schemeClr>
              </a:gs>
              <a:gs pos="91000">
                <a:schemeClr val="accent1"/>
              </a:gs>
            </a:gsLst>
            <a:lin ang="8100000" scaled="1"/>
          </a:gradFill>
          <a:ln>
            <a:noFill/>
          </a:ln>
          <a:effectLst>
            <a:reflection blurRad="25400" stA="420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Times New Roman" panose="02020603050405020304" pitchFamily="18" charset="0"/>
                <a:ea typeface="+mj-ea"/>
                <a:cs typeface="Times New Roman" panose="02020603050405020304" pitchFamily="18" charset="0"/>
              </a:rPr>
              <a:t>Retail</a:t>
            </a:r>
            <a:endParaRPr lang="zh-CN" altLang="en-US" sz="2800">
              <a:latin typeface="Times New Roman" panose="02020603050405020304" pitchFamily="18" charset="0"/>
              <a:ea typeface="+mj-ea"/>
              <a:cs typeface="Times New Roman" panose="02020603050405020304" pitchFamily="18" charset="0"/>
            </a:endParaRPr>
          </a:p>
        </p:txBody>
      </p:sp>
      <p:sp>
        <p:nvSpPr>
          <p:cNvPr id="128" name="矩形: 圆角 127"/>
          <p:cNvSpPr/>
          <p:nvPr/>
        </p:nvSpPr>
        <p:spPr>
          <a:xfrm>
            <a:off x="13253895" y="2833760"/>
            <a:ext cx="1691640" cy="541527"/>
          </a:xfrm>
          <a:prstGeom prst="roundRect">
            <a:avLst/>
          </a:prstGeom>
          <a:gradFill>
            <a:gsLst>
              <a:gs pos="0">
                <a:schemeClr val="accent1">
                  <a:lumMod val="60000"/>
                  <a:lumOff val="40000"/>
                </a:schemeClr>
              </a:gs>
              <a:gs pos="91000">
                <a:schemeClr val="accent1"/>
              </a:gs>
            </a:gsLst>
            <a:lin ang="8100000" scaled="1"/>
          </a:gradFill>
          <a:ln>
            <a:noFill/>
          </a:ln>
          <a:effectLst>
            <a:reflection blurRad="25400" stA="420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Times New Roman" panose="02020603050405020304" pitchFamily="18" charset="0"/>
                <a:ea typeface="+mj-ea"/>
                <a:cs typeface="Times New Roman" panose="02020603050405020304" pitchFamily="18" charset="0"/>
              </a:rPr>
              <a:t>Internet</a:t>
            </a:r>
            <a:endParaRPr lang="zh-CN" altLang="en-US" sz="2800">
              <a:latin typeface="Times New Roman" panose="02020603050405020304" pitchFamily="18" charset="0"/>
              <a:ea typeface="+mj-ea"/>
              <a:cs typeface="Times New Roman" panose="02020603050405020304" pitchFamily="18" charset="0"/>
            </a:endParaRPr>
          </a:p>
        </p:txBody>
      </p:sp>
      <p:sp>
        <p:nvSpPr>
          <p:cNvPr id="122" name="矩形: 圆角 121"/>
          <p:cNvSpPr/>
          <p:nvPr/>
        </p:nvSpPr>
        <p:spPr>
          <a:xfrm>
            <a:off x="3734118" y="2857183"/>
            <a:ext cx="2298383" cy="541973"/>
          </a:xfrm>
          <a:prstGeom prst="roundRect">
            <a:avLst/>
          </a:prstGeom>
          <a:gradFill>
            <a:gsLst>
              <a:gs pos="0">
                <a:schemeClr val="accent1">
                  <a:lumMod val="60000"/>
                  <a:lumOff val="40000"/>
                </a:schemeClr>
              </a:gs>
              <a:gs pos="91000">
                <a:schemeClr val="accent1"/>
              </a:gs>
            </a:gsLst>
            <a:lin ang="8100000" scaled="1"/>
          </a:gradFill>
          <a:ln>
            <a:noFill/>
          </a:ln>
          <a:effectLst>
            <a:reflection blurRad="25400" stA="420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Times New Roman" panose="02020603050405020304" pitchFamily="18" charset="0"/>
                <a:ea typeface="+mj-ea"/>
                <a:cs typeface="Times New Roman" panose="02020603050405020304" pitchFamily="18" charset="0"/>
              </a:rPr>
              <a:t>Government</a:t>
            </a:r>
            <a:endParaRPr lang="zh-CN" altLang="en-US" sz="2800">
              <a:latin typeface="Times New Roman" panose="02020603050405020304" pitchFamily="18" charset="0"/>
              <a:ea typeface="+mj-ea"/>
              <a:cs typeface="Times New Roman" panose="02020603050405020304" pitchFamily="18" charset="0"/>
            </a:endParaRPr>
          </a:p>
        </p:txBody>
      </p:sp>
      <p:sp>
        <p:nvSpPr>
          <p:cNvPr id="131" name="矩形 20"/>
          <p:cNvSpPr/>
          <p:nvPr/>
        </p:nvSpPr>
        <p:spPr>
          <a:xfrm>
            <a:off x="4770120" y="4037965"/>
            <a:ext cx="2161540" cy="7899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000">
                <a:solidFill>
                  <a:srgbClr val="1D78FA"/>
                </a:solidFill>
                <a:latin typeface="Times New Roman" panose="02020603050405020304" pitchFamily="18" charset="0"/>
                <a:cs typeface="Times New Roman" panose="02020603050405020304" pitchFamily="18" charset="0"/>
              </a:rPr>
              <a:t>Self-service module</a:t>
            </a:r>
            <a:endParaRPr kumimoji="0" lang="zh-CN" altLang="en-US" sz="2000" b="0" i="0" u="none" strike="noStrike" kern="1200" cap="none" normalizeH="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130" name="矩形 20"/>
          <p:cNvSpPr/>
          <p:nvPr/>
        </p:nvSpPr>
        <p:spPr>
          <a:xfrm>
            <a:off x="3629978" y="5101590"/>
            <a:ext cx="1784985" cy="61245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Service Catalog</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2" name="矩形 20"/>
          <p:cNvSpPr/>
          <p:nvPr/>
        </p:nvSpPr>
        <p:spPr>
          <a:xfrm>
            <a:off x="3629978" y="5940743"/>
            <a:ext cx="1784985" cy="76581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Apply on demand</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3" name="矩形 20"/>
          <p:cNvSpPr/>
          <p:nvPr/>
        </p:nvSpPr>
        <p:spPr>
          <a:xfrm>
            <a:off x="3629978" y="6970395"/>
            <a:ext cx="1784985" cy="771525"/>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Script repository</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矩形 20"/>
          <p:cNvSpPr/>
          <p:nvPr/>
        </p:nvSpPr>
        <p:spPr>
          <a:xfrm>
            <a:off x="5956935" y="5101590"/>
            <a:ext cx="1784985" cy="61245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Electronic work order</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6" name="矩形 20"/>
          <p:cNvSpPr/>
          <p:nvPr/>
        </p:nvSpPr>
        <p:spPr>
          <a:xfrm>
            <a:off x="5956935" y="5940743"/>
            <a:ext cx="1784985" cy="76581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Order Management</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7" name="矩形 20"/>
          <p:cNvSpPr/>
          <p:nvPr/>
        </p:nvSpPr>
        <p:spPr>
          <a:xfrm>
            <a:off x="5956935" y="6970395"/>
            <a:ext cx="1784985" cy="771525"/>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Automated deployment</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0" name="矩形 20"/>
          <p:cNvSpPr/>
          <p:nvPr/>
        </p:nvSpPr>
        <p:spPr>
          <a:xfrm>
            <a:off x="9068435" y="4076700"/>
            <a:ext cx="2554605" cy="77724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normalizeH="0" noProof="0">
                <a:ln>
                  <a:noFill/>
                </a:ln>
                <a:solidFill>
                  <a:srgbClr val="1D78FA"/>
                </a:solidFill>
                <a:effectLst/>
                <a:uLnTx/>
                <a:uFillTx/>
                <a:latin typeface="Times New Roman" panose="02020603050405020304" pitchFamily="18" charset="0"/>
                <a:cs typeface="Times New Roman" panose="02020603050405020304" pitchFamily="18" charset="0"/>
              </a:rPr>
              <a:t>In-depth service operation</a:t>
            </a:r>
            <a:endParaRPr kumimoji="0" lang="zh-CN" altLang="en-US" sz="2000" b="0" i="0" u="none" strike="noStrike" kern="1200" cap="none" normalizeH="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139" name="矩形 20"/>
          <p:cNvSpPr/>
          <p:nvPr/>
        </p:nvSpPr>
        <p:spPr>
          <a:xfrm>
            <a:off x="8283893" y="5089208"/>
            <a:ext cx="1784985" cy="61245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Account Management</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矩形 20"/>
          <p:cNvSpPr/>
          <p:nvPr/>
        </p:nvSpPr>
        <p:spPr>
          <a:xfrm>
            <a:off x="8283893" y="5931218"/>
            <a:ext cx="1784985" cy="76581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Multilevel organization</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矩形 20"/>
          <p:cNvSpPr/>
          <p:nvPr/>
        </p:nvSpPr>
        <p:spPr>
          <a:xfrm>
            <a:off x="8283893" y="6963728"/>
            <a:ext cx="1784985" cy="771525"/>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Metering and billing</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 name="矩形 20"/>
          <p:cNvSpPr/>
          <p:nvPr/>
        </p:nvSpPr>
        <p:spPr>
          <a:xfrm>
            <a:off x="8283893" y="8017193"/>
            <a:ext cx="1784985" cy="78486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Budget Settings</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矩形 20"/>
          <p:cNvSpPr/>
          <p:nvPr/>
        </p:nvSpPr>
        <p:spPr>
          <a:xfrm>
            <a:off x="10610850" y="5089208"/>
            <a:ext cx="1784985" cy="61245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Division of authority</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7" name="矩形 20"/>
          <p:cNvSpPr/>
          <p:nvPr/>
        </p:nvSpPr>
        <p:spPr>
          <a:xfrm>
            <a:off x="10610850" y="5940743"/>
            <a:ext cx="1784985" cy="76581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Process Approval</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8" name="矩形 20"/>
          <p:cNvSpPr/>
          <p:nvPr/>
        </p:nvSpPr>
        <p:spPr>
          <a:xfrm>
            <a:off x="12801600" y="4038600"/>
            <a:ext cx="4240530" cy="77660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0" i="0" u="none" strike="noStrike" kern="1200" cap="none" normalizeH="0" noProof="0">
                <a:ln>
                  <a:noFill/>
                </a:ln>
                <a:solidFill>
                  <a:srgbClr val="1D78FA"/>
                </a:solidFill>
                <a:effectLst/>
                <a:uLnTx/>
                <a:uFillTx/>
                <a:latin typeface="Times New Roman" panose="02020603050405020304" pitchFamily="18" charset="0"/>
                <a:cs typeface="Times New Roman" panose="02020603050405020304" pitchFamily="18" charset="0"/>
              </a:rPr>
              <a:t>Service operation and maintenance</a:t>
            </a:r>
            <a:endParaRPr kumimoji="0" lang="zh-CN" altLang="en-US" sz="2000" b="0" i="0" u="none" strike="noStrike" kern="1200" cap="none" normalizeH="0" noProof="0">
              <a:ln>
                <a:noFill/>
              </a:ln>
              <a:solidFill>
                <a:srgbClr val="1D78FA"/>
              </a:solidFill>
              <a:effectLst/>
              <a:uLnTx/>
              <a:uFillTx/>
              <a:latin typeface="Times New Roman" panose="02020603050405020304" pitchFamily="18" charset="0"/>
              <a:cs typeface="Times New Roman" panose="02020603050405020304" pitchFamily="18" charset="0"/>
            </a:endParaRPr>
          </a:p>
        </p:txBody>
      </p:sp>
      <p:sp>
        <p:nvSpPr>
          <p:cNvPr id="18" name="矩形 20"/>
          <p:cNvSpPr/>
          <p:nvPr/>
        </p:nvSpPr>
        <p:spPr>
          <a:xfrm>
            <a:off x="12937808" y="5089208"/>
            <a:ext cx="1784985" cy="612458"/>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Refined monitoring</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矩形 20"/>
          <p:cNvSpPr/>
          <p:nvPr/>
        </p:nvSpPr>
        <p:spPr>
          <a:xfrm>
            <a:off x="12937808" y="5928360"/>
            <a:ext cx="1784985" cy="76581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Alarm management</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矩形 20"/>
          <p:cNvSpPr/>
          <p:nvPr/>
        </p:nvSpPr>
        <p:spPr>
          <a:xfrm>
            <a:off x="12937808" y="6958013"/>
            <a:ext cx="1784985" cy="771525"/>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Optimization recommendations</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1" name="矩形 20"/>
          <p:cNvSpPr/>
          <p:nvPr/>
        </p:nvSpPr>
        <p:spPr>
          <a:xfrm>
            <a:off x="12937808" y="8009573"/>
            <a:ext cx="1784985" cy="78486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Visual large screen</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53" name="矩形 20"/>
          <p:cNvSpPr/>
          <p:nvPr/>
        </p:nvSpPr>
        <p:spPr>
          <a:xfrm>
            <a:off x="15264765" y="5089208"/>
            <a:ext cx="1784985" cy="612458"/>
          </a:xfrm>
          <a:prstGeom prst="roundRect">
            <a:avLst>
              <a:gd name="adj" fmla="val 50000"/>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Customize UI</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矩形 20"/>
          <p:cNvSpPr/>
          <p:nvPr/>
        </p:nvSpPr>
        <p:spPr>
          <a:xfrm>
            <a:off x="15264765" y="5928360"/>
            <a:ext cx="1784985" cy="765810"/>
          </a:xfrm>
          <a:prstGeom prst="roundRect">
            <a:avLst>
              <a:gd name="adj" fmla="val 50000"/>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https configuration</a:t>
            </a:r>
            <a:endParaRPr kumimoji="0" lang="en-US" altLang="zh-CN"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4" name="矩形 20"/>
          <p:cNvSpPr/>
          <p:nvPr/>
        </p:nvSpPr>
        <p:spPr>
          <a:xfrm>
            <a:off x="15264765" y="6958013"/>
            <a:ext cx="1784985" cy="771525"/>
          </a:xfrm>
          <a:prstGeom prst="roundRect">
            <a:avLst>
              <a:gd name="adj" fmla="val 50000"/>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Third Party Certification</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5" name="矩形 20"/>
          <p:cNvSpPr/>
          <p:nvPr/>
        </p:nvSpPr>
        <p:spPr>
          <a:xfrm>
            <a:off x="15264765" y="8009573"/>
            <a:ext cx="1784985" cy="784860"/>
          </a:xfrm>
          <a:prstGeom prst="roundRect">
            <a:avLst>
              <a:gd name="adj" fmla="val 50000"/>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Expansion Center</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cxnSp>
        <p:nvCxnSpPr>
          <p:cNvPr id="59" name="直接连接符 58"/>
          <p:cNvCxnSpPr/>
          <p:nvPr/>
        </p:nvCxnSpPr>
        <p:spPr>
          <a:xfrm>
            <a:off x="3349965" y="4280114"/>
            <a:ext cx="0" cy="4470083"/>
          </a:xfrm>
          <a:prstGeom prst="line">
            <a:avLst/>
          </a:prstGeom>
          <a:ln w="1905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013405" y="4280114"/>
            <a:ext cx="0" cy="4397693"/>
          </a:xfrm>
          <a:prstGeom prst="line">
            <a:avLst/>
          </a:prstGeom>
          <a:ln w="1905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2653985" y="4280114"/>
            <a:ext cx="0" cy="4397693"/>
          </a:xfrm>
          <a:prstGeom prst="line">
            <a:avLst/>
          </a:prstGeom>
          <a:ln w="1905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4993970" y="4276524"/>
            <a:ext cx="0" cy="4401503"/>
          </a:xfrm>
          <a:prstGeom prst="line">
            <a:avLst/>
          </a:prstGeom>
          <a:ln w="19050">
            <a:solidFill>
              <a:schemeClr val="bg1">
                <a:alpha val="39000"/>
              </a:schemeClr>
            </a:solidFill>
          </a:ln>
        </p:spPr>
        <p:style>
          <a:lnRef idx="1">
            <a:schemeClr val="accent1"/>
          </a:lnRef>
          <a:fillRef idx="0">
            <a:schemeClr val="accent1"/>
          </a:fillRef>
          <a:effectRef idx="0">
            <a:schemeClr val="accent1"/>
          </a:effectRef>
          <a:fontRef idx="minor">
            <a:schemeClr val="tx1"/>
          </a:fontRef>
        </p:style>
      </p:cxnSp>
      <p:sp>
        <p:nvSpPr>
          <p:cNvPr id="63" name="矩形 20"/>
          <p:cNvSpPr/>
          <p:nvPr/>
        </p:nvSpPr>
        <p:spPr>
          <a:xfrm>
            <a:off x="10610850" y="6958013"/>
            <a:ext cx="1784985" cy="771525"/>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Cost allocation</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4" name="矩形 20"/>
          <p:cNvSpPr/>
          <p:nvPr/>
        </p:nvSpPr>
        <p:spPr>
          <a:xfrm>
            <a:off x="3633788" y="8021955"/>
            <a:ext cx="1784985" cy="78486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a:solidFill>
                  <a:prstClr val="white"/>
                </a:solidFill>
                <a:latin typeface="Times New Roman" panose="02020603050405020304" pitchFamily="18" charset="0"/>
                <a:cs typeface="Times New Roman" panose="02020603050405020304" pitchFamily="18" charset="0"/>
              </a:rPr>
              <a:t>Gateway Proxy</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5" name="矩形 20"/>
          <p:cNvSpPr/>
          <p:nvPr/>
        </p:nvSpPr>
        <p:spPr>
          <a:xfrm>
            <a:off x="5956935" y="8021955"/>
            <a:ext cx="1784985" cy="78486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Resource Identification</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92" name="组合 91"/>
          <p:cNvGrpSpPr/>
          <p:nvPr/>
        </p:nvGrpSpPr>
        <p:grpSpPr>
          <a:xfrm flipV="1">
            <a:off x="11797572" y="3586928"/>
            <a:ext cx="345420" cy="581999"/>
            <a:chOff x="17909936" y="4979588"/>
            <a:chExt cx="483870" cy="1512261"/>
          </a:xfrm>
        </p:grpSpPr>
        <p:cxnSp>
          <p:nvCxnSpPr>
            <p:cNvPr id="93" name="直接连接符 92"/>
            <p:cNvCxnSpPr/>
            <p:nvPr/>
          </p:nvCxnSpPr>
          <p:spPr>
            <a:xfrm flipH="1">
              <a:off x="18188067" y="4979588"/>
              <a:ext cx="0" cy="904240"/>
            </a:xfrm>
            <a:prstGeom prst="line">
              <a:avLst/>
            </a:prstGeom>
            <a:ln w="19050">
              <a:gradFill>
                <a:gsLst>
                  <a:gs pos="0">
                    <a:schemeClr val="accent1">
                      <a:lumMod val="60000"/>
                      <a:lumOff val="40000"/>
                    </a:schemeClr>
                  </a:gs>
                  <a:gs pos="100000">
                    <a:schemeClr val="accent1">
                      <a:lumMod val="60000"/>
                      <a:lumOff val="40000"/>
                      <a:alpha val="0"/>
                    </a:schemeClr>
                  </a:gs>
                  <a:gs pos="44000">
                    <a:schemeClr val="accent1">
                      <a:lumMod val="60000"/>
                      <a:lumOff val="40000"/>
                      <a:alpha val="80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17909936" y="5320469"/>
              <a:ext cx="0" cy="714571"/>
            </a:xfrm>
            <a:prstGeom prst="line">
              <a:avLst/>
            </a:prstGeom>
            <a:ln w="19050">
              <a:gradFill>
                <a:gsLst>
                  <a:gs pos="0">
                    <a:schemeClr val="accent1">
                      <a:lumMod val="60000"/>
                      <a:lumOff val="40000"/>
                    </a:schemeClr>
                  </a:gs>
                  <a:gs pos="100000">
                    <a:schemeClr val="accent1">
                      <a:lumMod val="60000"/>
                      <a:lumOff val="40000"/>
                      <a:alpha val="0"/>
                    </a:schemeClr>
                  </a:gs>
                  <a:gs pos="44000">
                    <a:schemeClr val="accent1">
                      <a:lumMod val="60000"/>
                      <a:lumOff val="40000"/>
                      <a:alpha val="8000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8393806" y="5777278"/>
              <a:ext cx="0" cy="714571"/>
            </a:xfrm>
            <a:prstGeom prst="line">
              <a:avLst/>
            </a:prstGeom>
            <a:ln w="19050">
              <a:gradFill>
                <a:gsLst>
                  <a:gs pos="0">
                    <a:schemeClr val="accent1">
                      <a:lumMod val="60000"/>
                      <a:lumOff val="40000"/>
                    </a:schemeClr>
                  </a:gs>
                  <a:gs pos="100000">
                    <a:schemeClr val="accent1">
                      <a:lumMod val="60000"/>
                      <a:lumOff val="40000"/>
                      <a:alpha val="0"/>
                    </a:schemeClr>
                  </a:gs>
                  <a:gs pos="44000">
                    <a:schemeClr val="accent1">
                      <a:lumMod val="60000"/>
                      <a:lumOff val="40000"/>
                      <a:alpha val="6400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sp>
        <p:nvSpPr>
          <p:cNvPr id="98" name="矩形 20"/>
          <p:cNvSpPr/>
          <p:nvPr/>
        </p:nvSpPr>
        <p:spPr>
          <a:xfrm>
            <a:off x="10610850" y="8009573"/>
            <a:ext cx="1784985" cy="784860"/>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rPr>
              <a:t>Billing Statistics</a:t>
            </a:r>
            <a:endParaRPr kumimoji="0" lang="zh-CN" altLang="en-US" b="0" i="0" u="none" strike="noStrike" kern="1200" cap="none" normalizeH="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1"/>
            <a:stretch>
              <a:fillRect/>
            </a:stretch>
          </a:blipFill>
        </p:spPr>
        <p:txBody>
          <a:bodyPr/>
          <a:lstStyle/>
          <a:p>
            <a:endParaRPr lang="it-IT" dirty="0">
              <a:solidFill>
                <a:schemeClr val="bg1"/>
              </a:solidFill>
            </a:endParaRPr>
          </a:p>
        </p:txBody>
      </p:sp>
      <p:sp>
        <p:nvSpPr>
          <p:cNvPr id="6" name="文本框 5"/>
          <p:cNvSpPr txBox="1"/>
          <p:nvPr/>
        </p:nvSpPr>
        <p:spPr>
          <a:xfrm>
            <a:off x="1204748" y="398490"/>
            <a:ext cx="10105824" cy="64516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600">
                <a:solidFill>
                  <a:schemeClr val="bg1"/>
                </a:solidFill>
                <a:latin typeface="Times New Roman" panose="02020603050405020304" pitchFamily="18" charset="0"/>
                <a:ea typeface="思源黑体 CN Bold" panose="020B0800000000000000" pitchFamily="34" charset="-122"/>
                <a:cs typeface="Times New Roman" panose="02020603050405020304" pitchFamily="18" charset="0"/>
              </a:rPr>
              <a:t>Resource Lifecycle Management</a:t>
            </a:r>
            <a:endParaRPr kumimoji="0" lang="zh-CN" altLang="en-US"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7" name="矩形 6"/>
          <p:cNvSpPr/>
          <p:nvPr/>
        </p:nvSpPr>
        <p:spPr>
          <a:xfrm>
            <a:off x="10149205" y="1948180"/>
            <a:ext cx="7487920" cy="6819265"/>
          </a:xfrm>
          <a:prstGeom prst="rect">
            <a:avLst/>
          </a:prstGeom>
          <a:gradFill flip="none" rotWithShape="1">
            <a:gsLst>
              <a:gs pos="70000">
                <a:schemeClr val="accent3">
                  <a:lumMod val="20000"/>
                  <a:lumOff val="80000"/>
                  <a:alpha val="20000"/>
                </a:schemeClr>
              </a:gs>
              <a:gs pos="0">
                <a:srgbClr val="1D78FA">
                  <a:alpha val="10000"/>
                </a:srgbClr>
              </a:gs>
              <a:gs pos="90000">
                <a:schemeClr val="accent4">
                  <a:lumMod val="20000"/>
                  <a:lumOff val="8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22" name="文本框 21"/>
          <p:cNvSpPr txBox="1"/>
          <p:nvPr/>
        </p:nvSpPr>
        <p:spPr>
          <a:xfrm>
            <a:off x="10149840" y="3274695"/>
            <a:ext cx="7486015" cy="5851525"/>
          </a:xfrm>
          <a:prstGeom prst="rect">
            <a:avLst/>
          </a:prstGeom>
          <a:noFill/>
        </p:spPr>
        <p:txBody>
          <a:bodyPr wrap="square">
            <a:spAutoFit/>
          </a:bodyPr>
          <a:lstStyle/>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From application, creation, delivery, operation and maintenance to final release, cloud resources can be controlled throughout the life cycle in the main console</a:t>
            </a:r>
            <a:endParaRPr kumimoji="0" lang="en-US" altLang="zh-CN"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endParaRPr kumimoji="0" lang="en-US" altLang="zh-CN"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Many resources belonging to different organizations are summarized to realize convenient resource management by division of domains</a:t>
            </a:r>
            <a:endParaRPr kumimoji="0" lang="en-US" altLang="zh-CN"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endParaRPr kumimoji="0" lang="en-US" altLang="zh-CN"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Supports common operation and maintenance operations of various resources</a:t>
            </a:r>
            <a:endParaRPr kumimoji="0" lang="en-US" altLang="zh-CN"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endParaRPr kumimoji="0" lang="en-US" altLang="zh-CN"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Match different usage scenarios through multi-cloud management and data center management</a:t>
            </a:r>
            <a:endParaRPr kumimoji="0" lang="zh-CN" altLang="en-US" sz="24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26" name="矩形 25"/>
          <p:cNvSpPr/>
          <p:nvPr/>
        </p:nvSpPr>
        <p:spPr>
          <a:xfrm>
            <a:off x="10147935" y="1918335"/>
            <a:ext cx="7489190" cy="114300"/>
          </a:xfrm>
          <a:prstGeom prst="rect">
            <a:avLst/>
          </a:prstGeom>
          <a:solidFill>
            <a:srgbClr val="1D78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00" name="文本框 99"/>
          <p:cNvSpPr txBox="1"/>
          <p:nvPr/>
        </p:nvSpPr>
        <p:spPr>
          <a:xfrm>
            <a:off x="11327765" y="2094230"/>
            <a:ext cx="5070475" cy="1076325"/>
          </a:xfrm>
          <a:prstGeom prst="rect">
            <a:avLst/>
          </a:prstGeom>
          <a:noFill/>
        </p:spPr>
        <p:txBody>
          <a:bodyPr wrap="square">
            <a:spAutoFit/>
          </a:bodyPr>
          <a:lstStyle/>
          <a:p>
            <a:pPr algn="ctr">
              <a:defRPr/>
            </a:pPr>
            <a:r>
              <a:rPr lang="zh-CN" altLang="en-US" sz="3200">
                <a:solidFill>
                  <a:schemeClr val="bg1"/>
                </a:solidFill>
                <a:latin typeface="Times New Roman" panose="02020603050405020304" pitchFamily="18" charset="0"/>
                <a:ea typeface="+mj-ea"/>
                <a:cs typeface="Times New Roman" panose="02020603050405020304" pitchFamily="18" charset="0"/>
              </a:rPr>
              <a:t>Multi-cloud management </a:t>
            </a:r>
            <a:endParaRPr lang="zh-CN" altLang="en-US" sz="3200">
              <a:solidFill>
                <a:schemeClr val="bg1"/>
              </a:solidFill>
              <a:latin typeface="Times New Roman" panose="02020603050405020304" pitchFamily="18" charset="0"/>
              <a:ea typeface="+mj-ea"/>
              <a:cs typeface="Times New Roman" panose="02020603050405020304" pitchFamily="18" charset="0"/>
            </a:endParaRPr>
          </a:p>
          <a:p>
            <a:pPr algn="ctr">
              <a:defRPr/>
            </a:pPr>
            <a:r>
              <a:rPr lang="zh-CN" altLang="en-US" sz="3200">
                <a:solidFill>
                  <a:schemeClr val="bg1"/>
                </a:solidFill>
                <a:latin typeface="Times New Roman" panose="02020603050405020304" pitchFamily="18" charset="0"/>
                <a:ea typeface="+mj-ea"/>
                <a:cs typeface="Times New Roman" panose="02020603050405020304" pitchFamily="18" charset="0"/>
              </a:rPr>
              <a:t>&amp; data center management</a:t>
            </a:r>
            <a:endParaRPr lang="zh-CN" altLang="en-US" sz="3200">
              <a:solidFill>
                <a:schemeClr val="bg1"/>
              </a:solidFill>
              <a:latin typeface="Times New Roman" panose="02020603050405020304" pitchFamily="18" charset="0"/>
              <a:ea typeface="+mj-ea"/>
              <a:cs typeface="Times New Roman" panose="02020603050405020304" pitchFamily="18" charset="0"/>
            </a:endParaRPr>
          </a:p>
        </p:txBody>
      </p:sp>
      <p:cxnSp>
        <p:nvCxnSpPr>
          <p:cNvPr id="101" name="直接连接符 100"/>
          <p:cNvCxnSpPr/>
          <p:nvPr/>
        </p:nvCxnSpPr>
        <p:spPr>
          <a:xfrm>
            <a:off x="10453233" y="2552373"/>
            <a:ext cx="29908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6369421" y="2552373"/>
            <a:ext cx="299085"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976147" y="1189725"/>
            <a:ext cx="8329278" cy="8427644"/>
            <a:chOff x="904506" y="793150"/>
            <a:chExt cx="5552852" cy="5618429"/>
          </a:xfrm>
        </p:grpSpPr>
        <p:grpSp>
          <p:nvGrpSpPr>
            <p:cNvPr id="29" name="组合 28"/>
            <p:cNvGrpSpPr/>
            <p:nvPr/>
          </p:nvGrpSpPr>
          <p:grpSpPr>
            <a:xfrm>
              <a:off x="904506" y="793150"/>
              <a:ext cx="5552852" cy="5618429"/>
              <a:chOff x="5522700" y="793150"/>
              <a:chExt cx="5552852" cy="5618429"/>
            </a:xfrm>
          </p:grpSpPr>
          <p:sp>
            <p:nvSpPr>
              <p:cNvPr id="53" name="文本框 52"/>
              <p:cNvSpPr txBox="1"/>
              <p:nvPr/>
            </p:nvSpPr>
            <p:spPr>
              <a:xfrm rot="4740000">
                <a:off x="9758093" y="2845387"/>
                <a:ext cx="427147" cy="778017"/>
              </a:xfrm>
              <a:prstGeom prst="rect">
                <a:avLst/>
              </a:prstGeom>
              <a:noFill/>
            </p:spPr>
            <p:txBody>
              <a:bodyPr vert="eaVert" wrap="none" rtlCol="0">
                <a:prstTxWarp prst="textArchDown">
                  <a:avLst/>
                </a:prstTxWarp>
                <a:spAutoFit/>
              </a:bodyPr>
              <a:lstStyle/>
              <a:p>
                <a:pPr algn="ctr"/>
                <a:r>
                  <a:rPr lang="zh-CN" altLang="en-US" sz="2400" spc="-600">
                    <a:solidFill>
                      <a:schemeClr val="bg1"/>
                    </a:solidFill>
                    <a:latin typeface="Times New Roman" panose="02020603050405020304" pitchFamily="18" charset="0"/>
                    <a:cs typeface="Times New Roman" panose="02020603050405020304" pitchFamily="18" charset="0"/>
                  </a:rPr>
                  <a:t>Build positive expectations</a:t>
                </a:r>
                <a:endParaRPr lang="zh-CN" altLang="en-US" sz="2400" spc="-600">
                  <a:solidFill>
                    <a:schemeClr val="bg1"/>
                  </a:solidFill>
                  <a:latin typeface="Times New Roman" panose="02020603050405020304" pitchFamily="18" charset="0"/>
                  <a:cs typeface="Times New Roman" panose="02020603050405020304" pitchFamily="18" charset="0"/>
                </a:endParaRPr>
              </a:p>
            </p:txBody>
          </p:sp>
          <p:sp>
            <p:nvSpPr>
              <p:cNvPr id="54" name="椭圆 53"/>
              <p:cNvSpPr/>
              <p:nvPr/>
            </p:nvSpPr>
            <p:spPr>
              <a:xfrm>
                <a:off x="6432252" y="1415492"/>
                <a:ext cx="1310869" cy="131086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55" name="椭圆 54"/>
              <p:cNvSpPr/>
              <p:nvPr/>
            </p:nvSpPr>
            <p:spPr>
              <a:xfrm>
                <a:off x="7392910" y="2638359"/>
                <a:ext cx="1837430" cy="1837430"/>
              </a:xfrm>
              <a:prstGeom prst="ellipse">
                <a:avLst/>
              </a:prstGeom>
              <a:gradFill flip="none" rotWithShape="1">
                <a:gsLst>
                  <a:gs pos="0">
                    <a:srgbClr val="00C2FF"/>
                  </a:gs>
                  <a:gs pos="46000">
                    <a:srgbClr val="0F79FF"/>
                  </a:gs>
                  <a:gs pos="79000">
                    <a:srgbClr val="022AE2"/>
                  </a:gs>
                </a:gsLst>
                <a:path path="circle">
                  <a:fillToRect r="100000" b="100000"/>
                </a:path>
                <a:tileRect l="-100000" t="-100000"/>
              </a:gradFill>
              <a:ln>
                <a:noFill/>
              </a:ln>
              <a:effectLst>
                <a:reflection blurRad="88900" stA="30000" endPos="17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100">
                  <a:solidFill>
                    <a:schemeClr val="bg1"/>
                  </a:solidFill>
                  <a:latin typeface="Times New Roman" panose="02020603050405020304" pitchFamily="18" charset="0"/>
                  <a:ea typeface="+mj-ea"/>
                  <a:cs typeface="Times New Roman" panose="02020603050405020304" pitchFamily="18" charset="0"/>
                </a:endParaRPr>
              </a:p>
            </p:txBody>
          </p:sp>
          <p:sp>
            <p:nvSpPr>
              <p:cNvPr id="30" name="文本框 29"/>
              <p:cNvSpPr txBox="1"/>
              <p:nvPr/>
            </p:nvSpPr>
            <p:spPr>
              <a:xfrm>
                <a:off x="7649527" y="2962945"/>
                <a:ext cx="1311910" cy="2199005"/>
              </a:xfrm>
              <a:prstGeom prst="rect">
                <a:avLst/>
              </a:prstGeom>
              <a:noFill/>
            </p:spPr>
            <p:txBody>
              <a:bodyPr wrap="square">
                <a:noAutofit/>
              </a:bodyPr>
              <a:lstStyle/>
              <a:p>
                <a:pPr algn="ctr"/>
                <a:r>
                  <a:rPr lang="en-US" altLang="zh-CN" sz="2700">
                    <a:solidFill>
                      <a:schemeClr val="bg1"/>
                    </a:solidFill>
                    <a:latin typeface="Times New Roman" panose="02020603050405020304" pitchFamily="18" charset="0"/>
                    <a:cs typeface="Times New Roman" panose="02020603050405020304" pitchFamily="18" charset="0"/>
                  </a:rPr>
                  <a:t>Resources</a:t>
                </a:r>
                <a:endParaRPr lang="zh-CN" altLang="en-US" sz="2700">
                  <a:solidFill>
                    <a:schemeClr val="bg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zh-CN" altLang="en-US" sz="2000">
                    <a:solidFill>
                      <a:schemeClr val="bg1"/>
                    </a:solidFill>
                    <a:latin typeface="Times New Roman" panose="02020603050405020304" pitchFamily="18" charset="0"/>
                    <a:cs typeface="Times New Roman" panose="02020603050405020304" pitchFamily="18" charset="0"/>
                  </a:rPr>
                  <a:t>Computing </a:t>
                </a:r>
                <a:endParaRPr lang="en-US" altLang="zh-CN" sz="2000">
                  <a:solidFill>
                    <a:schemeClr val="bg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zh-CN" altLang="en-US" sz="2000">
                    <a:solidFill>
                      <a:schemeClr val="bg1"/>
                    </a:solidFill>
                    <a:latin typeface="Times New Roman" panose="02020603050405020304" pitchFamily="18" charset="0"/>
                    <a:cs typeface="Times New Roman" panose="02020603050405020304" pitchFamily="18" charset="0"/>
                  </a:rPr>
                  <a:t>Storage </a:t>
                </a:r>
                <a:endParaRPr lang="zh-CN" altLang="en-US" sz="2000">
                  <a:solidFill>
                    <a:schemeClr val="bg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zh-CN" altLang="en-US" sz="2000">
                    <a:solidFill>
                      <a:schemeClr val="bg1"/>
                    </a:solidFill>
                    <a:latin typeface="Times New Roman" panose="02020603050405020304" pitchFamily="18" charset="0"/>
                    <a:cs typeface="Times New Roman" panose="02020603050405020304" pitchFamily="18" charset="0"/>
                  </a:rPr>
                  <a:t>Network </a:t>
                </a:r>
                <a:endParaRPr lang="zh-CN" altLang="en-US" sz="2000">
                  <a:solidFill>
                    <a:schemeClr val="bg1"/>
                  </a:solidFill>
                  <a:latin typeface="Times New Roman" panose="02020603050405020304" pitchFamily="18" charset="0"/>
                  <a:cs typeface="Times New Roman" panose="02020603050405020304" pitchFamily="18" charset="0"/>
                </a:endParaRPr>
              </a:p>
            </p:txBody>
          </p:sp>
          <p:sp>
            <p:nvSpPr>
              <p:cNvPr id="31" name="椭圆 30"/>
              <p:cNvSpPr/>
              <p:nvPr/>
            </p:nvSpPr>
            <p:spPr>
              <a:xfrm>
                <a:off x="9555202" y="2584751"/>
                <a:ext cx="1310869" cy="131086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32" name="椭圆 31"/>
              <p:cNvSpPr/>
              <p:nvPr/>
            </p:nvSpPr>
            <p:spPr>
              <a:xfrm>
                <a:off x="6981119" y="4704675"/>
                <a:ext cx="1310869" cy="131086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75" name="弧形 74"/>
              <p:cNvSpPr/>
              <p:nvPr/>
            </p:nvSpPr>
            <p:spPr>
              <a:xfrm>
                <a:off x="6422044" y="1667493"/>
                <a:ext cx="3779164" cy="3779163"/>
              </a:xfrm>
              <a:prstGeom prst="arc">
                <a:avLst>
                  <a:gd name="adj1" fmla="val 14980629"/>
                  <a:gd name="adj2" fmla="val 19716637"/>
                </a:avLst>
              </a:prstGeom>
              <a:noFill/>
              <a:ln w="63500" cap="rnd">
                <a:gradFill flip="none" rotWithShape="1">
                  <a:gsLst>
                    <a:gs pos="0">
                      <a:schemeClr val="accent1">
                        <a:alpha val="0"/>
                      </a:schemeClr>
                    </a:gs>
                    <a:gs pos="100000">
                      <a:schemeClr val="accent1"/>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76" name="弧形 75"/>
              <p:cNvSpPr/>
              <p:nvPr/>
            </p:nvSpPr>
            <p:spPr>
              <a:xfrm>
                <a:off x="6422044" y="1667493"/>
                <a:ext cx="3779164" cy="3779163"/>
              </a:xfrm>
              <a:prstGeom prst="arc">
                <a:avLst>
                  <a:gd name="adj1" fmla="val 706805"/>
                  <a:gd name="adj2" fmla="val 5299691"/>
                </a:avLst>
              </a:prstGeom>
              <a:noFill/>
              <a:ln w="63500" cap="rnd">
                <a:gradFill flip="none" rotWithShape="1">
                  <a:gsLst>
                    <a:gs pos="21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77" name="弧形 76"/>
              <p:cNvSpPr/>
              <p:nvPr/>
            </p:nvSpPr>
            <p:spPr>
              <a:xfrm>
                <a:off x="6422044" y="1667493"/>
                <a:ext cx="3779164" cy="3779163"/>
              </a:xfrm>
              <a:prstGeom prst="arc">
                <a:avLst>
                  <a:gd name="adj1" fmla="val 7780976"/>
                  <a:gd name="adj2" fmla="val 12491472"/>
                </a:avLst>
              </a:prstGeom>
              <a:noFill/>
              <a:ln w="63500" cap="rnd">
                <a:gradFill flip="none" rotWithShape="1">
                  <a:gsLst>
                    <a:gs pos="0">
                      <a:schemeClr val="accent1">
                        <a:alpha val="0"/>
                      </a:schemeClr>
                    </a:gs>
                    <a:gs pos="100000">
                      <a:schemeClr val="accent1"/>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78" name="弧形 77"/>
              <p:cNvSpPr/>
              <p:nvPr/>
            </p:nvSpPr>
            <p:spPr>
              <a:xfrm>
                <a:off x="6301265" y="1546714"/>
                <a:ext cx="4020722" cy="4020721"/>
              </a:xfrm>
              <a:prstGeom prst="arc">
                <a:avLst>
                  <a:gd name="adj1" fmla="val 16656012"/>
                  <a:gd name="adj2" fmla="val 19547877"/>
                </a:avLst>
              </a:prstGeom>
              <a:noFill/>
              <a:ln w="22225" cap="rnd">
                <a:gradFill flip="none" rotWithShape="1">
                  <a:gsLst>
                    <a:gs pos="4000">
                      <a:schemeClr val="accent1">
                        <a:alpha val="0"/>
                      </a:schemeClr>
                    </a:gs>
                    <a:gs pos="100000">
                      <a:schemeClr val="accent1">
                        <a:alpha val="15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79" name="弧形 78"/>
              <p:cNvSpPr/>
              <p:nvPr/>
            </p:nvSpPr>
            <p:spPr>
              <a:xfrm>
                <a:off x="6563759" y="1809208"/>
                <a:ext cx="3495733" cy="3495731"/>
              </a:xfrm>
              <a:prstGeom prst="arc">
                <a:avLst>
                  <a:gd name="adj1" fmla="val 15308025"/>
                  <a:gd name="adj2" fmla="val 18155905"/>
                </a:avLst>
              </a:prstGeom>
              <a:noFill/>
              <a:ln w="22225" cap="rnd">
                <a:gradFill flip="none" rotWithShape="1">
                  <a:gsLst>
                    <a:gs pos="4000">
                      <a:schemeClr val="accent1">
                        <a:alpha val="0"/>
                      </a:schemeClr>
                    </a:gs>
                    <a:gs pos="100000">
                      <a:schemeClr val="accent1">
                        <a:alpha val="15000"/>
                      </a:scheme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80" name="弧形 79"/>
              <p:cNvSpPr/>
              <p:nvPr/>
            </p:nvSpPr>
            <p:spPr>
              <a:xfrm>
                <a:off x="6563759" y="1809208"/>
                <a:ext cx="3495733" cy="3495731"/>
              </a:xfrm>
              <a:prstGeom prst="arc">
                <a:avLst>
                  <a:gd name="adj1" fmla="val 1188684"/>
                  <a:gd name="adj2" fmla="val 4576767"/>
                </a:avLst>
              </a:prstGeom>
              <a:noFill/>
              <a:ln w="22225" cap="rnd">
                <a:gradFill flip="none" rotWithShape="1">
                  <a:gsLst>
                    <a:gs pos="4000">
                      <a:schemeClr val="accent1">
                        <a:alpha val="0"/>
                      </a:schemeClr>
                    </a:gs>
                    <a:gs pos="100000">
                      <a:schemeClr val="accent1">
                        <a:alpha val="1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81" name="弧形 80"/>
              <p:cNvSpPr/>
              <p:nvPr/>
            </p:nvSpPr>
            <p:spPr>
              <a:xfrm>
                <a:off x="6301265" y="1546714"/>
                <a:ext cx="4020722" cy="4020721"/>
              </a:xfrm>
              <a:prstGeom prst="arc">
                <a:avLst>
                  <a:gd name="adj1" fmla="val 1084990"/>
                  <a:gd name="adj2" fmla="val 3391186"/>
                </a:avLst>
              </a:prstGeom>
              <a:noFill/>
              <a:ln w="22225" cap="rnd">
                <a:gradFill flip="none" rotWithShape="1">
                  <a:gsLst>
                    <a:gs pos="4000">
                      <a:schemeClr val="accent1">
                        <a:alpha val="0"/>
                      </a:schemeClr>
                    </a:gs>
                    <a:gs pos="100000">
                      <a:schemeClr val="accent1">
                        <a:alpha val="1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82" name="弧形 81"/>
              <p:cNvSpPr/>
              <p:nvPr/>
            </p:nvSpPr>
            <p:spPr>
              <a:xfrm>
                <a:off x="6563759" y="1809208"/>
                <a:ext cx="3495733" cy="3495731"/>
              </a:xfrm>
              <a:prstGeom prst="arc">
                <a:avLst>
                  <a:gd name="adj1" fmla="val 8264358"/>
                  <a:gd name="adj2" fmla="val 12429281"/>
                </a:avLst>
              </a:prstGeom>
              <a:noFill/>
              <a:ln w="22225" cap="rnd">
                <a:gradFill flip="none" rotWithShape="1">
                  <a:gsLst>
                    <a:gs pos="4000">
                      <a:schemeClr val="accent1">
                        <a:alpha val="0"/>
                      </a:schemeClr>
                    </a:gs>
                    <a:gs pos="100000">
                      <a:schemeClr val="accent1">
                        <a:alpha val="1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83" name="弧形 82"/>
              <p:cNvSpPr/>
              <p:nvPr/>
            </p:nvSpPr>
            <p:spPr>
              <a:xfrm>
                <a:off x="6301265" y="1546714"/>
                <a:ext cx="4020722" cy="4020721"/>
              </a:xfrm>
              <a:prstGeom prst="arc">
                <a:avLst>
                  <a:gd name="adj1" fmla="val 8147182"/>
                  <a:gd name="adj2" fmla="val 11602725"/>
                </a:avLst>
              </a:prstGeom>
              <a:noFill/>
              <a:ln w="22225" cap="rnd">
                <a:gradFill flip="none" rotWithShape="1">
                  <a:gsLst>
                    <a:gs pos="4000">
                      <a:schemeClr val="accent1">
                        <a:alpha val="0"/>
                      </a:schemeClr>
                    </a:gs>
                    <a:gs pos="100000">
                      <a:schemeClr val="accent1">
                        <a:alpha val="15000"/>
                      </a:schemeClr>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34" name="弧形 33"/>
              <p:cNvSpPr/>
              <p:nvPr/>
            </p:nvSpPr>
            <p:spPr>
              <a:xfrm>
                <a:off x="7282678" y="2528127"/>
                <a:ext cx="2057895" cy="2057893"/>
              </a:xfrm>
              <a:prstGeom prst="arc">
                <a:avLst>
                  <a:gd name="adj1" fmla="val 706805"/>
                  <a:gd name="adj2" fmla="val 5299691"/>
                </a:avLst>
              </a:prstGeom>
              <a:noFill/>
              <a:ln w="63500" cap="rnd">
                <a:gradFill flip="none" rotWithShape="1">
                  <a:gsLst>
                    <a:gs pos="21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35" name="弧形 34"/>
              <p:cNvSpPr/>
              <p:nvPr/>
            </p:nvSpPr>
            <p:spPr>
              <a:xfrm>
                <a:off x="7282678" y="2528127"/>
                <a:ext cx="2057895" cy="2057893"/>
              </a:xfrm>
              <a:prstGeom prst="arc">
                <a:avLst>
                  <a:gd name="adj1" fmla="val 7780976"/>
                  <a:gd name="adj2" fmla="val 12491472"/>
                </a:avLst>
              </a:prstGeom>
              <a:noFill/>
              <a:ln w="63500" cap="rnd">
                <a:gradFill flip="none" rotWithShape="1">
                  <a:gsLst>
                    <a:gs pos="0">
                      <a:schemeClr val="accent1">
                        <a:alpha val="0"/>
                      </a:schemeClr>
                    </a:gs>
                    <a:gs pos="100000">
                      <a:schemeClr val="accent1"/>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36" name="弧形 35"/>
              <p:cNvSpPr/>
              <p:nvPr/>
            </p:nvSpPr>
            <p:spPr>
              <a:xfrm>
                <a:off x="7282678" y="2528127"/>
                <a:ext cx="2057895" cy="2057893"/>
              </a:xfrm>
              <a:prstGeom prst="arc">
                <a:avLst>
                  <a:gd name="adj1" fmla="val 14980629"/>
                  <a:gd name="adj2" fmla="val 19716637"/>
                </a:avLst>
              </a:prstGeom>
              <a:noFill/>
              <a:ln w="63500" cap="rnd">
                <a:gradFill flip="none" rotWithShape="1">
                  <a:gsLst>
                    <a:gs pos="0">
                      <a:schemeClr val="accent1">
                        <a:alpha val="0"/>
                      </a:schemeClr>
                    </a:gs>
                    <a:gs pos="100000">
                      <a:schemeClr val="accent1"/>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37" name="弧形 36"/>
              <p:cNvSpPr/>
              <p:nvPr/>
            </p:nvSpPr>
            <p:spPr>
              <a:xfrm>
                <a:off x="5547699" y="793150"/>
                <a:ext cx="5527853" cy="5527848"/>
              </a:xfrm>
              <a:prstGeom prst="arc">
                <a:avLst>
                  <a:gd name="adj1" fmla="val 706805"/>
                  <a:gd name="adj2" fmla="val 5299691"/>
                </a:avLst>
              </a:prstGeom>
              <a:noFill/>
              <a:ln w="806450" cap="rnd">
                <a:gradFill flip="none" rotWithShape="1">
                  <a:gsLst>
                    <a:gs pos="21000">
                      <a:schemeClr val="accent1">
                        <a:alpha val="0"/>
                      </a:schemeClr>
                    </a:gs>
                    <a:gs pos="100000">
                      <a:schemeClr val="accent1">
                        <a:alpha val="20000"/>
                      </a:schemeClr>
                    </a:gs>
                  </a:gsLst>
                  <a:lin ang="5400000" scaled="1"/>
                </a:gra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88" name="弧形 87"/>
              <p:cNvSpPr/>
              <p:nvPr/>
            </p:nvSpPr>
            <p:spPr>
              <a:xfrm>
                <a:off x="5547699" y="793150"/>
                <a:ext cx="5527853" cy="5527848"/>
              </a:xfrm>
              <a:prstGeom prst="arc">
                <a:avLst>
                  <a:gd name="adj1" fmla="val 7780976"/>
                  <a:gd name="adj2" fmla="val 12491472"/>
                </a:avLst>
              </a:prstGeom>
              <a:noFill/>
              <a:ln w="806450" cap="rnd">
                <a:gradFill flip="none" rotWithShape="1">
                  <a:gsLst>
                    <a:gs pos="8000">
                      <a:schemeClr val="accent1">
                        <a:alpha val="0"/>
                      </a:schemeClr>
                    </a:gs>
                    <a:gs pos="100000">
                      <a:schemeClr val="accent1">
                        <a:alpha val="20000"/>
                      </a:schemeClr>
                    </a:gs>
                  </a:gsLst>
                  <a:lin ang="16200000" scaled="1"/>
                </a:gra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89" name="弧形 88"/>
              <p:cNvSpPr/>
              <p:nvPr/>
            </p:nvSpPr>
            <p:spPr>
              <a:xfrm>
                <a:off x="5522700" y="883731"/>
                <a:ext cx="5527853" cy="5527848"/>
              </a:xfrm>
              <a:prstGeom prst="arc">
                <a:avLst>
                  <a:gd name="adj1" fmla="val 14980629"/>
                  <a:gd name="adj2" fmla="val 19716637"/>
                </a:avLst>
              </a:prstGeom>
              <a:noFill/>
              <a:ln w="806450" cap="rnd">
                <a:gradFill flip="none" rotWithShape="1">
                  <a:gsLst>
                    <a:gs pos="0">
                      <a:schemeClr val="accent1">
                        <a:alpha val="0"/>
                      </a:schemeClr>
                    </a:gs>
                    <a:gs pos="100000">
                      <a:schemeClr val="accent1">
                        <a:alpha val="20000"/>
                      </a:schemeClr>
                    </a:gs>
                  </a:gsLst>
                  <a:lin ang="0" scaled="1"/>
                </a:gra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grpSp>
        <p:sp>
          <p:nvSpPr>
            <p:cNvPr id="40" name="文本框 39"/>
            <p:cNvSpPr txBox="1"/>
            <p:nvPr/>
          </p:nvSpPr>
          <p:spPr>
            <a:xfrm rot="19102316">
              <a:off x="3457802" y="4540957"/>
              <a:ext cx="2408156" cy="306917"/>
            </a:xfrm>
            <a:prstGeom prst="rect">
              <a:avLst/>
            </a:prstGeom>
            <a:noFill/>
          </p:spPr>
          <p:txBody>
            <a:bodyPr wrap="square" rtlCol="0">
              <a:spAutoFit/>
            </a:bodyPr>
            <a:lstStyle/>
            <a:p>
              <a:pPr algn="ctr"/>
              <a:r>
                <a:rPr lang="zh-CN" altLang="en-US" sz="2400">
                  <a:solidFill>
                    <a:schemeClr val="bg1"/>
                  </a:solidFill>
                  <a:latin typeface="Times New Roman" panose="02020603050405020304" pitchFamily="18" charset="0"/>
                  <a:cs typeface="Times New Roman" panose="02020603050405020304" pitchFamily="18" charset="0"/>
                </a:rPr>
                <a:t>Operational alignment</a:t>
              </a:r>
              <a:endParaRPr lang="zh-CN" altLang="en-US" sz="2400">
                <a:solidFill>
                  <a:schemeClr val="bg1"/>
                </a:solidFill>
                <a:latin typeface="Times New Roman" panose="02020603050405020304" pitchFamily="18" charset="0"/>
                <a:cs typeface="Times New Roman" panose="02020603050405020304" pitchFamily="18" charset="0"/>
              </a:endParaRPr>
            </a:p>
          </p:txBody>
        </p:sp>
        <p:sp>
          <p:nvSpPr>
            <p:cNvPr id="41" name="文本框 40"/>
            <p:cNvSpPr txBox="1"/>
            <p:nvPr/>
          </p:nvSpPr>
          <p:spPr>
            <a:xfrm rot="1412989">
              <a:off x="3241729" y="1908210"/>
              <a:ext cx="2039197" cy="733637"/>
            </a:xfrm>
            <a:prstGeom prst="rect">
              <a:avLst/>
            </a:prstGeom>
            <a:noFill/>
          </p:spPr>
          <p:txBody>
            <a:bodyPr wrap="square" rtlCol="0">
              <a:noAutofit/>
            </a:bodyPr>
            <a:lstStyle/>
            <a:p>
              <a:pPr algn="ctr"/>
              <a:r>
                <a:rPr lang="zh-CN" altLang="en-US" sz="2400">
                  <a:solidFill>
                    <a:schemeClr val="bg1"/>
                  </a:solidFill>
                  <a:latin typeface="Times New Roman" panose="02020603050405020304" pitchFamily="18" charset="0"/>
                  <a:cs typeface="Times New Roman" panose="02020603050405020304" pitchFamily="18" charset="0"/>
                </a:rPr>
                <a:t>Southbound adaptation, </a:t>
              </a:r>
              <a:endParaRPr lang="zh-CN" altLang="en-US" sz="2400">
                <a:solidFill>
                  <a:schemeClr val="bg1"/>
                </a:solidFill>
                <a:latin typeface="Times New Roman" panose="02020603050405020304" pitchFamily="18" charset="0"/>
                <a:cs typeface="Times New Roman" panose="02020603050405020304" pitchFamily="18" charset="0"/>
              </a:endParaRPr>
            </a:p>
          </p:txBody>
        </p:sp>
        <p:sp>
          <p:nvSpPr>
            <p:cNvPr id="45" name="文本框 44"/>
            <p:cNvSpPr txBox="1"/>
            <p:nvPr/>
          </p:nvSpPr>
          <p:spPr>
            <a:xfrm rot="4934041">
              <a:off x="1052378" y="3514343"/>
              <a:ext cx="2408156" cy="306917"/>
            </a:xfrm>
            <a:prstGeom prst="rect">
              <a:avLst/>
            </a:prstGeom>
            <a:noFill/>
          </p:spPr>
          <p:txBody>
            <a:bodyPr wrap="square" rtlCol="0">
              <a:spAutoFit/>
            </a:bodyPr>
            <a:lstStyle/>
            <a:p>
              <a:pPr algn="ctr"/>
              <a:r>
                <a:rPr lang="zh-CN" altLang="en-US" sz="2400">
                  <a:solidFill>
                    <a:schemeClr val="bg1"/>
                  </a:solidFill>
                  <a:latin typeface="Times New Roman" panose="02020603050405020304" pitchFamily="18" charset="0"/>
                  <a:cs typeface="Times New Roman" panose="02020603050405020304" pitchFamily="18" charset="0"/>
                </a:rPr>
                <a:t>Unified management</a:t>
              </a:r>
              <a:endParaRPr lang="zh-CN" altLang="en-US" sz="2400">
                <a:solidFill>
                  <a:schemeClr val="bg1"/>
                </a:solidFill>
                <a:latin typeface="Times New Roman" panose="02020603050405020304" pitchFamily="18" charset="0"/>
                <a:cs typeface="Times New Roman" panose="02020603050405020304" pitchFamily="18" charset="0"/>
              </a:endParaRPr>
            </a:p>
          </p:txBody>
        </p:sp>
      </p:grpSp>
      <p:cxnSp>
        <p:nvCxnSpPr>
          <p:cNvPr id="46" name="直接连接符 45"/>
          <p:cNvCxnSpPr/>
          <p:nvPr/>
        </p:nvCxnSpPr>
        <p:spPr>
          <a:xfrm>
            <a:off x="10580233" y="2679373"/>
            <a:ext cx="29908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981351" y="2628636"/>
            <a:ext cx="2661285" cy="2430146"/>
          </a:xfrm>
          <a:prstGeom prst="rect">
            <a:avLst/>
          </a:prstGeom>
          <a:noFill/>
        </p:spPr>
        <p:txBody>
          <a:bodyPr wrap="square" rtlCol="0">
            <a:noAutofit/>
          </a:bodyPr>
          <a:lstStyle/>
          <a:p>
            <a:pPr algn="ctr"/>
            <a:r>
              <a:rPr lang="en-US" altLang="zh-CN" sz="2000">
                <a:solidFill>
                  <a:schemeClr val="accent1"/>
                </a:solidFill>
                <a:latin typeface="Times New Roman" panose="02020603050405020304" pitchFamily="18" charset="0"/>
                <a:ea typeface="+mj-ea"/>
                <a:cs typeface="Times New Roman" panose="02020603050405020304" pitchFamily="18" charset="0"/>
              </a:rPr>
              <a:t>Multi-Infra/Cloud</a:t>
            </a:r>
            <a:endParaRPr lang="en-US" altLang="zh-CN" sz="2000">
              <a:solidFill>
                <a:schemeClr val="accent1"/>
              </a:solidFill>
              <a:latin typeface="Times New Roman" panose="02020603050405020304" pitchFamily="18" charset="0"/>
              <a:ea typeface="+mj-ea"/>
              <a:cs typeface="Times New Roman" panose="02020603050405020304" pitchFamily="18" charset="0"/>
            </a:endParaRPr>
          </a:p>
          <a:p>
            <a:pPr algn="ctr"/>
            <a:endParaRPr lang="en-US" altLang="zh-CN" sz="2000">
              <a:solidFill>
                <a:schemeClr val="accent1"/>
              </a:solidFill>
              <a:latin typeface="Times New Roman" panose="02020603050405020304" pitchFamily="18" charset="0"/>
              <a:ea typeface="+mj-ea"/>
              <a:cs typeface="Times New Roman" panose="02020603050405020304" pitchFamily="18" charset="0"/>
            </a:endParaRPr>
          </a:p>
          <a:p>
            <a:pPr algn="ctr"/>
            <a:r>
              <a:rPr lang="en-US" altLang="zh-CN" sz="2000">
                <a:solidFill>
                  <a:schemeClr val="accent1"/>
                </a:solidFill>
                <a:latin typeface="Times New Roman" panose="02020603050405020304" pitchFamily="18" charset="0"/>
                <a:ea typeface="+mj-ea"/>
                <a:cs typeface="Times New Roman" panose="02020603050405020304" pitchFamily="18" charset="0"/>
              </a:rPr>
              <a:t>Consolidation</a:t>
            </a:r>
            <a:endParaRPr lang="en-US" altLang="zh-CN" sz="2000">
              <a:solidFill>
                <a:schemeClr val="accent1"/>
              </a:solidFill>
              <a:latin typeface="Times New Roman" panose="02020603050405020304" pitchFamily="18" charset="0"/>
              <a:ea typeface="+mj-ea"/>
              <a:cs typeface="Times New Roman" panose="02020603050405020304" pitchFamily="18" charset="0"/>
            </a:endParaRPr>
          </a:p>
        </p:txBody>
      </p:sp>
      <p:sp>
        <p:nvSpPr>
          <p:cNvPr id="51" name="文本框 50"/>
          <p:cNvSpPr txBox="1"/>
          <p:nvPr/>
        </p:nvSpPr>
        <p:spPr>
          <a:xfrm>
            <a:off x="7101040" y="4263443"/>
            <a:ext cx="1966913" cy="2381250"/>
          </a:xfrm>
          <a:prstGeom prst="rect">
            <a:avLst/>
          </a:prstGeom>
          <a:noFill/>
        </p:spPr>
        <p:txBody>
          <a:bodyPr wrap="square" rtlCol="0">
            <a:noAutofit/>
          </a:bodyPr>
          <a:lstStyle/>
          <a:p>
            <a:pPr algn="ctr"/>
            <a:r>
              <a:rPr lang="en-US" altLang="zh-CN" sz="2800">
                <a:solidFill>
                  <a:schemeClr val="accent1"/>
                </a:solidFill>
                <a:latin typeface="Times New Roman" panose="02020603050405020304" pitchFamily="18" charset="0"/>
                <a:ea typeface="+mj-ea"/>
                <a:cs typeface="Times New Roman" panose="02020603050405020304" pitchFamily="18" charset="0"/>
              </a:rPr>
              <a:t>Resources </a:t>
            </a:r>
            <a:r>
              <a:rPr lang="en-US" altLang="zh-CN" sz="2400">
                <a:solidFill>
                  <a:schemeClr val="accent1"/>
                </a:solidFill>
                <a:latin typeface="Times New Roman" panose="02020603050405020304" pitchFamily="18" charset="0"/>
                <a:ea typeface="+mj-ea"/>
                <a:cs typeface="Times New Roman" panose="02020603050405020304" pitchFamily="18" charset="0"/>
              </a:rPr>
              <a:t>Allocation</a:t>
            </a:r>
            <a:endParaRPr lang="en-US" altLang="zh-CN" sz="2400">
              <a:solidFill>
                <a:schemeClr val="accent1"/>
              </a:solidFill>
              <a:latin typeface="Times New Roman" panose="02020603050405020304" pitchFamily="18" charset="0"/>
              <a:ea typeface="+mj-ea"/>
              <a:cs typeface="Times New Roman" panose="02020603050405020304" pitchFamily="18" charset="0"/>
            </a:endParaRPr>
          </a:p>
        </p:txBody>
      </p:sp>
      <p:sp>
        <p:nvSpPr>
          <p:cNvPr id="52" name="文本框 51"/>
          <p:cNvSpPr txBox="1"/>
          <p:nvPr/>
        </p:nvSpPr>
        <p:spPr>
          <a:xfrm>
            <a:off x="3164358" y="7581635"/>
            <a:ext cx="1965960" cy="1144905"/>
          </a:xfrm>
          <a:prstGeom prst="rect">
            <a:avLst/>
          </a:prstGeom>
          <a:noFill/>
        </p:spPr>
        <p:txBody>
          <a:bodyPr wrap="square" rtlCol="0">
            <a:noAutofit/>
          </a:bodyPr>
          <a:lstStyle/>
          <a:p>
            <a:pPr algn="ctr"/>
            <a:r>
              <a:rPr lang="zh-CN" altLang="en-US" sz="2400">
                <a:solidFill>
                  <a:schemeClr val="accent1"/>
                </a:solidFill>
                <a:latin typeface="Times New Roman" panose="02020603050405020304" pitchFamily="18" charset="0"/>
                <a:ea typeface="+mj-ea"/>
                <a:cs typeface="Times New Roman" panose="02020603050405020304" pitchFamily="18" charset="0"/>
              </a:rPr>
              <a:t>Resources</a:t>
            </a:r>
            <a:endParaRPr lang="en-US" altLang="zh-CN" sz="2400">
              <a:solidFill>
                <a:schemeClr val="accent1"/>
              </a:solidFill>
              <a:latin typeface="Times New Roman" panose="02020603050405020304" pitchFamily="18" charset="0"/>
              <a:ea typeface="+mj-ea"/>
              <a:cs typeface="Times New Roman" panose="02020603050405020304" pitchFamily="18" charset="0"/>
            </a:endParaRPr>
          </a:p>
          <a:p>
            <a:pPr algn="ctr"/>
            <a:r>
              <a:rPr lang="zh-CN" altLang="en-US" sz="2400">
                <a:solidFill>
                  <a:schemeClr val="accent1"/>
                </a:solidFill>
                <a:latin typeface="Times New Roman" panose="02020603050405020304" pitchFamily="18" charset="0"/>
                <a:ea typeface="+mj-ea"/>
                <a:cs typeface="Times New Roman" panose="02020603050405020304" pitchFamily="18" charset="0"/>
              </a:rPr>
              <a:t>Recycling</a:t>
            </a:r>
            <a:endParaRPr lang="zh-CN" altLang="en-US" sz="2400">
              <a:solidFill>
                <a:schemeClr val="accent1"/>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1"/>
            <a:stretch>
              <a:fillRect/>
            </a:stretch>
          </a:blipFill>
        </p:spPr>
        <p:txBody>
          <a:bodyPr/>
          <a:lstStyle/>
          <a:p>
            <a:endParaRPr lang="it-IT" dirty="0">
              <a:solidFill>
                <a:schemeClr val="bg1"/>
              </a:solidFill>
            </a:endParaRPr>
          </a:p>
        </p:txBody>
      </p:sp>
      <p:sp>
        <p:nvSpPr>
          <p:cNvPr id="2" name="文本框 1"/>
          <p:cNvSpPr txBox="1"/>
          <p:nvPr/>
        </p:nvSpPr>
        <p:spPr>
          <a:xfrm>
            <a:off x="925830" y="114300"/>
            <a:ext cx="10233025" cy="1105535"/>
          </a:xfrm>
          <a:prstGeom prst="rect">
            <a:avLst/>
          </a:prstGeom>
          <a:noFill/>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Self-service </a:t>
            </a:r>
            <a:r>
              <a:rPr kumimoji="0" lang="en-US" altLang="zh-CN"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Portal</a:t>
            </a:r>
            <a:endParaRPr kumimoji="0" lang="en-US" altLang="zh-CN"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5" name="组合 4"/>
          <p:cNvGrpSpPr/>
          <p:nvPr/>
        </p:nvGrpSpPr>
        <p:grpSpPr>
          <a:xfrm>
            <a:off x="6540818" y="1108393"/>
            <a:ext cx="11507470" cy="8533448"/>
            <a:chOff x="4905456" y="1405096"/>
            <a:chExt cx="6784901" cy="4655253"/>
          </a:xfrm>
        </p:grpSpPr>
        <p:sp>
          <p:nvSpPr>
            <p:cNvPr id="3" name="矩形 2"/>
            <p:cNvSpPr/>
            <p:nvPr/>
          </p:nvSpPr>
          <p:spPr>
            <a:xfrm>
              <a:off x="5002800" y="2172051"/>
              <a:ext cx="2159921" cy="3842571"/>
            </a:xfrm>
            <a:prstGeom prst="rect">
              <a:avLst/>
            </a:prstGeom>
            <a:gradFill flip="none" rotWithShape="1">
              <a:gsLst>
                <a:gs pos="0">
                  <a:schemeClr val="accent1">
                    <a:lumMod val="95000"/>
                    <a:lumOff val="5000"/>
                  </a:schemeClr>
                </a:gs>
                <a:gs pos="100000">
                  <a:schemeClr val="accent1">
                    <a:lumMod val="80000"/>
                    <a:lumOff val="20000"/>
                    <a:alpha val="71000"/>
                  </a:schemeClr>
                </a:gs>
              </a:gsLst>
              <a:lin ang="5400000" scaled="1"/>
            </a:gradFill>
            <a:ln>
              <a:noFill/>
            </a:ln>
            <a:effectLst>
              <a:reflection blurRad="177800" stA="52000" endA="300" endPos="35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20" name="矩形 19"/>
            <p:cNvSpPr/>
            <p:nvPr/>
          </p:nvSpPr>
          <p:spPr>
            <a:xfrm>
              <a:off x="7139883" y="2184869"/>
              <a:ext cx="2317544" cy="3842398"/>
            </a:xfrm>
            <a:prstGeom prst="rect">
              <a:avLst/>
            </a:prstGeom>
            <a:gradFill flip="none" rotWithShape="1">
              <a:gsLst>
                <a:gs pos="0">
                  <a:schemeClr val="accent1">
                    <a:lumMod val="95000"/>
                    <a:lumOff val="5000"/>
                  </a:schemeClr>
                </a:gs>
                <a:gs pos="100000">
                  <a:schemeClr val="accent1">
                    <a:lumMod val="80000"/>
                    <a:lumOff val="20000"/>
                    <a:alpha val="71000"/>
                  </a:schemeClr>
                </a:gs>
              </a:gsLst>
              <a:lin ang="5400000" scaled="1"/>
            </a:gradFill>
            <a:ln>
              <a:solidFill>
                <a:schemeClr val="bg1"/>
              </a:solidFill>
            </a:ln>
            <a:effectLst>
              <a:reflection blurRad="177800" stA="52000" endA="300" endPos="35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21" name="矩形 20"/>
            <p:cNvSpPr/>
            <p:nvPr/>
          </p:nvSpPr>
          <p:spPr>
            <a:xfrm>
              <a:off x="9457427" y="2172051"/>
              <a:ext cx="2159921" cy="3888298"/>
            </a:xfrm>
            <a:prstGeom prst="rect">
              <a:avLst/>
            </a:prstGeom>
            <a:gradFill flip="none" rotWithShape="1">
              <a:gsLst>
                <a:gs pos="0">
                  <a:schemeClr val="accent1">
                    <a:lumMod val="95000"/>
                    <a:lumOff val="5000"/>
                  </a:schemeClr>
                </a:gs>
                <a:gs pos="100000">
                  <a:schemeClr val="accent1">
                    <a:lumMod val="80000"/>
                    <a:lumOff val="20000"/>
                    <a:alpha val="71000"/>
                  </a:schemeClr>
                </a:gs>
              </a:gsLst>
              <a:lin ang="5400000" scaled="1"/>
            </a:gradFill>
            <a:ln>
              <a:noFill/>
            </a:ln>
            <a:effectLst>
              <a:reflection blurRad="177800" stA="52000" endA="300" endPos="35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grpSp>
          <p:nvGrpSpPr>
            <p:cNvPr id="18" name="组合 17"/>
            <p:cNvGrpSpPr/>
            <p:nvPr/>
          </p:nvGrpSpPr>
          <p:grpSpPr>
            <a:xfrm>
              <a:off x="5002800" y="1405096"/>
              <a:ext cx="6614838" cy="769606"/>
              <a:chOff x="5002800" y="1638776"/>
              <a:chExt cx="6614838" cy="769606"/>
            </a:xfrm>
          </p:grpSpPr>
          <p:sp>
            <p:nvSpPr>
              <p:cNvPr id="4" name="梯形 3"/>
              <p:cNvSpPr/>
              <p:nvPr/>
            </p:nvSpPr>
            <p:spPr>
              <a:xfrm>
                <a:off x="5002800" y="1668780"/>
                <a:ext cx="6614838" cy="736744"/>
              </a:xfrm>
              <a:prstGeom prst="trapezoid">
                <a:avLst>
                  <a:gd name="adj" fmla="val 185313"/>
                </a:avLst>
              </a:prstGeom>
              <a:gradFill>
                <a:gsLst>
                  <a:gs pos="0">
                    <a:schemeClr val="accent1">
                      <a:lumMod val="40000"/>
                      <a:lumOff val="60000"/>
                      <a:alpha val="43000"/>
                    </a:schemeClr>
                  </a:gs>
                  <a:gs pos="100000">
                    <a:schemeClr val="accent1">
                      <a:lumMod val="85000"/>
                      <a:lumOff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cxnSp>
            <p:nvCxnSpPr>
              <p:cNvPr id="8" name="直接连接符 7"/>
              <p:cNvCxnSpPr/>
              <p:nvPr/>
            </p:nvCxnSpPr>
            <p:spPr>
              <a:xfrm flipV="1">
                <a:off x="7193915" y="1668780"/>
                <a:ext cx="522605" cy="736745"/>
              </a:xfrm>
              <a:prstGeom prst="line">
                <a:avLst/>
              </a:prstGeom>
              <a:ln w="63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8864197" y="1638776"/>
                <a:ext cx="560323" cy="769606"/>
              </a:xfrm>
              <a:prstGeom prst="line">
                <a:avLst/>
              </a:prstGeom>
              <a:ln w="63500" cap="rnd">
                <a:solidFill>
                  <a:schemeClr val="bg1"/>
                </a:solidFill>
                <a:round/>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5002800" y="3345441"/>
              <a:ext cx="44548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002800" y="4554481"/>
              <a:ext cx="66148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300443" y="2184580"/>
              <a:ext cx="1591904" cy="1308289"/>
            </a:xfrm>
            <a:prstGeom prst="rect">
              <a:avLst/>
            </a:prstGeom>
            <a:noFill/>
          </p:spPr>
          <p:txBody>
            <a:bodyPr wrap="square" rtlCol="0">
              <a:noAutofit/>
            </a:bodyPr>
            <a:lstStyle/>
            <a:p>
              <a:pPr algn="ctr"/>
              <a:r>
                <a:rPr lang="zh-CN" altLang="en-US" sz="2400">
                  <a:solidFill>
                    <a:schemeClr val="bg1"/>
                  </a:solidFill>
                  <a:latin typeface="Times New Roman" panose="02020603050405020304" pitchFamily="18" charset="0"/>
                  <a:cs typeface="Times New Roman" panose="02020603050405020304" pitchFamily="18" charset="0"/>
                </a:rPr>
                <a:t>Business Applications</a:t>
              </a:r>
              <a:endParaRPr lang="zh-CN" altLang="en-US" sz="2400">
                <a:solidFill>
                  <a:schemeClr val="bg1"/>
                </a:solidFill>
                <a:latin typeface="Times New Roman" panose="02020603050405020304" pitchFamily="18" charset="0"/>
                <a:cs typeface="Times New Roman" panose="02020603050405020304" pitchFamily="18" charset="0"/>
              </a:endParaRPr>
            </a:p>
            <a:p>
              <a:pPr algn="ctr"/>
              <a:r>
                <a:rPr lang="zh-CN" altLang="en-US" sz="2400">
                  <a:solidFill>
                    <a:schemeClr val="bg1"/>
                  </a:solidFill>
                  <a:latin typeface="Times New Roman" panose="02020603050405020304" pitchFamily="18" charset="0"/>
                  <a:cs typeface="Times New Roman" panose="02020603050405020304" pitchFamily="18" charset="0"/>
                </a:rPr>
                <a:t>Deployment distribution</a:t>
              </a:r>
              <a:endParaRPr lang="zh-CN" altLang="en-US" sz="2400">
                <a:solidFill>
                  <a:schemeClr val="bg1"/>
                </a:solidFill>
                <a:latin typeface="Times New Roman" panose="02020603050405020304" pitchFamily="18" charset="0"/>
                <a:cs typeface="Times New Roman" panose="02020603050405020304" pitchFamily="18" charset="0"/>
              </a:endParaRPr>
            </a:p>
          </p:txBody>
        </p:sp>
        <p:sp>
          <p:nvSpPr>
            <p:cNvPr id="12" name="矩形: 圆角 45"/>
            <p:cNvSpPr/>
            <p:nvPr/>
          </p:nvSpPr>
          <p:spPr>
            <a:xfrm>
              <a:off x="5051098" y="3392838"/>
              <a:ext cx="2062764" cy="504043"/>
            </a:xfrm>
            <a:prstGeom prst="roundRect">
              <a:avLst>
                <a:gd name="adj" fmla="val 50000"/>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bg1"/>
                  </a:solidFill>
                  <a:latin typeface="Times New Roman" panose="02020603050405020304" pitchFamily="18" charset="0"/>
                  <a:cs typeface="Times New Roman" panose="02020603050405020304" pitchFamily="18" charset="0"/>
                </a:rPr>
                <a:t>Self-service application for cloud products</a:t>
              </a:r>
              <a:endParaRPr lang="zh-CN" altLang="en-US" sz="2400">
                <a:solidFill>
                  <a:schemeClr val="bg1"/>
                </a:solidFill>
                <a:latin typeface="Times New Roman" panose="02020603050405020304" pitchFamily="18" charset="0"/>
                <a:cs typeface="Times New Roman" panose="02020603050405020304" pitchFamily="18" charset="0"/>
              </a:endParaRPr>
            </a:p>
          </p:txBody>
        </p:sp>
        <p:sp>
          <p:nvSpPr>
            <p:cNvPr id="47" name="矩形: 圆角 46"/>
            <p:cNvSpPr/>
            <p:nvPr/>
          </p:nvSpPr>
          <p:spPr>
            <a:xfrm>
              <a:off x="5051098" y="3896882"/>
              <a:ext cx="2062764" cy="529512"/>
            </a:xfrm>
            <a:prstGeom prst="roundRect">
              <a:avLst>
                <a:gd name="adj" fmla="val 50000"/>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bg1"/>
                  </a:solidFill>
                  <a:latin typeface="Times New Roman" panose="02020603050405020304" pitchFamily="18" charset="0"/>
                  <a:cs typeface="Times New Roman" panose="02020603050405020304" pitchFamily="18" charset="0"/>
                </a:rPr>
                <a:t>Intelligent recommendation of cloud products</a:t>
              </a:r>
              <a:endParaRPr lang="zh-CN" altLang="en-US" sz="2400">
                <a:solidFill>
                  <a:schemeClr val="bg1"/>
                </a:solidFill>
                <a:latin typeface="Times New Roman" panose="02020603050405020304" pitchFamily="18" charset="0"/>
                <a:cs typeface="Times New Roman" panose="02020603050405020304" pitchFamily="18" charset="0"/>
              </a:endParaRPr>
            </a:p>
          </p:txBody>
        </p:sp>
        <p:sp>
          <p:nvSpPr>
            <p:cNvPr id="48" name="文本框 47"/>
            <p:cNvSpPr txBox="1"/>
            <p:nvPr/>
          </p:nvSpPr>
          <p:spPr>
            <a:xfrm>
              <a:off x="4905456" y="4741361"/>
              <a:ext cx="728398" cy="251148"/>
            </a:xfrm>
            <a:prstGeom prst="rect">
              <a:avLst/>
            </a:prstGeom>
            <a:noFill/>
          </p:spPr>
          <p:txBody>
            <a:bodyPr wrap="square" rtlCol="0">
              <a:spAutoFit/>
            </a:bodyPr>
            <a:lstStyle/>
            <a:p>
              <a:pPr algn="ctr"/>
              <a:r>
                <a:rPr lang="zh-CN" altLang="en-US" sz="2400">
                  <a:solidFill>
                    <a:schemeClr val="bg1"/>
                  </a:solidFill>
                  <a:latin typeface="Times New Roman" panose="02020603050405020304" pitchFamily="18" charset="0"/>
                  <a:cs typeface="Times New Roman" panose="02020603050405020304" pitchFamily="18" charset="0"/>
                </a:rPr>
                <a:t>Server</a:t>
              </a:r>
              <a:endParaRPr lang="zh-CN" altLang="en-US" sz="2400">
                <a:solidFill>
                  <a:schemeClr val="bg1"/>
                </a:solidFill>
                <a:latin typeface="Times New Roman" panose="02020603050405020304" pitchFamily="18" charset="0"/>
                <a:cs typeface="Times New Roman" panose="02020603050405020304" pitchFamily="18" charset="0"/>
              </a:endParaRPr>
            </a:p>
          </p:txBody>
        </p:sp>
        <p:sp>
          <p:nvSpPr>
            <p:cNvPr id="49" name="文本框 48"/>
            <p:cNvSpPr txBox="1"/>
            <p:nvPr/>
          </p:nvSpPr>
          <p:spPr>
            <a:xfrm>
              <a:off x="5554668" y="4754897"/>
              <a:ext cx="855507" cy="251148"/>
            </a:xfrm>
            <a:prstGeom prst="rect">
              <a:avLst/>
            </a:prstGeom>
            <a:noFill/>
          </p:spPr>
          <p:txBody>
            <a:bodyPr wrap="square" rtlCol="0">
              <a:spAutoFit/>
            </a:bodyPr>
            <a:lstStyle/>
            <a:p>
              <a:pPr algn="ctr"/>
              <a:r>
                <a:rPr lang="zh-CN" altLang="en-US" sz="2400">
                  <a:solidFill>
                    <a:schemeClr val="bg1"/>
                  </a:solidFill>
                  <a:latin typeface="Times New Roman" panose="02020603050405020304" pitchFamily="18" charset="0"/>
                  <a:cs typeface="Times New Roman" panose="02020603050405020304" pitchFamily="18" charset="0"/>
                </a:rPr>
                <a:t>Database</a:t>
              </a:r>
              <a:endParaRPr lang="zh-CN" altLang="en-US" sz="240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6342782" y="4754897"/>
              <a:ext cx="982804" cy="251148"/>
            </a:xfrm>
            <a:prstGeom prst="rect">
              <a:avLst/>
            </a:prstGeom>
            <a:noFill/>
          </p:spPr>
          <p:txBody>
            <a:bodyPr wrap="square" rtlCol="0">
              <a:spAutoFit/>
            </a:bodyPr>
            <a:lstStyle/>
            <a:p>
              <a:pPr algn="ctr"/>
              <a:r>
                <a:rPr lang="en-US" altLang="zh-CN" sz="2400">
                  <a:solidFill>
                    <a:schemeClr val="bg1"/>
                  </a:solidFill>
                  <a:latin typeface="Times New Roman" panose="02020603050405020304" pitchFamily="18" charset="0"/>
                  <a:cs typeface="Times New Roman" panose="02020603050405020304" pitchFamily="18" charset="0"/>
                </a:rPr>
                <a:t>S</a:t>
              </a:r>
              <a:r>
                <a:rPr lang="zh-CN" altLang="en-US" sz="2400">
                  <a:solidFill>
                    <a:schemeClr val="bg1"/>
                  </a:solidFill>
                  <a:latin typeface="Times New Roman" panose="02020603050405020304" pitchFamily="18" charset="0"/>
                  <a:cs typeface="Times New Roman" panose="02020603050405020304" pitchFamily="18" charset="0"/>
                </a:rPr>
                <a:t>torage</a:t>
              </a:r>
              <a:endParaRPr lang="zh-CN" altLang="en-US" sz="2400">
                <a:solidFill>
                  <a:schemeClr val="bg1"/>
                </a:solidFill>
                <a:latin typeface="Times New Roman" panose="02020603050405020304" pitchFamily="18" charset="0"/>
                <a:cs typeface="Times New Roman" panose="02020603050405020304" pitchFamily="18" charset="0"/>
              </a:endParaRPr>
            </a:p>
          </p:txBody>
        </p:sp>
        <p:sp>
          <p:nvSpPr>
            <p:cNvPr id="14" name="任意多边形: 形状 51"/>
            <p:cNvSpPr/>
            <p:nvPr/>
          </p:nvSpPr>
          <p:spPr>
            <a:xfrm rot="8080526">
              <a:off x="5921277" y="3135555"/>
              <a:ext cx="349446" cy="349446"/>
            </a:xfrm>
            <a:custGeom>
              <a:avLst/>
              <a:gdLst>
                <a:gd name="connsiteX0" fmla="*/ 252268 w 349446"/>
                <a:gd name="connsiteY0" fmla="*/ 137175 h 349446"/>
                <a:gd name="connsiteX1" fmla="*/ 215927 w 349446"/>
                <a:gd name="connsiteY1" fmla="*/ 173516 h 349446"/>
                <a:gd name="connsiteX2" fmla="*/ 175929 w 349446"/>
                <a:gd name="connsiteY2" fmla="*/ 133518 h 349446"/>
                <a:gd name="connsiteX3" fmla="*/ 212270 w 349446"/>
                <a:gd name="connsiteY3" fmla="*/ 97177 h 349446"/>
                <a:gd name="connsiteX4" fmla="*/ 300857 w 349446"/>
                <a:gd name="connsiteY4" fmla="*/ 88586 h 349446"/>
                <a:gd name="connsiteX5" fmla="*/ 264516 w 349446"/>
                <a:gd name="connsiteY5" fmla="*/ 124927 h 349446"/>
                <a:gd name="connsiteX6" fmla="*/ 224518 w 349446"/>
                <a:gd name="connsiteY6" fmla="*/ 84930 h 349446"/>
                <a:gd name="connsiteX7" fmla="*/ 260859 w 349446"/>
                <a:gd name="connsiteY7" fmla="*/ 48588 h 349446"/>
                <a:gd name="connsiteX8" fmla="*/ 349446 w 349446"/>
                <a:gd name="connsiteY8" fmla="*/ 39997 h 349446"/>
                <a:gd name="connsiteX9" fmla="*/ 313105 w 349446"/>
                <a:gd name="connsiteY9" fmla="*/ 76338 h 349446"/>
                <a:gd name="connsiteX10" fmla="*/ 273107 w 349446"/>
                <a:gd name="connsiteY10" fmla="*/ 36341 h 349446"/>
                <a:gd name="connsiteX11" fmla="*/ 309448 w 349446"/>
                <a:gd name="connsiteY11" fmla="*/ 0 h 349446"/>
                <a:gd name="connsiteX12" fmla="*/ 124220 w 349446"/>
                <a:gd name="connsiteY12" fmla="*/ 349446 h 349446"/>
                <a:gd name="connsiteX13" fmla="*/ 0 w 349446"/>
                <a:gd name="connsiteY13" fmla="*/ 349446 h 349446"/>
                <a:gd name="connsiteX14" fmla="*/ 0 w 349446"/>
                <a:gd name="connsiteY14" fmla="*/ 225226 h 349446"/>
                <a:gd name="connsiteX15" fmla="*/ 42111 w 349446"/>
                <a:gd name="connsiteY15" fmla="*/ 267337 h 349446"/>
                <a:gd name="connsiteX16" fmla="*/ 163682 w 349446"/>
                <a:gd name="connsiteY16" fmla="*/ 145765 h 349446"/>
                <a:gd name="connsiteX17" fmla="*/ 203680 w 349446"/>
                <a:gd name="connsiteY17" fmla="*/ 185763 h 349446"/>
                <a:gd name="connsiteX18" fmla="*/ 82108 w 349446"/>
                <a:gd name="connsiteY18" fmla="*/ 307334 h 34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446" h="349446">
                  <a:moveTo>
                    <a:pt x="252268" y="137175"/>
                  </a:moveTo>
                  <a:lnTo>
                    <a:pt x="215927" y="173516"/>
                  </a:lnTo>
                  <a:lnTo>
                    <a:pt x="175929" y="133518"/>
                  </a:lnTo>
                  <a:lnTo>
                    <a:pt x="212270" y="97177"/>
                  </a:lnTo>
                  <a:close/>
                  <a:moveTo>
                    <a:pt x="300857" y="88586"/>
                  </a:moveTo>
                  <a:lnTo>
                    <a:pt x="264516" y="124927"/>
                  </a:lnTo>
                  <a:lnTo>
                    <a:pt x="224518" y="84930"/>
                  </a:lnTo>
                  <a:lnTo>
                    <a:pt x="260859" y="48588"/>
                  </a:lnTo>
                  <a:close/>
                  <a:moveTo>
                    <a:pt x="349446" y="39997"/>
                  </a:moveTo>
                  <a:lnTo>
                    <a:pt x="313105" y="76338"/>
                  </a:lnTo>
                  <a:lnTo>
                    <a:pt x="273107" y="36341"/>
                  </a:lnTo>
                  <a:lnTo>
                    <a:pt x="309448" y="0"/>
                  </a:lnTo>
                  <a:close/>
                  <a:moveTo>
                    <a:pt x="124220" y="349446"/>
                  </a:moveTo>
                  <a:lnTo>
                    <a:pt x="0" y="349446"/>
                  </a:lnTo>
                  <a:lnTo>
                    <a:pt x="0" y="225226"/>
                  </a:lnTo>
                  <a:lnTo>
                    <a:pt x="42111" y="267337"/>
                  </a:lnTo>
                  <a:lnTo>
                    <a:pt x="163682" y="145765"/>
                  </a:lnTo>
                  <a:lnTo>
                    <a:pt x="203680" y="185763"/>
                  </a:lnTo>
                  <a:lnTo>
                    <a:pt x="82108" y="307334"/>
                  </a:lnTo>
                  <a:close/>
                </a:path>
              </a:pathLst>
            </a:custGeom>
            <a:gradFill flip="none" rotWithShape="1">
              <a:gsLst>
                <a:gs pos="24000">
                  <a:schemeClr val="bg1"/>
                </a:gs>
                <a:gs pos="100000">
                  <a:schemeClr val="bg1">
                    <a:alpha val="0"/>
                  </a:schemeClr>
                </a:gs>
              </a:gsLst>
              <a:lin ang="0" scaled="1"/>
            </a:gradFill>
            <a:ln>
              <a:noFill/>
            </a:ln>
            <a:effectLst>
              <a:outerShdw blurRad="330200" dist="190500" dir="5400000" sx="80000" sy="80000" algn="t" rotWithShape="0">
                <a:srgbClr val="00006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5" name="任意多边形: 形状 52"/>
            <p:cNvSpPr/>
            <p:nvPr/>
          </p:nvSpPr>
          <p:spPr>
            <a:xfrm rot="18890242">
              <a:off x="5921274" y="4393503"/>
              <a:ext cx="349446" cy="349446"/>
            </a:xfrm>
            <a:custGeom>
              <a:avLst/>
              <a:gdLst>
                <a:gd name="connsiteX0" fmla="*/ 252268 w 349446"/>
                <a:gd name="connsiteY0" fmla="*/ 137175 h 349446"/>
                <a:gd name="connsiteX1" fmla="*/ 215927 w 349446"/>
                <a:gd name="connsiteY1" fmla="*/ 173516 h 349446"/>
                <a:gd name="connsiteX2" fmla="*/ 175929 w 349446"/>
                <a:gd name="connsiteY2" fmla="*/ 133518 h 349446"/>
                <a:gd name="connsiteX3" fmla="*/ 212270 w 349446"/>
                <a:gd name="connsiteY3" fmla="*/ 97177 h 349446"/>
                <a:gd name="connsiteX4" fmla="*/ 300857 w 349446"/>
                <a:gd name="connsiteY4" fmla="*/ 88586 h 349446"/>
                <a:gd name="connsiteX5" fmla="*/ 264516 w 349446"/>
                <a:gd name="connsiteY5" fmla="*/ 124927 h 349446"/>
                <a:gd name="connsiteX6" fmla="*/ 224518 w 349446"/>
                <a:gd name="connsiteY6" fmla="*/ 84930 h 349446"/>
                <a:gd name="connsiteX7" fmla="*/ 260859 w 349446"/>
                <a:gd name="connsiteY7" fmla="*/ 48588 h 349446"/>
                <a:gd name="connsiteX8" fmla="*/ 349446 w 349446"/>
                <a:gd name="connsiteY8" fmla="*/ 39997 h 349446"/>
                <a:gd name="connsiteX9" fmla="*/ 313105 w 349446"/>
                <a:gd name="connsiteY9" fmla="*/ 76338 h 349446"/>
                <a:gd name="connsiteX10" fmla="*/ 273107 w 349446"/>
                <a:gd name="connsiteY10" fmla="*/ 36341 h 349446"/>
                <a:gd name="connsiteX11" fmla="*/ 309448 w 349446"/>
                <a:gd name="connsiteY11" fmla="*/ 0 h 349446"/>
                <a:gd name="connsiteX12" fmla="*/ 124220 w 349446"/>
                <a:gd name="connsiteY12" fmla="*/ 349446 h 349446"/>
                <a:gd name="connsiteX13" fmla="*/ 0 w 349446"/>
                <a:gd name="connsiteY13" fmla="*/ 349446 h 349446"/>
                <a:gd name="connsiteX14" fmla="*/ 0 w 349446"/>
                <a:gd name="connsiteY14" fmla="*/ 225226 h 349446"/>
                <a:gd name="connsiteX15" fmla="*/ 42111 w 349446"/>
                <a:gd name="connsiteY15" fmla="*/ 267337 h 349446"/>
                <a:gd name="connsiteX16" fmla="*/ 163682 w 349446"/>
                <a:gd name="connsiteY16" fmla="*/ 145765 h 349446"/>
                <a:gd name="connsiteX17" fmla="*/ 203680 w 349446"/>
                <a:gd name="connsiteY17" fmla="*/ 185763 h 349446"/>
                <a:gd name="connsiteX18" fmla="*/ 82108 w 349446"/>
                <a:gd name="connsiteY18" fmla="*/ 307334 h 34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446" h="349446">
                  <a:moveTo>
                    <a:pt x="252268" y="137175"/>
                  </a:moveTo>
                  <a:lnTo>
                    <a:pt x="215927" y="173516"/>
                  </a:lnTo>
                  <a:lnTo>
                    <a:pt x="175929" y="133518"/>
                  </a:lnTo>
                  <a:lnTo>
                    <a:pt x="212270" y="97177"/>
                  </a:lnTo>
                  <a:close/>
                  <a:moveTo>
                    <a:pt x="300857" y="88586"/>
                  </a:moveTo>
                  <a:lnTo>
                    <a:pt x="264516" y="124927"/>
                  </a:lnTo>
                  <a:lnTo>
                    <a:pt x="224518" y="84930"/>
                  </a:lnTo>
                  <a:lnTo>
                    <a:pt x="260859" y="48588"/>
                  </a:lnTo>
                  <a:close/>
                  <a:moveTo>
                    <a:pt x="349446" y="39997"/>
                  </a:moveTo>
                  <a:lnTo>
                    <a:pt x="313105" y="76338"/>
                  </a:lnTo>
                  <a:lnTo>
                    <a:pt x="273107" y="36341"/>
                  </a:lnTo>
                  <a:lnTo>
                    <a:pt x="309448" y="0"/>
                  </a:lnTo>
                  <a:close/>
                  <a:moveTo>
                    <a:pt x="124220" y="349446"/>
                  </a:moveTo>
                  <a:lnTo>
                    <a:pt x="0" y="349446"/>
                  </a:lnTo>
                  <a:lnTo>
                    <a:pt x="0" y="225226"/>
                  </a:lnTo>
                  <a:lnTo>
                    <a:pt x="42111" y="267337"/>
                  </a:lnTo>
                  <a:lnTo>
                    <a:pt x="163682" y="145765"/>
                  </a:lnTo>
                  <a:lnTo>
                    <a:pt x="203680" y="185763"/>
                  </a:lnTo>
                  <a:lnTo>
                    <a:pt x="82108" y="307334"/>
                  </a:lnTo>
                  <a:close/>
                </a:path>
              </a:pathLst>
            </a:custGeom>
            <a:gradFill flip="none" rotWithShape="1">
              <a:gsLst>
                <a:gs pos="24000">
                  <a:schemeClr val="bg1"/>
                </a:gs>
                <a:gs pos="100000">
                  <a:schemeClr val="bg1">
                    <a:alpha val="0"/>
                  </a:schemeClr>
                </a:gs>
              </a:gsLst>
              <a:lin ang="0" scaled="1"/>
            </a:gradFill>
            <a:ln>
              <a:noFill/>
            </a:ln>
            <a:effectLst>
              <a:outerShdw blurRad="330200" dist="190500" dir="5400000" sx="80000" sy="80000" algn="t" rotWithShape="0">
                <a:srgbClr val="00006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6" name="任意多边形: 形状 53"/>
            <p:cNvSpPr/>
            <p:nvPr/>
          </p:nvSpPr>
          <p:spPr>
            <a:xfrm rot="13544483">
              <a:off x="7007010" y="3782169"/>
              <a:ext cx="349446" cy="349446"/>
            </a:xfrm>
            <a:custGeom>
              <a:avLst/>
              <a:gdLst>
                <a:gd name="connsiteX0" fmla="*/ 252268 w 349446"/>
                <a:gd name="connsiteY0" fmla="*/ 137175 h 349446"/>
                <a:gd name="connsiteX1" fmla="*/ 215927 w 349446"/>
                <a:gd name="connsiteY1" fmla="*/ 173516 h 349446"/>
                <a:gd name="connsiteX2" fmla="*/ 175929 w 349446"/>
                <a:gd name="connsiteY2" fmla="*/ 133518 h 349446"/>
                <a:gd name="connsiteX3" fmla="*/ 212270 w 349446"/>
                <a:gd name="connsiteY3" fmla="*/ 97177 h 349446"/>
                <a:gd name="connsiteX4" fmla="*/ 300857 w 349446"/>
                <a:gd name="connsiteY4" fmla="*/ 88586 h 349446"/>
                <a:gd name="connsiteX5" fmla="*/ 264516 w 349446"/>
                <a:gd name="connsiteY5" fmla="*/ 124927 h 349446"/>
                <a:gd name="connsiteX6" fmla="*/ 224518 w 349446"/>
                <a:gd name="connsiteY6" fmla="*/ 84930 h 349446"/>
                <a:gd name="connsiteX7" fmla="*/ 260859 w 349446"/>
                <a:gd name="connsiteY7" fmla="*/ 48588 h 349446"/>
                <a:gd name="connsiteX8" fmla="*/ 349446 w 349446"/>
                <a:gd name="connsiteY8" fmla="*/ 39997 h 349446"/>
                <a:gd name="connsiteX9" fmla="*/ 313105 w 349446"/>
                <a:gd name="connsiteY9" fmla="*/ 76338 h 349446"/>
                <a:gd name="connsiteX10" fmla="*/ 273107 w 349446"/>
                <a:gd name="connsiteY10" fmla="*/ 36341 h 349446"/>
                <a:gd name="connsiteX11" fmla="*/ 309448 w 349446"/>
                <a:gd name="connsiteY11" fmla="*/ 0 h 349446"/>
                <a:gd name="connsiteX12" fmla="*/ 124220 w 349446"/>
                <a:gd name="connsiteY12" fmla="*/ 349446 h 349446"/>
                <a:gd name="connsiteX13" fmla="*/ 0 w 349446"/>
                <a:gd name="connsiteY13" fmla="*/ 349446 h 349446"/>
                <a:gd name="connsiteX14" fmla="*/ 0 w 349446"/>
                <a:gd name="connsiteY14" fmla="*/ 225226 h 349446"/>
                <a:gd name="connsiteX15" fmla="*/ 42111 w 349446"/>
                <a:gd name="connsiteY15" fmla="*/ 267337 h 349446"/>
                <a:gd name="connsiteX16" fmla="*/ 163682 w 349446"/>
                <a:gd name="connsiteY16" fmla="*/ 145765 h 349446"/>
                <a:gd name="connsiteX17" fmla="*/ 203680 w 349446"/>
                <a:gd name="connsiteY17" fmla="*/ 185763 h 349446"/>
                <a:gd name="connsiteX18" fmla="*/ 82108 w 349446"/>
                <a:gd name="connsiteY18" fmla="*/ 307334 h 34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446" h="349446">
                  <a:moveTo>
                    <a:pt x="252268" y="137175"/>
                  </a:moveTo>
                  <a:lnTo>
                    <a:pt x="215927" y="173516"/>
                  </a:lnTo>
                  <a:lnTo>
                    <a:pt x="175929" y="133518"/>
                  </a:lnTo>
                  <a:lnTo>
                    <a:pt x="212270" y="97177"/>
                  </a:lnTo>
                  <a:close/>
                  <a:moveTo>
                    <a:pt x="300857" y="88586"/>
                  </a:moveTo>
                  <a:lnTo>
                    <a:pt x="264516" y="124927"/>
                  </a:lnTo>
                  <a:lnTo>
                    <a:pt x="224518" y="84930"/>
                  </a:lnTo>
                  <a:lnTo>
                    <a:pt x="260859" y="48588"/>
                  </a:lnTo>
                  <a:close/>
                  <a:moveTo>
                    <a:pt x="349446" y="39997"/>
                  </a:moveTo>
                  <a:lnTo>
                    <a:pt x="313105" y="76338"/>
                  </a:lnTo>
                  <a:lnTo>
                    <a:pt x="273107" y="36341"/>
                  </a:lnTo>
                  <a:lnTo>
                    <a:pt x="309448" y="0"/>
                  </a:lnTo>
                  <a:close/>
                  <a:moveTo>
                    <a:pt x="124220" y="349446"/>
                  </a:moveTo>
                  <a:lnTo>
                    <a:pt x="0" y="349446"/>
                  </a:lnTo>
                  <a:lnTo>
                    <a:pt x="0" y="225226"/>
                  </a:lnTo>
                  <a:lnTo>
                    <a:pt x="42111" y="267337"/>
                  </a:lnTo>
                  <a:lnTo>
                    <a:pt x="163682" y="145765"/>
                  </a:lnTo>
                  <a:lnTo>
                    <a:pt x="203680" y="185763"/>
                  </a:lnTo>
                  <a:lnTo>
                    <a:pt x="82108" y="307334"/>
                  </a:lnTo>
                  <a:close/>
                </a:path>
              </a:pathLst>
            </a:custGeom>
            <a:gradFill flip="none" rotWithShape="1">
              <a:gsLst>
                <a:gs pos="24000">
                  <a:schemeClr val="bg1"/>
                </a:gs>
                <a:gs pos="100000">
                  <a:schemeClr val="bg1">
                    <a:alpha val="0"/>
                  </a:schemeClr>
                </a:gs>
              </a:gsLst>
              <a:lin ang="0" scaled="1"/>
            </a:gradFill>
            <a:ln>
              <a:noFill/>
            </a:ln>
            <a:effectLst>
              <a:outerShdw blurRad="330200" dist="190500" dir="5400000" sx="80000" sy="80000" algn="t" rotWithShape="0">
                <a:srgbClr val="00006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grpSp>
          <p:nvGrpSpPr>
            <p:cNvPr id="17" name="组合 16"/>
            <p:cNvGrpSpPr/>
            <p:nvPr/>
          </p:nvGrpSpPr>
          <p:grpSpPr>
            <a:xfrm>
              <a:off x="7325819" y="2230961"/>
              <a:ext cx="1979460" cy="960946"/>
              <a:chOff x="7331915" y="2464641"/>
              <a:chExt cx="1979460" cy="960946"/>
            </a:xfrm>
          </p:grpSpPr>
          <p:sp>
            <p:nvSpPr>
              <p:cNvPr id="27" name="矩形: 圆角 26"/>
              <p:cNvSpPr/>
              <p:nvPr/>
            </p:nvSpPr>
            <p:spPr>
              <a:xfrm>
                <a:off x="7331915" y="2464641"/>
                <a:ext cx="1979460" cy="960946"/>
              </a:xfrm>
              <a:prstGeom prst="round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57" name="文本框 56"/>
              <p:cNvSpPr txBox="1"/>
              <p:nvPr/>
            </p:nvSpPr>
            <p:spPr>
              <a:xfrm>
                <a:off x="7667004" y="2464961"/>
                <a:ext cx="1416735" cy="891664"/>
              </a:xfrm>
              <a:prstGeom prst="rect">
                <a:avLst/>
              </a:prstGeom>
              <a:solidFill>
                <a:schemeClr val="accent6">
                  <a:lumMod val="75000"/>
                </a:schemeClr>
              </a:solidFill>
            </p:spPr>
            <p:txBody>
              <a:bodyPr wrap="square" rtlCol="0">
                <a:noAutofit/>
              </a:bodyPr>
              <a:lstStyle/>
              <a:p>
                <a:pPr indent="0" algn="ctr">
                  <a:buFont typeface="Arial" panose="020B0604020202020204" pitchFamily="34" charset="0"/>
                  <a:buNone/>
                </a:pPr>
                <a:r>
                  <a:rPr lang="zh-CN" altLang="en-US" b="1">
                    <a:solidFill>
                      <a:schemeClr val="bg1"/>
                    </a:solidFill>
                    <a:latin typeface="Times New Roman" panose="02020603050405020304" pitchFamily="18" charset="0"/>
                    <a:cs typeface="Times New Roman" panose="02020603050405020304" pitchFamily="18" charset="0"/>
                  </a:rPr>
                  <a:t>Self-service</a:t>
                </a:r>
                <a:r>
                  <a:rPr lang="zh-CN" altLang="en-US">
                    <a:solidFill>
                      <a:schemeClr val="bg1"/>
                    </a:solidFill>
                    <a:latin typeface="Times New Roman" panose="02020603050405020304" pitchFamily="18" charset="0"/>
                    <a:cs typeface="Times New Roman" panose="02020603050405020304" pitchFamily="18" charset="0"/>
                  </a:rPr>
                  <a:t> </a:t>
                </a:r>
                <a:endParaRPr lang="zh-CN" altLang="en-US">
                  <a:solidFill>
                    <a:schemeClr val="bg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altLang="zh-CN">
                    <a:solidFill>
                      <a:schemeClr val="bg1"/>
                    </a:solidFill>
                    <a:latin typeface="Times New Roman" panose="02020603050405020304" pitchFamily="18" charset="0"/>
                    <a:cs typeface="Times New Roman" panose="02020603050405020304" pitchFamily="18" charset="0"/>
                  </a:rPr>
                  <a:t>configuration</a:t>
                </a:r>
                <a:endParaRPr lang="en-US" altLang="zh-CN">
                  <a:solidFill>
                    <a:schemeClr val="bg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zh-CN" altLang="en-US">
                    <a:solidFill>
                      <a:schemeClr val="bg1"/>
                    </a:solidFill>
                    <a:latin typeface="Times New Roman" panose="02020603050405020304" pitchFamily="18" charset="0"/>
                    <a:cs typeface="Times New Roman" panose="02020603050405020304" pitchFamily="18" charset="0"/>
                  </a:rPr>
                  <a:t>control</a:t>
                </a:r>
                <a:endParaRPr lang="zh-CN" altLang="en-US">
                  <a:solidFill>
                    <a:schemeClr val="bg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altLang="zh-CN">
                    <a:solidFill>
                      <a:schemeClr val="bg1"/>
                    </a:solidFill>
                    <a:latin typeface="Times New Roman" panose="02020603050405020304" pitchFamily="18" charset="0"/>
                    <a:cs typeface="Times New Roman" panose="02020603050405020304" pitchFamily="18" charset="0"/>
                  </a:rPr>
                  <a:t>change</a:t>
                </a:r>
                <a:endParaRPr lang="en-US" altLang="zh-CN">
                  <a:solidFill>
                    <a:schemeClr val="bg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altLang="zh-CN">
                    <a:solidFill>
                      <a:schemeClr val="bg1"/>
                    </a:solidFill>
                    <a:latin typeface="Times New Roman" panose="02020603050405020304" pitchFamily="18" charset="0"/>
                    <a:cs typeface="Times New Roman" panose="02020603050405020304" pitchFamily="18" charset="0"/>
                  </a:rPr>
                  <a:t>recycling</a:t>
                </a:r>
                <a:endParaRPr lang="en-US" altLang="zh-CN">
                  <a:solidFill>
                    <a:schemeClr val="bg1"/>
                  </a:solidFill>
                  <a:latin typeface="Times New Roman" panose="02020603050405020304" pitchFamily="18" charset="0"/>
                  <a:cs typeface="Times New Roman" panose="02020603050405020304" pitchFamily="18" charset="0"/>
                </a:endParaRPr>
              </a:p>
            </p:txBody>
          </p:sp>
        </p:grpSp>
        <p:sp>
          <p:nvSpPr>
            <p:cNvPr id="60" name="文本框 59"/>
            <p:cNvSpPr txBox="1"/>
            <p:nvPr/>
          </p:nvSpPr>
          <p:spPr>
            <a:xfrm>
              <a:off x="7424428" y="3459317"/>
              <a:ext cx="4004971" cy="1047895"/>
            </a:xfrm>
            <a:prstGeom prst="rect">
              <a:avLst/>
            </a:prstGeom>
            <a:gradFill>
              <a:gsLst>
                <a:gs pos="50000">
                  <a:schemeClr val="accent3"/>
                </a:gs>
                <a:gs pos="0">
                  <a:schemeClr val="accent3">
                    <a:lumMod val="25000"/>
                    <a:lumOff val="75000"/>
                  </a:schemeClr>
                </a:gs>
                <a:gs pos="100000">
                  <a:schemeClr val="accent3">
                    <a:lumMod val="85000"/>
                  </a:schemeClr>
                </a:gs>
              </a:gsLst>
              <a:lin ang="5400000" scaled="1"/>
            </a:gradFill>
          </p:spPr>
          <p:txBody>
            <a:bodyPr wrap="square" rtlCol="0">
              <a:noAutofit/>
            </a:bodyPr>
            <a:lstStyle/>
            <a:p>
              <a:pPr algn="ctr"/>
              <a:endParaRPr lang="zh-CN" altLang="en-US" sz="2400">
                <a:solidFill>
                  <a:schemeClr val="bg1"/>
                </a:solidFill>
                <a:latin typeface="Times New Roman" panose="02020603050405020304" pitchFamily="18" charset="0"/>
                <a:cs typeface="Times New Roman" panose="02020603050405020304" pitchFamily="18" charset="0"/>
              </a:endParaRPr>
            </a:p>
            <a:p>
              <a:pPr algn="ctr"/>
              <a:r>
                <a:rPr lang="zh-CN" altLang="en-US" sz="2400">
                  <a:solidFill>
                    <a:schemeClr val="bg1"/>
                  </a:solidFill>
                  <a:latin typeface="Times New Roman" panose="02020603050405020304" pitchFamily="18" charset="0"/>
                  <a:cs typeface="Times New Roman" panose="02020603050405020304" pitchFamily="18" charset="0"/>
                </a:rPr>
                <a:t>Standardized centralized </a:t>
              </a:r>
              <a:r>
                <a:rPr lang="en-US" altLang="zh-CN" sz="2400">
                  <a:solidFill>
                    <a:schemeClr val="bg1"/>
                  </a:solidFill>
                  <a:latin typeface="Times New Roman" panose="02020603050405020304" pitchFamily="18" charset="0"/>
                  <a:cs typeface="Times New Roman" panose="02020603050405020304" pitchFamily="18" charset="0"/>
                </a:rPr>
                <a:t>and automated </a:t>
              </a:r>
              <a:endParaRPr lang="en-US" altLang="zh-CN" sz="2400">
                <a:solidFill>
                  <a:schemeClr val="bg1"/>
                </a:solidFill>
                <a:latin typeface="Times New Roman" panose="02020603050405020304" pitchFamily="18" charset="0"/>
                <a:cs typeface="Times New Roman" panose="02020603050405020304" pitchFamily="18" charset="0"/>
              </a:endParaRPr>
            </a:p>
            <a:p>
              <a:pPr algn="ctr"/>
              <a:r>
                <a:rPr lang="zh-CN" altLang="en-US" sz="2400">
                  <a:solidFill>
                    <a:schemeClr val="bg1"/>
                  </a:solidFill>
                  <a:latin typeface="Times New Roman" panose="02020603050405020304" pitchFamily="18" charset="0"/>
                  <a:cs typeface="Times New Roman" panose="02020603050405020304" pitchFamily="18" charset="0"/>
                </a:rPr>
                <a:t>management of cloud  resources</a:t>
              </a:r>
              <a:r>
                <a:rPr lang="en-US" altLang="zh-CN" sz="2400">
                  <a:solidFill>
                    <a:schemeClr val="bg1"/>
                  </a:solidFill>
                  <a:latin typeface="Times New Roman" panose="02020603050405020304" pitchFamily="18" charset="0"/>
                  <a:cs typeface="Times New Roman" panose="02020603050405020304" pitchFamily="18" charset="0"/>
                </a:rPr>
                <a:t> across clouds</a:t>
              </a:r>
              <a:endParaRPr lang="en-US" altLang="zh-CN" sz="2400">
                <a:solidFill>
                  <a:schemeClr val="bg1"/>
                </a:solidFill>
                <a:latin typeface="Times New Roman" panose="02020603050405020304" pitchFamily="18" charset="0"/>
                <a:cs typeface="Times New Roman" panose="02020603050405020304" pitchFamily="18" charset="0"/>
              </a:endParaRPr>
            </a:p>
          </p:txBody>
        </p:sp>
        <p:sp>
          <p:nvSpPr>
            <p:cNvPr id="61" name="文本框 60"/>
            <p:cNvSpPr txBox="1"/>
            <p:nvPr/>
          </p:nvSpPr>
          <p:spPr>
            <a:xfrm>
              <a:off x="7292265" y="5656258"/>
              <a:ext cx="2099268" cy="251148"/>
            </a:xfrm>
            <a:prstGeom prst="rect">
              <a:avLst/>
            </a:prstGeom>
            <a:noFill/>
          </p:spPr>
          <p:txBody>
            <a:bodyPr wrap="square" rtlCol="0">
              <a:spAutoFit/>
            </a:bodyPr>
            <a:lstStyle/>
            <a:p>
              <a:pPr algn="ctr"/>
              <a:r>
                <a:rPr lang="zh-CN" altLang="en-US" sz="2400">
                  <a:solidFill>
                    <a:schemeClr val="bg1"/>
                  </a:solidFill>
                  <a:latin typeface="Times New Roman" panose="02020603050405020304" pitchFamily="18" charset="0"/>
                  <a:cs typeface="Times New Roman" panose="02020603050405020304" pitchFamily="18" charset="0"/>
                </a:rPr>
                <a:t>Divided on demand</a:t>
              </a:r>
              <a:endParaRPr lang="zh-CN" altLang="en-US" sz="2400">
                <a:solidFill>
                  <a:schemeClr val="bg1"/>
                </a:solidFill>
                <a:latin typeface="Times New Roman" panose="02020603050405020304" pitchFamily="18" charset="0"/>
                <a:cs typeface="Times New Roman" panose="02020603050405020304" pitchFamily="18" charset="0"/>
              </a:endParaRPr>
            </a:p>
          </p:txBody>
        </p:sp>
        <p:sp>
          <p:nvSpPr>
            <p:cNvPr id="63" name="矩形: 圆角 62"/>
            <p:cNvSpPr/>
            <p:nvPr/>
          </p:nvSpPr>
          <p:spPr>
            <a:xfrm>
              <a:off x="7438281" y="4747622"/>
              <a:ext cx="1861523" cy="831042"/>
            </a:xfrm>
            <a:prstGeom prst="round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64" name="文本框 63"/>
            <p:cNvSpPr txBox="1"/>
            <p:nvPr/>
          </p:nvSpPr>
          <p:spPr>
            <a:xfrm>
              <a:off x="7410950" y="4938841"/>
              <a:ext cx="703875" cy="200919"/>
            </a:xfrm>
            <a:prstGeom prst="rect">
              <a:avLst/>
            </a:prstGeom>
            <a:noFill/>
          </p:spPr>
          <p:txBody>
            <a:bodyPr wrap="square" rtlCol="0">
              <a:noAutofit/>
            </a:bodyPr>
            <a:lstStyle/>
            <a:p>
              <a:pPr algn="ctr"/>
              <a:r>
                <a:rPr lang="zh-CN" altLang="en-US">
                  <a:solidFill>
                    <a:schemeClr val="bg1"/>
                  </a:solidFill>
                  <a:latin typeface="Times New Roman" panose="02020603050405020304" pitchFamily="18" charset="0"/>
                  <a:cs typeface="Times New Roman" panose="02020603050405020304" pitchFamily="18" charset="0"/>
                </a:rPr>
                <a:t>Division</a:t>
              </a: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65" name="文本框 64"/>
            <p:cNvSpPr txBox="1"/>
            <p:nvPr/>
          </p:nvSpPr>
          <p:spPr>
            <a:xfrm>
              <a:off x="8114637" y="4741385"/>
              <a:ext cx="1185694" cy="414749"/>
            </a:xfrm>
            <a:prstGeom prst="rect">
              <a:avLst/>
            </a:prstGeom>
            <a:noFill/>
          </p:spPr>
          <p:txBody>
            <a:bodyPr wrap="square" rtlCol="0">
              <a:noAutofit/>
            </a:bodyPr>
            <a:lstStyle/>
            <a:p>
              <a:pPr algn="ctr"/>
              <a:r>
                <a:rPr lang="zh-CN" altLang="en-US">
                  <a:solidFill>
                    <a:schemeClr val="bg1"/>
                  </a:solidFill>
                  <a:latin typeface="Times New Roman" panose="02020603050405020304" pitchFamily="18" charset="0"/>
                  <a:cs typeface="Times New Roman" panose="02020603050405020304" pitchFamily="18" charset="0"/>
                </a:rPr>
                <a:t>Business Unit</a:t>
              </a: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66" name="文本框 65"/>
            <p:cNvSpPr txBox="1"/>
            <p:nvPr/>
          </p:nvSpPr>
          <p:spPr>
            <a:xfrm>
              <a:off x="8200026" y="4939001"/>
              <a:ext cx="1191183" cy="310452"/>
            </a:xfrm>
            <a:prstGeom prst="rect">
              <a:avLst/>
            </a:prstGeom>
            <a:noFill/>
          </p:spPr>
          <p:txBody>
            <a:bodyPr wrap="square" rtlCol="0">
              <a:noAutofit/>
            </a:bodyPr>
            <a:lstStyle/>
            <a:p>
              <a:pPr algn="ctr"/>
              <a:r>
                <a:rPr lang="zh-CN" altLang="en-US">
                  <a:solidFill>
                    <a:schemeClr val="bg1"/>
                  </a:solidFill>
                  <a:latin typeface="Times New Roman" panose="02020603050405020304" pitchFamily="18" charset="0"/>
                  <a:cs typeface="Times New Roman" panose="02020603050405020304" pitchFamily="18" charset="0"/>
                </a:rPr>
                <a:t>Business module</a:t>
              </a: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67" name="文本框 66"/>
            <p:cNvSpPr txBox="1"/>
            <p:nvPr/>
          </p:nvSpPr>
          <p:spPr>
            <a:xfrm>
              <a:off x="8115247" y="5293367"/>
              <a:ext cx="1310119" cy="329359"/>
            </a:xfrm>
            <a:prstGeom prst="rect">
              <a:avLst/>
            </a:prstGeom>
            <a:noFill/>
          </p:spPr>
          <p:txBody>
            <a:bodyPr wrap="square" rtlCol="0">
              <a:noAutofit/>
            </a:bodyPr>
            <a:lstStyle/>
            <a:p>
              <a:pPr algn="ctr"/>
              <a:r>
                <a:rPr lang="zh-CN" altLang="en-US">
                  <a:solidFill>
                    <a:schemeClr val="bg1"/>
                  </a:solidFill>
                  <a:latin typeface="Times New Roman" panose="02020603050405020304" pitchFamily="18" charset="0"/>
                  <a:cs typeface="Times New Roman" panose="02020603050405020304" pitchFamily="18" charset="0"/>
                </a:rPr>
                <a:t>Business Label</a:t>
              </a: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19" name="箭头: V 形 34"/>
            <p:cNvSpPr/>
            <p:nvPr/>
          </p:nvSpPr>
          <p:spPr>
            <a:xfrm>
              <a:off x="8199120" y="5026664"/>
              <a:ext cx="119148" cy="264562"/>
            </a:xfrm>
            <a:prstGeom prst="chevron">
              <a:avLst>
                <a:gd name="adj" fmla="val 627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68" name="任意多边形: 形状 67"/>
            <p:cNvSpPr/>
            <p:nvPr/>
          </p:nvSpPr>
          <p:spPr>
            <a:xfrm rot="8080526">
              <a:off x="8153204" y="3166552"/>
              <a:ext cx="329091" cy="316369"/>
            </a:xfrm>
            <a:custGeom>
              <a:avLst/>
              <a:gdLst>
                <a:gd name="connsiteX0" fmla="*/ 252268 w 349446"/>
                <a:gd name="connsiteY0" fmla="*/ 137175 h 349446"/>
                <a:gd name="connsiteX1" fmla="*/ 215927 w 349446"/>
                <a:gd name="connsiteY1" fmla="*/ 173516 h 349446"/>
                <a:gd name="connsiteX2" fmla="*/ 175929 w 349446"/>
                <a:gd name="connsiteY2" fmla="*/ 133518 h 349446"/>
                <a:gd name="connsiteX3" fmla="*/ 212270 w 349446"/>
                <a:gd name="connsiteY3" fmla="*/ 97177 h 349446"/>
                <a:gd name="connsiteX4" fmla="*/ 300857 w 349446"/>
                <a:gd name="connsiteY4" fmla="*/ 88586 h 349446"/>
                <a:gd name="connsiteX5" fmla="*/ 264516 w 349446"/>
                <a:gd name="connsiteY5" fmla="*/ 124927 h 349446"/>
                <a:gd name="connsiteX6" fmla="*/ 224518 w 349446"/>
                <a:gd name="connsiteY6" fmla="*/ 84930 h 349446"/>
                <a:gd name="connsiteX7" fmla="*/ 260859 w 349446"/>
                <a:gd name="connsiteY7" fmla="*/ 48588 h 349446"/>
                <a:gd name="connsiteX8" fmla="*/ 349446 w 349446"/>
                <a:gd name="connsiteY8" fmla="*/ 39997 h 349446"/>
                <a:gd name="connsiteX9" fmla="*/ 313105 w 349446"/>
                <a:gd name="connsiteY9" fmla="*/ 76338 h 349446"/>
                <a:gd name="connsiteX10" fmla="*/ 273107 w 349446"/>
                <a:gd name="connsiteY10" fmla="*/ 36341 h 349446"/>
                <a:gd name="connsiteX11" fmla="*/ 309448 w 349446"/>
                <a:gd name="connsiteY11" fmla="*/ 0 h 349446"/>
                <a:gd name="connsiteX12" fmla="*/ 124220 w 349446"/>
                <a:gd name="connsiteY12" fmla="*/ 349446 h 349446"/>
                <a:gd name="connsiteX13" fmla="*/ 0 w 349446"/>
                <a:gd name="connsiteY13" fmla="*/ 349446 h 349446"/>
                <a:gd name="connsiteX14" fmla="*/ 0 w 349446"/>
                <a:gd name="connsiteY14" fmla="*/ 225226 h 349446"/>
                <a:gd name="connsiteX15" fmla="*/ 42111 w 349446"/>
                <a:gd name="connsiteY15" fmla="*/ 267337 h 349446"/>
                <a:gd name="connsiteX16" fmla="*/ 163682 w 349446"/>
                <a:gd name="connsiteY16" fmla="*/ 145765 h 349446"/>
                <a:gd name="connsiteX17" fmla="*/ 203680 w 349446"/>
                <a:gd name="connsiteY17" fmla="*/ 185763 h 349446"/>
                <a:gd name="connsiteX18" fmla="*/ 82108 w 349446"/>
                <a:gd name="connsiteY18" fmla="*/ 307334 h 34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446" h="349446">
                  <a:moveTo>
                    <a:pt x="252268" y="137175"/>
                  </a:moveTo>
                  <a:lnTo>
                    <a:pt x="215927" y="173516"/>
                  </a:lnTo>
                  <a:lnTo>
                    <a:pt x="175929" y="133518"/>
                  </a:lnTo>
                  <a:lnTo>
                    <a:pt x="212270" y="97177"/>
                  </a:lnTo>
                  <a:close/>
                  <a:moveTo>
                    <a:pt x="300857" y="88586"/>
                  </a:moveTo>
                  <a:lnTo>
                    <a:pt x="264516" y="124927"/>
                  </a:lnTo>
                  <a:lnTo>
                    <a:pt x="224518" y="84930"/>
                  </a:lnTo>
                  <a:lnTo>
                    <a:pt x="260859" y="48588"/>
                  </a:lnTo>
                  <a:close/>
                  <a:moveTo>
                    <a:pt x="349446" y="39997"/>
                  </a:moveTo>
                  <a:lnTo>
                    <a:pt x="313105" y="76338"/>
                  </a:lnTo>
                  <a:lnTo>
                    <a:pt x="273107" y="36341"/>
                  </a:lnTo>
                  <a:lnTo>
                    <a:pt x="309448" y="0"/>
                  </a:lnTo>
                  <a:close/>
                  <a:moveTo>
                    <a:pt x="124220" y="349446"/>
                  </a:moveTo>
                  <a:lnTo>
                    <a:pt x="0" y="349446"/>
                  </a:lnTo>
                  <a:lnTo>
                    <a:pt x="0" y="225226"/>
                  </a:lnTo>
                  <a:lnTo>
                    <a:pt x="42111" y="267337"/>
                  </a:lnTo>
                  <a:lnTo>
                    <a:pt x="163682" y="145765"/>
                  </a:lnTo>
                  <a:lnTo>
                    <a:pt x="203680" y="185763"/>
                  </a:lnTo>
                  <a:lnTo>
                    <a:pt x="82108" y="307334"/>
                  </a:lnTo>
                  <a:close/>
                </a:path>
              </a:pathLst>
            </a:custGeom>
            <a:gradFill flip="none" rotWithShape="1">
              <a:gsLst>
                <a:gs pos="24000">
                  <a:schemeClr val="bg1"/>
                </a:gs>
                <a:gs pos="100000">
                  <a:schemeClr val="bg1">
                    <a:alpha val="0"/>
                  </a:schemeClr>
                </a:gs>
              </a:gsLst>
              <a:lin ang="0" scaled="1"/>
            </a:gradFill>
            <a:ln>
              <a:noFill/>
            </a:ln>
            <a:effectLst>
              <a:outerShdw blurRad="330200" dist="190500" dir="5400000" sx="80000" sy="80000" algn="t" rotWithShape="0">
                <a:srgbClr val="00006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69" name="任意多边形: 形状 68"/>
            <p:cNvSpPr/>
            <p:nvPr/>
          </p:nvSpPr>
          <p:spPr>
            <a:xfrm rot="18890242">
              <a:off x="8139050" y="4390006"/>
              <a:ext cx="349446" cy="349446"/>
            </a:xfrm>
            <a:custGeom>
              <a:avLst/>
              <a:gdLst>
                <a:gd name="connsiteX0" fmla="*/ 252268 w 349446"/>
                <a:gd name="connsiteY0" fmla="*/ 137175 h 349446"/>
                <a:gd name="connsiteX1" fmla="*/ 215927 w 349446"/>
                <a:gd name="connsiteY1" fmla="*/ 173516 h 349446"/>
                <a:gd name="connsiteX2" fmla="*/ 175929 w 349446"/>
                <a:gd name="connsiteY2" fmla="*/ 133518 h 349446"/>
                <a:gd name="connsiteX3" fmla="*/ 212270 w 349446"/>
                <a:gd name="connsiteY3" fmla="*/ 97177 h 349446"/>
                <a:gd name="connsiteX4" fmla="*/ 300857 w 349446"/>
                <a:gd name="connsiteY4" fmla="*/ 88586 h 349446"/>
                <a:gd name="connsiteX5" fmla="*/ 264516 w 349446"/>
                <a:gd name="connsiteY5" fmla="*/ 124927 h 349446"/>
                <a:gd name="connsiteX6" fmla="*/ 224518 w 349446"/>
                <a:gd name="connsiteY6" fmla="*/ 84930 h 349446"/>
                <a:gd name="connsiteX7" fmla="*/ 260859 w 349446"/>
                <a:gd name="connsiteY7" fmla="*/ 48588 h 349446"/>
                <a:gd name="connsiteX8" fmla="*/ 349446 w 349446"/>
                <a:gd name="connsiteY8" fmla="*/ 39997 h 349446"/>
                <a:gd name="connsiteX9" fmla="*/ 313105 w 349446"/>
                <a:gd name="connsiteY9" fmla="*/ 76338 h 349446"/>
                <a:gd name="connsiteX10" fmla="*/ 273107 w 349446"/>
                <a:gd name="connsiteY10" fmla="*/ 36341 h 349446"/>
                <a:gd name="connsiteX11" fmla="*/ 309448 w 349446"/>
                <a:gd name="connsiteY11" fmla="*/ 0 h 349446"/>
                <a:gd name="connsiteX12" fmla="*/ 124220 w 349446"/>
                <a:gd name="connsiteY12" fmla="*/ 349446 h 349446"/>
                <a:gd name="connsiteX13" fmla="*/ 0 w 349446"/>
                <a:gd name="connsiteY13" fmla="*/ 349446 h 349446"/>
                <a:gd name="connsiteX14" fmla="*/ 0 w 349446"/>
                <a:gd name="connsiteY14" fmla="*/ 225226 h 349446"/>
                <a:gd name="connsiteX15" fmla="*/ 42111 w 349446"/>
                <a:gd name="connsiteY15" fmla="*/ 267337 h 349446"/>
                <a:gd name="connsiteX16" fmla="*/ 163682 w 349446"/>
                <a:gd name="connsiteY16" fmla="*/ 145765 h 349446"/>
                <a:gd name="connsiteX17" fmla="*/ 203680 w 349446"/>
                <a:gd name="connsiteY17" fmla="*/ 185763 h 349446"/>
                <a:gd name="connsiteX18" fmla="*/ 82108 w 349446"/>
                <a:gd name="connsiteY18" fmla="*/ 307334 h 34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446" h="349446">
                  <a:moveTo>
                    <a:pt x="252268" y="137175"/>
                  </a:moveTo>
                  <a:lnTo>
                    <a:pt x="215927" y="173516"/>
                  </a:lnTo>
                  <a:lnTo>
                    <a:pt x="175929" y="133518"/>
                  </a:lnTo>
                  <a:lnTo>
                    <a:pt x="212270" y="97177"/>
                  </a:lnTo>
                  <a:close/>
                  <a:moveTo>
                    <a:pt x="300857" y="88586"/>
                  </a:moveTo>
                  <a:lnTo>
                    <a:pt x="264516" y="124927"/>
                  </a:lnTo>
                  <a:lnTo>
                    <a:pt x="224518" y="84930"/>
                  </a:lnTo>
                  <a:lnTo>
                    <a:pt x="260859" y="48588"/>
                  </a:lnTo>
                  <a:close/>
                  <a:moveTo>
                    <a:pt x="349446" y="39997"/>
                  </a:moveTo>
                  <a:lnTo>
                    <a:pt x="313105" y="76338"/>
                  </a:lnTo>
                  <a:lnTo>
                    <a:pt x="273107" y="36341"/>
                  </a:lnTo>
                  <a:lnTo>
                    <a:pt x="309448" y="0"/>
                  </a:lnTo>
                  <a:close/>
                  <a:moveTo>
                    <a:pt x="124220" y="349446"/>
                  </a:moveTo>
                  <a:lnTo>
                    <a:pt x="0" y="349446"/>
                  </a:lnTo>
                  <a:lnTo>
                    <a:pt x="0" y="225226"/>
                  </a:lnTo>
                  <a:lnTo>
                    <a:pt x="42111" y="267337"/>
                  </a:lnTo>
                  <a:lnTo>
                    <a:pt x="163682" y="145765"/>
                  </a:lnTo>
                  <a:lnTo>
                    <a:pt x="203680" y="185763"/>
                  </a:lnTo>
                  <a:lnTo>
                    <a:pt x="82108" y="307334"/>
                  </a:lnTo>
                  <a:close/>
                </a:path>
              </a:pathLst>
            </a:custGeom>
            <a:gradFill flip="none" rotWithShape="1">
              <a:gsLst>
                <a:gs pos="24000">
                  <a:schemeClr val="bg1"/>
                </a:gs>
                <a:gs pos="100000">
                  <a:schemeClr val="bg1">
                    <a:alpha val="0"/>
                  </a:schemeClr>
                </a:gs>
              </a:gsLst>
              <a:lin ang="0" scaled="1"/>
            </a:gradFill>
            <a:ln>
              <a:noFill/>
            </a:ln>
            <a:effectLst>
              <a:outerShdw blurRad="330200" dist="190500" dir="5400000" sx="80000" sy="80000" algn="t" rotWithShape="0">
                <a:srgbClr val="00006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73" name="矩形: 圆角 72"/>
            <p:cNvSpPr/>
            <p:nvPr/>
          </p:nvSpPr>
          <p:spPr>
            <a:xfrm>
              <a:off x="9665781" y="2374091"/>
              <a:ext cx="1728049" cy="189534"/>
            </a:xfrm>
            <a:prstGeom prst="roundRect">
              <a:avLst>
                <a:gd name="adj" fmla="val 50000"/>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Times New Roman" panose="02020603050405020304" pitchFamily="18" charset="0"/>
                  <a:cs typeface="Times New Roman" panose="02020603050405020304" pitchFamily="18" charset="0"/>
                </a:rPr>
                <a:t>Cloud Hosting Services</a:t>
              </a: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23" name="矩形: 圆角 74"/>
            <p:cNvSpPr/>
            <p:nvPr/>
          </p:nvSpPr>
          <p:spPr>
            <a:xfrm>
              <a:off x="9666343" y="2579617"/>
              <a:ext cx="1727488" cy="189534"/>
            </a:xfrm>
            <a:prstGeom prst="roundRect">
              <a:avLst>
                <a:gd name="adj" fmla="val 50000"/>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Times New Roman" panose="02020603050405020304" pitchFamily="18" charset="0"/>
                  <a:cs typeface="Times New Roman" panose="02020603050405020304" pitchFamily="18" charset="0"/>
                </a:rPr>
                <a:t>Object Storage Service</a:t>
              </a: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24" name="矩形: 圆角 75"/>
            <p:cNvSpPr/>
            <p:nvPr/>
          </p:nvSpPr>
          <p:spPr>
            <a:xfrm>
              <a:off x="9665781" y="2785144"/>
              <a:ext cx="1728611" cy="189534"/>
            </a:xfrm>
            <a:prstGeom prst="roundRect">
              <a:avLst>
                <a:gd name="adj" fmla="val 50000"/>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Times New Roman" panose="02020603050405020304" pitchFamily="18" charset="0"/>
                  <a:cs typeface="Times New Roman" panose="02020603050405020304" pitchFamily="18" charset="0"/>
                </a:rPr>
                <a:t>Database Services</a:t>
              </a: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25" name="矩形: 圆角 76"/>
            <p:cNvSpPr/>
            <p:nvPr/>
          </p:nvSpPr>
          <p:spPr>
            <a:xfrm>
              <a:off x="9666904" y="2991262"/>
              <a:ext cx="1727488" cy="189534"/>
            </a:xfrm>
            <a:prstGeom prst="roundRect">
              <a:avLst>
                <a:gd name="adj" fmla="val 50000"/>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alpha val="50000"/>
                    </a:schemeClr>
                  </a:solidFill>
                  <a:latin typeface="Times New Roman" panose="02020603050405020304" pitchFamily="18" charset="0"/>
                  <a:cs typeface="Times New Roman" panose="02020603050405020304" pitchFamily="18" charset="0"/>
                </a:rPr>
                <a:t>Security service</a:t>
              </a:r>
              <a:endParaRPr lang="zh-CN" altLang="en-US">
                <a:solidFill>
                  <a:schemeClr val="bg1">
                    <a:alpha val="50000"/>
                  </a:schemeClr>
                </a:solidFill>
                <a:latin typeface="Times New Roman" panose="02020603050405020304" pitchFamily="18" charset="0"/>
                <a:cs typeface="Times New Roman" panose="02020603050405020304" pitchFamily="18" charset="0"/>
              </a:endParaRPr>
            </a:p>
          </p:txBody>
        </p:sp>
        <p:sp>
          <p:nvSpPr>
            <p:cNvPr id="33" name="矩形: 圆角 77"/>
            <p:cNvSpPr/>
            <p:nvPr/>
          </p:nvSpPr>
          <p:spPr>
            <a:xfrm>
              <a:off x="9666904" y="3192050"/>
              <a:ext cx="1727488" cy="194273"/>
            </a:xfrm>
            <a:prstGeom prst="roundRect">
              <a:avLst>
                <a:gd name="adj" fmla="val 50000"/>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alpha val="50000"/>
                    </a:schemeClr>
                  </a:solidFill>
                  <a:latin typeface="Times New Roman" panose="02020603050405020304" pitchFamily="18" charset="0"/>
                  <a:cs typeface="Times New Roman" panose="02020603050405020304" pitchFamily="18" charset="0"/>
                </a:rPr>
                <a:t>SLB Services</a:t>
              </a:r>
              <a:endParaRPr lang="en-US" altLang="zh-CN">
                <a:solidFill>
                  <a:schemeClr val="bg1">
                    <a:alpha val="50000"/>
                  </a:schemeClr>
                </a:solidFill>
                <a:latin typeface="Times New Roman" panose="02020603050405020304" pitchFamily="18" charset="0"/>
                <a:cs typeface="Times New Roman" panose="02020603050405020304" pitchFamily="18" charset="0"/>
              </a:endParaRPr>
            </a:p>
          </p:txBody>
        </p:sp>
        <p:sp>
          <p:nvSpPr>
            <p:cNvPr id="84" name="矩形: 圆角 83"/>
            <p:cNvSpPr/>
            <p:nvPr/>
          </p:nvSpPr>
          <p:spPr>
            <a:xfrm>
              <a:off x="9527627" y="4687520"/>
              <a:ext cx="1460727" cy="1226817"/>
            </a:xfrm>
            <a:prstGeom prst="round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85" name="文本框 84"/>
            <p:cNvSpPr txBox="1"/>
            <p:nvPr/>
          </p:nvSpPr>
          <p:spPr>
            <a:xfrm>
              <a:off x="9499547" y="4781570"/>
              <a:ext cx="1572486" cy="333594"/>
            </a:xfrm>
            <a:prstGeom prst="rect">
              <a:avLst/>
            </a:prstGeom>
            <a:noFill/>
          </p:spPr>
          <p:txBody>
            <a:bodyPr wrap="square" rtlCol="0">
              <a:noAutofit/>
            </a:bodyPr>
            <a:lstStyle/>
            <a:p>
              <a:pPr algn="ctr"/>
              <a:r>
                <a:rPr lang="zh-CN" altLang="en-US" sz="1500">
                  <a:solidFill>
                    <a:schemeClr val="bg1"/>
                  </a:solidFill>
                  <a:latin typeface="Times New Roman" panose="02020603050405020304" pitchFamily="18" charset="0"/>
                  <a:cs typeface="Times New Roman" panose="02020603050405020304" pitchFamily="18" charset="0"/>
                </a:rPr>
                <a:t>Service Catalog Self-service Application</a:t>
              </a:r>
              <a:endParaRPr lang="zh-CN" altLang="en-US" sz="1500">
                <a:solidFill>
                  <a:schemeClr val="bg1"/>
                </a:solidFill>
                <a:latin typeface="Times New Roman" panose="02020603050405020304" pitchFamily="18" charset="0"/>
                <a:cs typeface="Times New Roman" panose="02020603050405020304" pitchFamily="18" charset="0"/>
              </a:endParaRPr>
            </a:p>
          </p:txBody>
        </p:sp>
        <p:sp>
          <p:nvSpPr>
            <p:cNvPr id="86" name="文本框 85"/>
            <p:cNvSpPr txBox="1"/>
            <p:nvPr/>
          </p:nvSpPr>
          <p:spPr>
            <a:xfrm>
              <a:off x="9547368" y="5081916"/>
              <a:ext cx="1420266" cy="301725"/>
            </a:xfrm>
            <a:prstGeom prst="rect">
              <a:avLst/>
            </a:prstGeom>
            <a:noFill/>
          </p:spPr>
          <p:txBody>
            <a:bodyPr wrap="square" rtlCol="0">
              <a:spAutoFit/>
            </a:bodyPr>
            <a:lstStyle/>
            <a:p>
              <a:pPr algn="ctr"/>
              <a:r>
                <a:rPr lang="zh-CN" altLang="en-US" sz="1500">
                  <a:solidFill>
                    <a:schemeClr val="bg1"/>
                  </a:solidFill>
                  <a:latin typeface="Times New Roman" panose="02020603050405020304" pitchFamily="18" charset="0"/>
                  <a:cs typeface="Times New Roman" panose="02020603050405020304" pitchFamily="18" charset="0"/>
                </a:rPr>
                <a:t>Business system abstract construction</a:t>
              </a:r>
              <a:endParaRPr lang="zh-CN" altLang="en-US" sz="1500">
                <a:solidFill>
                  <a:schemeClr val="bg1"/>
                </a:solidFill>
                <a:latin typeface="Times New Roman" panose="02020603050405020304" pitchFamily="18" charset="0"/>
                <a:cs typeface="Times New Roman" panose="02020603050405020304" pitchFamily="18" charset="0"/>
              </a:endParaRPr>
            </a:p>
          </p:txBody>
        </p:sp>
        <p:sp>
          <p:nvSpPr>
            <p:cNvPr id="87" name="文本框 86"/>
            <p:cNvSpPr txBox="1"/>
            <p:nvPr/>
          </p:nvSpPr>
          <p:spPr>
            <a:xfrm>
              <a:off x="9499547" y="5333401"/>
              <a:ext cx="1572486" cy="265525"/>
            </a:xfrm>
            <a:prstGeom prst="rect">
              <a:avLst/>
            </a:prstGeom>
            <a:noFill/>
          </p:spPr>
          <p:txBody>
            <a:bodyPr wrap="square" rtlCol="0">
              <a:noAutofit/>
            </a:bodyPr>
            <a:lstStyle/>
            <a:p>
              <a:pPr algn="ctr"/>
              <a:r>
                <a:rPr lang="zh-CN" altLang="en-US" sz="1500">
                  <a:solidFill>
                    <a:schemeClr val="bg1"/>
                  </a:solidFill>
                  <a:latin typeface="Times New Roman" panose="02020603050405020304" pitchFamily="18" charset="0"/>
                  <a:cs typeface="Times New Roman" panose="02020603050405020304" pitchFamily="18" charset="0"/>
                </a:rPr>
                <a:t>On-demand intelligent selection generation</a:t>
              </a:r>
              <a:endParaRPr lang="zh-CN" altLang="en-US" sz="1500">
                <a:solidFill>
                  <a:schemeClr val="bg1"/>
                </a:solidFill>
                <a:latin typeface="Times New Roman" panose="02020603050405020304" pitchFamily="18" charset="0"/>
                <a:cs typeface="Times New Roman" panose="02020603050405020304" pitchFamily="18" charset="0"/>
              </a:endParaRPr>
            </a:p>
          </p:txBody>
        </p:sp>
        <p:sp>
          <p:nvSpPr>
            <p:cNvPr id="58" name="文本框 57"/>
            <p:cNvSpPr txBox="1"/>
            <p:nvPr/>
          </p:nvSpPr>
          <p:spPr>
            <a:xfrm>
              <a:off x="9547368" y="5578745"/>
              <a:ext cx="1420266" cy="175631"/>
            </a:xfrm>
            <a:prstGeom prst="rect">
              <a:avLst/>
            </a:prstGeom>
            <a:noFill/>
          </p:spPr>
          <p:txBody>
            <a:bodyPr wrap="square" rtlCol="0">
              <a:spAutoFit/>
            </a:bodyPr>
            <a:lstStyle/>
            <a:p>
              <a:pPr algn="ctr"/>
              <a:r>
                <a:rPr lang="zh-CN" altLang="en-US" sz="1500">
                  <a:solidFill>
                    <a:schemeClr val="bg1"/>
                  </a:solidFill>
                  <a:latin typeface="Times New Roman" panose="02020603050405020304" pitchFamily="18" charset="0"/>
                  <a:cs typeface="Times New Roman" panose="02020603050405020304" pitchFamily="18" charset="0"/>
                </a:rPr>
                <a:t>Visual service orchestration</a:t>
              </a:r>
              <a:endParaRPr lang="zh-CN" altLang="en-US" sz="1500">
                <a:solidFill>
                  <a:schemeClr val="bg1"/>
                </a:solidFill>
                <a:latin typeface="Times New Roman" panose="02020603050405020304" pitchFamily="18" charset="0"/>
                <a:cs typeface="Times New Roman" panose="02020603050405020304" pitchFamily="18" charset="0"/>
              </a:endParaRPr>
            </a:p>
          </p:txBody>
        </p:sp>
        <p:sp>
          <p:nvSpPr>
            <p:cNvPr id="59" name="箭头: V 形 88"/>
            <p:cNvSpPr/>
            <p:nvPr/>
          </p:nvSpPr>
          <p:spPr>
            <a:xfrm>
              <a:off x="11072195" y="5020608"/>
              <a:ext cx="119148" cy="264562"/>
            </a:xfrm>
            <a:prstGeom prst="chevron">
              <a:avLst>
                <a:gd name="adj" fmla="val 627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92" name="文本框 91"/>
            <p:cNvSpPr txBox="1"/>
            <p:nvPr/>
          </p:nvSpPr>
          <p:spPr>
            <a:xfrm>
              <a:off x="11071846" y="4688039"/>
              <a:ext cx="618511" cy="1107478"/>
            </a:xfrm>
            <a:prstGeom prst="rect">
              <a:avLst/>
            </a:prstGeom>
            <a:noFill/>
          </p:spPr>
          <p:txBody>
            <a:bodyPr wrap="square" rtlCol="0">
              <a:spAutoFit/>
            </a:bodyPr>
            <a:lstStyle/>
            <a:p>
              <a:pPr algn="ctr"/>
              <a:r>
                <a:rPr lang="zh-CN" altLang="en-US">
                  <a:solidFill>
                    <a:schemeClr val="bg1"/>
                  </a:solidFill>
                  <a:latin typeface="Times New Roman" panose="02020603050405020304" pitchFamily="18" charset="0"/>
                  <a:cs typeface="Times New Roman" panose="02020603050405020304" pitchFamily="18" charset="0"/>
                </a:rPr>
                <a:t>Flexible </a:t>
              </a:r>
              <a:endParaRPr lang="zh-CN" altLang="en-US">
                <a:solidFill>
                  <a:schemeClr val="bg1"/>
                </a:solidFill>
                <a:latin typeface="Times New Roman" panose="02020603050405020304" pitchFamily="18" charset="0"/>
                <a:cs typeface="Times New Roman" panose="02020603050405020304" pitchFamily="18" charset="0"/>
              </a:endParaRPr>
            </a:p>
            <a:p>
              <a:pPr algn="ctr"/>
              <a:endParaRPr lang="zh-CN" altLang="en-US">
                <a:solidFill>
                  <a:schemeClr val="bg1"/>
                </a:solidFill>
                <a:latin typeface="Times New Roman" panose="02020603050405020304" pitchFamily="18" charset="0"/>
                <a:cs typeface="Times New Roman" panose="02020603050405020304" pitchFamily="18" charset="0"/>
              </a:endParaRPr>
            </a:p>
            <a:p>
              <a:pPr algn="ctr"/>
              <a:endParaRPr lang="zh-CN" altLang="en-US">
                <a:solidFill>
                  <a:schemeClr val="bg1"/>
                </a:solidFill>
                <a:latin typeface="Times New Roman" panose="02020603050405020304" pitchFamily="18" charset="0"/>
                <a:cs typeface="Times New Roman" panose="02020603050405020304" pitchFamily="18" charset="0"/>
              </a:endParaRPr>
            </a:p>
            <a:p>
              <a:pPr algn="ctr"/>
              <a:r>
                <a:rPr lang="zh-CN" altLang="en-US">
                  <a:solidFill>
                    <a:schemeClr val="bg1"/>
                  </a:solidFill>
                  <a:latin typeface="Times New Roman" panose="02020603050405020304" pitchFamily="18" charset="0"/>
                  <a:cs typeface="Times New Roman" panose="02020603050405020304" pitchFamily="18" charset="0"/>
                </a:rPr>
                <a:t>binding </a:t>
              </a:r>
              <a:endParaRPr lang="zh-CN" altLang="en-US">
                <a:solidFill>
                  <a:schemeClr val="bg1"/>
                </a:solidFill>
                <a:latin typeface="Times New Roman" panose="02020603050405020304" pitchFamily="18" charset="0"/>
                <a:cs typeface="Times New Roman" panose="02020603050405020304" pitchFamily="18" charset="0"/>
              </a:endParaRPr>
            </a:p>
            <a:p>
              <a:pPr algn="ctr"/>
              <a:endParaRPr lang="zh-CN" altLang="en-US">
                <a:solidFill>
                  <a:schemeClr val="bg1"/>
                </a:solidFill>
                <a:latin typeface="Times New Roman" panose="02020603050405020304" pitchFamily="18" charset="0"/>
                <a:cs typeface="Times New Roman" panose="02020603050405020304" pitchFamily="18" charset="0"/>
              </a:endParaRPr>
            </a:p>
            <a:p>
              <a:pPr algn="ctr"/>
              <a:r>
                <a:rPr lang="zh-CN" altLang="en-US">
                  <a:solidFill>
                    <a:schemeClr val="bg1"/>
                  </a:solidFill>
                  <a:latin typeface="Times New Roman" panose="02020603050405020304" pitchFamily="18" charset="0"/>
                  <a:cs typeface="Times New Roman" panose="02020603050405020304" pitchFamily="18" charset="0"/>
                </a:rPr>
                <a:t>org</a:t>
              </a:r>
              <a:r>
                <a:rPr lang="en-US" altLang="zh-CN">
                  <a:solidFill>
                    <a:schemeClr val="bg1"/>
                  </a:solidFill>
                  <a:latin typeface="Times New Roman" panose="02020603050405020304" pitchFamily="18" charset="0"/>
                  <a:cs typeface="Times New Roman" panose="02020603050405020304" pitchFamily="18" charset="0"/>
                </a:rPr>
                <a:t>-</a:t>
              </a:r>
              <a:r>
                <a:rPr lang="zh-CN" altLang="en-US">
                  <a:solidFill>
                    <a:schemeClr val="bg1"/>
                  </a:solidFill>
                  <a:latin typeface="Times New Roman" panose="02020603050405020304" pitchFamily="18" charset="0"/>
                  <a:cs typeface="Times New Roman" panose="02020603050405020304" pitchFamily="18" charset="0"/>
                </a:rPr>
                <a:t> structure</a:t>
              </a:r>
              <a:endParaRPr lang="zh-CN" altLang="en-US">
                <a:solidFill>
                  <a:schemeClr val="bg1"/>
                </a:solidFill>
                <a:latin typeface="Times New Roman" panose="02020603050405020304" pitchFamily="18" charset="0"/>
                <a:cs typeface="Times New Roman" panose="02020603050405020304" pitchFamily="18" charset="0"/>
              </a:endParaRPr>
            </a:p>
          </p:txBody>
        </p:sp>
        <p:sp>
          <p:nvSpPr>
            <p:cNvPr id="93" name="任意多边形: 形状 92"/>
            <p:cNvSpPr/>
            <p:nvPr/>
          </p:nvSpPr>
          <p:spPr>
            <a:xfrm rot="18890242">
              <a:off x="10395454" y="4394271"/>
              <a:ext cx="349446" cy="349446"/>
            </a:xfrm>
            <a:custGeom>
              <a:avLst/>
              <a:gdLst>
                <a:gd name="connsiteX0" fmla="*/ 252268 w 349446"/>
                <a:gd name="connsiteY0" fmla="*/ 137175 h 349446"/>
                <a:gd name="connsiteX1" fmla="*/ 215927 w 349446"/>
                <a:gd name="connsiteY1" fmla="*/ 173516 h 349446"/>
                <a:gd name="connsiteX2" fmla="*/ 175929 w 349446"/>
                <a:gd name="connsiteY2" fmla="*/ 133518 h 349446"/>
                <a:gd name="connsiteX3" fmla="*/ 212270 w 349446"/>
                <a:gd name="connsiteY3" fmla="*/ 97177 h 349446"/>
                <a:gd name="connsiteX4" fmla="*/ 300857 w 349446"/>
                <a:gd name="connsiteY4" fmla="*/ 88586 h 349446"/>
                <a:gd name="connsiteX5" fmla="*/ 264516 w 349446"/>
                <a:gd name="connsiteY5" fmla="*/ 124927 h 349446"/>
                <a:gd name="connsiteX6" fmla="*/ 224518 w 349446"/>
                <a:gd name="connsiteY6" fmla="*/ 84930 h 349446"/>
                <a:gd name="connsiteX7" fmla="*/ 260859 w 349446"/>
                <a:gd name="connsiteY7" fmla="*/ 48588 h 349446"/>
                <a:gd name="connsiteX8" fmla="*/ 349446 w 349446"/>
                <a:gd name="connsiteY8" fmla="*/ 39997 h 349446"/>
                <a:gd name="connsiteX9" fmla="*/ 313105 w 349446"/>
                <a:gd name="connsiteY9" fmla="*/ 76338 h 349446"/>
                <a:gd name="connsiteX10" fmla="*/ 273107 w 349446"/>
                <a:gd name="connsiteY10" fmla="*/ 36341 h 349446"/>
                <a:gd name="connsiteX11" fmla="*/ 309448 w 349446"/>
                <a:gd name="connsiteY11" fmla="*/ 0 h 349446"/>
                <a:gd name="connsiteX12" fmla="*/ 124220 w 349446"/>
                <a:gd name="connsiteY12" fmla="*/ 349446 h 349446"/>
                <a:gd name="connsiteX13" fmla="*/ 0 w 349446"/>
                <a:gd name="connsiteY13" fmla="*/ 349446 h 349446"/>
                <a:gd name="connsiteX14" fmla="*/ 0 w 349446"/>
                <a:gd name="connsiteY14" fmla="*/ 225226 h 349446"/>
                <a:gd name="connsiteX15" fmla="*/ 42111 w 349446"/>
                <a:gd name="connsiteY15" fmla="*/ 267337 h 349446"/>
                <a:gd name="connsiteX16" fmla="*/ 163682 w 349446"/>
                <a:gd name="connsiteY16" fmla="*/ 145765 h 349446"/>
                <a:gd name="connsiteX17" fmla="*/ 203680 w 349446"/>
                <a:gd name="connsiteY17" fmla="*/ 185763 h 349446"/>
                <a:gd name="connsiteX18" fmla="*/ 82108 w 349446"/>
                <a:gd name="connsiteY18" fmla="*/ 307334 h 34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446" h="349446">
                  <a:moveTo>
                    <a:pt x="252268" y="137175"/>
                  </a:moveTo>
                  <a:lnTo>
                    <a:pt x="215927" y="173516"/>
                  </a:lnTo>
                  <a:lnTo>
                    <a:pt x="175929" y="133518"/>
                  </a:lnTo>
                  <a:lnTo>
                    <a:pt x="212270" y="97177"/>
                  </a:lnTo>
                  <a:close/>
                  <a:moveTo>
                    <a:pt x="300857" y="88586"/>
                  </a:moveTo>
                  <a:lnTo>
                    <a:pt x="264516" y="124927"/>
                  </a:lnTo>
                  <a:lnTo>
                    <a:pt x="224518" y="84930"/>
                  </a:lnTo>
                  <a:lnTo>
                    <a:pt x="260859" y="48588"/>
                  </a:lnTo>
                  <a:close/>
                  <a:moveTo>
                    <a:pt x="349446" y="39997"/>
                  </a:moveTo>
                  <a:lnTo>
                    <a:pt x="313105" y="76338"/>
                  </a:lnTo>
                  <a:lnTo>
                    <a:pt x="273107" y="36341"/>
                  </a:lnTo>
                  <a:lnTo>
                    <a:pt x="309448" y="0"/>
                  </a:lnTo>
                  <a:close/>
                  <a:moveTo>
                    <a:pt x="124220" y="349446"/>
                  </a:moveTo>
                  <a:lnTo>
                    <a:pt x="0" y="349446"/>
                  </a:lnTo>
                  <a:lnTo>
                    <a:pt x="0" y="225226"/>
                  </a:lnTo>
                  <a:lnTo>
                    <a:pt x="42111" y="267337"/>
                  </a:lnTo>
                  <a:lnTo>
                    <a:pt x="163682" y="145765"/>
                  </a:lnTo>
                  <a:lnTo>
                    <a:pt x="203680" y="185763"/>
                  </a:lnTo>
                  <a:lnTo>
                    <a:pt x="82108" y="307334"/>
                  </a:lnTo>
                  <a:close/>
                </a:path>
              </a:pathLst>
            </a:custGeom>
            <a:gradFill flip="none" rotWithShape="1">
              <a:gsLst>
                <a:gs pos="24000">
                  <a:schemeClr val="bg1"/>
                </a:gs>
                <a:gs pos="100000">
                  <a:schemeClr val="bg1">
                    <a:alpha val="0"/>
                  </a:schemeClr>
                </a:gs>
              </a:gsLst>
              <a:lin ang="0" scaled="1"/>
            </a:gradFill>
            <a:ln>
              <a:noFill/>
            </a:ln>
            <a:effectLst>
              <a:outerShdw blurRad="330200" dist="190500" dir="5400000" sx="80000" sy="80000" algn="t" rotWithShape="0">
                <a:srgbClr val="000066">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grpSp>
      <p:sp>
        <p:nvSpPr>
          <p:cNvPr id="97" name="矩形 96"/>
          <p:cNvSpPr/>
          <p:nvPr/>
        </p:nvSpPr>
        <p:spPr>
          <a:xfrm>
            <a:off x="991490" y="1631115"/>
            <a:ext cx="5400000" cy="6819410"/>
          </a:xfrm>
          <a:prstGeom prst="rect">
            <a:avLst/>
          </a:prstGeom>
          <a:gradFill flip="none" rotWithShape="1">
            <a:gsLst>
              <a:gs pos="70000">
                <a:schemeClr val="accent3">
                  <a:lumMod val="20000"/>
                  <a:lumOff val="80000"/>
                  <a:alpha val="20000"/>
                </a:schemeClr>
              </a:gs>
              <a:gs pos="0">
                <a:srgbClr val="1D78FA">
                  <a:alpha val="10000"/>
                </a:srgbClr>
              </a:gs>
              <a:gs pos="90000">
                <a:schemeClr val="accent4">
                  <a:lumMod val="20000"/>
                  <a:lumOff val="8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98" name="文本框 97"/>
          <p:cNvSpPr txBox="1"/>
          <p:nvPr/>
        </p:nvSpPr>
        <p:spPr>
          <a:xfrm>
            <a:off x="991553" y="2692718"/>
            <a:ext cx="5399723" cy="6926580"/>
          </a:xfrm>
          <a:prstGeom prst="rect">
            <a:avLst/>
          </a:prstGeom>
          <a:noFill/>
        </p:spPr>
        <p:txBody>
          <a:bodyPr wrap="square">
            <a:noAutofit/>
          </a:bodyPr>
          <a:lstStyle/>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ZStack CMP integrates various products of the cloud platform to provide comprehensive one-stop self-service capabilities and support experience for end users</a:t>
            </a:r>
            <a:endPar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endPar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Enterprise IT services complete the transformation from "over-the-counter " to "self-service"</a:t>
            </a:r>
            <a:endPar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endPar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rPr>
              <a:t>Centralized management and self-service control of various heterogeneous cloud network resources to help customers achieve refined cloud business management granularity</a:t>
            </a:r>
            <a:endPar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99" name="矩形 98"/>
          <p:cNvSpPr/>
          <p:nvPr/>
        </p:nvSpPr>
        <p:spPr>
          <a:xfrm>
            <a:off x="991488" y="1631115"/>
            <a:ext cx="5400000" cy="85205"/>
          </a:xfrm>
          <a:prstGeom prst="rect">
            <a:avLst/>
          </a:prstGeom>
          <a:solidFill>
            <a:srgbClr val="1D78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62" name="文本框 61"/>
          <p:cNvSpPr txBox="1"/>
          <p:nvPr/>
        </p:nvSpPr>
        <p:spPr>
          <a:xfrm>
            <a:off x="2352260" y="1687458"/>
            <a:ext cx="2678430" cy="1014730"/>
          </a:xfrm>
          <a:prstGeom prst="rect">
            <a:avLst/>
          </a:prstGeom>
          <a:noFill/>
        </p:spPr>
        <p:txBody>
          <a:bodyPr wrap="none">
            <a:spAutoFit/>
          </a:bodyPr>
          <a:lstStyle/>
          <a:p>
            <a:pPr algn="ctr">
              <a:defRPr/>
            </a:pPr>
            <a:r>
              <a:rPr lang="zh-CN" altLang="en-US" sz="3000">
                <a:solidFill>
                  <a:schemeClr val="bg1"/>
                </a:solidFill>
                <a:latin typeface="Times New Roman" panose="02020603050405020304" pitchFamily="18" charset="0"/>
                <a:ea typeface="+mj-ea"/>
                <a:cs typeface="Times New Roman" panose="02020603050405020304" pitchFamily="18" charset="0"/>
              </a:rPr>
              <a:t>One-stop self-</a:t>
            </a:r>
            <a:endParaRPr lang="zh-CN" altLang="en-US" sz="3000">
              <a:solidFill>
                <a:schemeClr val="bg1"/>
              </a:solidFill>
              <a:latin typeface="Times New Roman" panose="02020603050405020304" pitchFamily="18" charset="0"/>
              <a:ea typeface="+mj-ea"/>
              <a:cs typeface="Times New Roman" panose="02020603050405020304" pitchFamily="18" charset="0"/>
            </a:endParaRPr>
          </a:p>
          <a:p>
            <a:pPr algn="ctr">
              <a:defRPr/>
            </a:pPr>
            <a:r>
              <a:rPr lang="zh-CN" altLang="en-US" sz="3000">
                <a:solidFill>
                  <a:schemeClr val="bg1"/>
                </a:solidFill>
                <a:latin typeface="Times New Roman" panose="02020603050405020304" pitchFamily="18" charset="0"/>
                <a:ea typeface="+mj-ea"/>
                <a:cs typeface="Times New Roman" panose="02020603050405020304" pitchFamily="18" charset="0"/>
              </a:rPr>
              <a:t>service for users</a:t>
            </a:r>
            <a:endParaRPr lang="zh-CN" altLang="en-US" sz="3000">
              <a:solidFill>
                <a:schemeClr val="bg1"/>
              </a:solidFill>
              <a:latin typeface="Times New Roman" panose="02020603050405020304" pitchFamily="18" charset="0"/>
              <a:ea typeface="+mj-ea"/>
              <a:cs typeface="Times New Roman" panose="02020603050405020304" pitchFamily="18" charset="0"/>
            </a:endParaRPr>
          </a:p>
        </p:txBody>
      </p:sp>
      <p:cxnSp>
        <p:nvCxnSpPr>
          <p:cNvPr id="71" name="直接连接符 70"/>
          <p:cNvCxnSpPr/>
          <p:nvPr/>
        </p:nvCxnSpPr>
        <p:spPr>
          <a:xfrm flipH="1">
            <a:off x="1551732" y="2235191"/>
            <a:ext cx="27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5561217" y="2235191"/>
            <a:ext cx="27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8315325" y="1266825"/>
            <a:ext cx="8343265" cy="768350"/>
          </a:xfrm>
          <a:prstGeom prst="rect">
            <a:avLst/>
          </a:prstGeom>
          <a:noFill/>
        </p:spPr>
        <p:txBody>
          <a:bodyPr wrap="square" rtlCol="0">
            <a:spAutoFit/>
          </a:bodyPr>
          <a:p>
            <a:r>
              <a:rPr lang="en-US" altLang="zh-CN" sz="4400" b="1">
                <a:solidFill>
                  <a:schemeClr val="bg1"/>
                </a:solidFill>
              </a:rPr>
              <a:t>Cloud            On                Demand</a:t>
            </a:r>
            <a:endParaRPr lang="en-US" altLang="zh-CN" sz="44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1"/>
            <a:stretch>
              <a:fillRect/>
            </a:stretch>
          </a:blipFill>
        </p:spPr>
        <p:txBody>
          <a:bodyPr/>
          <a:lstStyle/>
          <a:p>
            <a:endParaRPr lang="it-IT" dirty="0">
              <a:solidFill>
                <a:schemeClr val="bg1"/>
              </a:solidFill>
            </a:endParaRPr>
          </a:p>
        </p:txBody>
      </p:sp>
      <p:sp>
        <p:nvSpPr>
          <p:cNvPr id="2" name="椭圆 1"/>
          <p:cNvSpPr/>
          <p:nvPr/>
        </p:nvSpPr>
        <p:spPr>
          <a:xfrm>
            <a:off x="1954613" y="2329182"/>
            <a:ext cx="5718215" cy="57182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1204913" y="398145"/>
            <a:ext cx="15845790" cy="64516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600">
                <a:solidFill>
                  <a:schemeClr val="bg1"/>
                </a:solidFill>
                <a:latin typeface="Times New Roman" panose="02020603050405020304" pitchFamily="18" charset="0"/>
                <a:ea typeface="思源黑体 CN Bold" panose="020B0800000000000000" pitchFamily="34" charset="-122"/>
                <a:cs typeface="Times New Roman" panose="02020603050405020304" pitchFamily="18" charset="0"/>
              </a:rPr>
              <a:t>Decentralization of organizations, business systems, and tenants</a:t>
            </a:r>
            <a:endParaRPr kumimoji="0" lang="zh-CN" altLang="en-US"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7" name="椭圆 26"/>
          <p:cNvSpPr/>
          <p:nvPr/>
        </p:nvSpPr>
        <p:spPr>
          <a:xfrm>
            <a:off x="7748099" y="1855554"/>
            <a:ext cx="1504445" cy="1504443"/>
          </a:xfrm>
          <a:prstGeom prst="ellipse">
            <a:avLst/>
          </a:prstGeom>
          <a:gradFill flip="none" rotWithShape="1">
            <a:gsLst>
              <a:gs pos="64000">
                <a:schemeClr val="accent1">
                  <a:alpha val="0"/>
                </a:schemeClr>
              </a:gs>
              <a:gs pos="0">
                <a:schemeClr val="accent1">
                  <a:alpha val="14000"/>
                </a:schemeClr>
              </a:gs>
            </a:gsLst>
            <a:lin ang="5400000" scaled="1"/>
          </a:gradFill>
          <a:ln w="12700">
            <a:gradFill flip="none" rotWithShape="1">
              <a:gsLst>
                <a:gs pos="20000">
                  <a:schemeClr val="accent1">
                    <a:alpha val="0"/>
                  </a:schemeClr>
                </a:gs>
                <a:gs pos="49000">
                  <a:schemeClr val="accent1"/>
                </a:gs>
              </a:gsLst>
              <a:lin ang="120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4" name="平行四边形 3"/>
          <p:cNvSpPr/>
          <p:nvPr/>
        </p:nvSpPr>
        <p:spPr>
          <a:xfrm>
            <a:off x="8948738" y="2205038"/>
            <a:ext cx="8462963" cy="1615440"/>
          </a:xfrm>
          <a:prstGeom prst="parallelogram">
            <a:avLst/>
          </a:prstGeom>
          <a:gradFill flip="none" rotWithShape="1">
            <a:gsLst>
              <a:gs pos="45000">
                <a:schemeClr val="accent1"/>
              </a:gs>
              <a:gs pos="100000">
                <a:schemeClr val="accent1">
                  <a:lumMod val="60000"/>
                  <a:lumOff val="40000"/>
                </a:schemeClr>
              </a:gs>
            </a:gsLst>
            <a:lin ang="0" scaled="1"/>
          </a:gradFill>
          <a:ln>
            <a:noFill/>
          </a:ln>
          <a:effectLst>
            <a:outerShdw blurRad="355600" dist="457200" dir="2700000" sx="88000" sy="88000" algn="tl" rotWithShape="0">
              <a:prstClr val="black">
                <a:alpha val="29000"/>
              </a:prstClr>
            </a:outerShdw>
          </a:effectLst>
        </p:spPr>
        <p:txBody>
          <a:bodyPr vert="horz" wrap="square" lIns="137160" tIns="68580" rIns="137160" bIns="68580" numCol="1" anchor="t" anchorCtr="0" compatLnSpc="1"/>
          <a:lstStyle/>
          <a:p>
            <a:pPr algn="r" defTabSz="457200"/>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5" name="矩形 4"/>
          <p:cNvSpPr/>
          <p:nvPr/>
        </p:nvSpPr>
        <p:spPr>
          <a:xfrm>
            <a:off x="9219248" y="2130743"/>
            <a:ext cx="7930515" cy="2288858"/>
          </a:xfrm>
          <a:prstGeom prst="rect">
            <a:avLst/>
          </a:prstGeom>
          <a:noFill/>
        </p:spPr>
        <p:txBody>
          <a:bodyPr wrap="square">
            <a:noAutofit/>
          </a:bodyPr>
          <a:lstStyle/>
          <a:p>
            <a:pPr marL="285750" indent="-285750">
              <a:lnSpc>
                <a:spcPct val="120000"/>
              </a:lnSpc>
              <a:buFont typeface="Wingdings" panose="05000000000000000000" pitchFamily="2" charset="2"/>
              <a:buChar char="l"/>
              <a:defRPr/>
            </a:pPr>
            <a:r>
              <a:rPr lang="zh-CN" altLang="en-US" sz="2100">
                <a:solidFill>
                  <a:schemeClr val="bg1"/>
                </a:solidFill>
                <a:latin typeface="Times New Roman" panose="02020603050405020304" pitchFamily="18" charset="0"/>
                <a:cs typeface="Times New Roman" panose="02020603050405020304" pitchFamily="18" charset="0"/>
              </a:rPr>
              <a:t>People with different roles have different work scenarios. After logging in, they can have different corresponding views, display and provide different functions and resources, and visible manageable scope</a:t>
            </a:r>
            <a:endParaRPr lang="zh-CN" altLang="en-US" sz="2100">
              <a:solidFill>
                <a:schemeClr val="bg1"/>
              </a:solidFill>
              <a:latin typeface="Times New Roman" panose="02020603050405020304" pitchFamily="18" charset="0"/>
              <a:cs typeface="Times New Roman" panose="02020603050405020304" pitchFamily="18" charset="0"/>
            </a:endParaRPr>
          </a:p>
        </p:txBody>
      </p:sp>
      <p:sp>
        <p:nvSpPr>
          <p:cNvPr id="8" name="矩形 7"/>
          <p:cNvSpPr/>
          <p:nvPr/>
        </p:nvSpPr>
        <p:spPr>
          <a:xfrm>
            <a:off x="9219087" y="1582412"/>
            <a:ext cx="4808855" cy="506730"/>
          </a:xfrm>
          <a:prstGeom prst="rect">
            <a:avLst/>
          </a:prstGeom>
          <a:noFill/>
        </p:spPr>
        <p:txBody>
          <a:bodyPr wrap="none">
            <a:spAutoFit/>
          </a:bodyPr>
          <a:lstStyle/>
          <a:p>
            <a:r>
              <a:rPr lang="en-US" altLang="zh-CN" sz="2700">
                <a:solidFill>
                  <a:schemeClr val="bg1"/>
                </a:solidFill>
                <a:latin typeface="Times New Roman" panose="02020603050405020304" pitchFamily="18" charset="0"/>
                <a:ea typeface="+mj-ea"/>
                <a:cs typeface="Times New Roman" panose="02020603050405020304" pitchFamily="18" charset="0"/>
              </a:rPr>
              <a:t>Different view for different users </a:t>
            </a:r>
            <a:endParaRPr lang="en-US" altLang="zh-CN" sz="2700">
              <a:solidFill>
                <a:schemeClr val="bg1"/>
              </a:solidFill>
              <a:latin typeface="Times New Roman" panose="02020603050405020304" pitchFamily="18" charset="0"/>
              <a:ea typeface="+mj-ea"/>
              <a:cs typeface="Times New Roman" panose="02020603050405020304" pitchFamily="18" charset="0"/>
            </a:endParaRPr>
          </a:p>
        </p:txBody>
      </p:sp>
      <p:cxnSp>
        <p:nvCxnSpPr>
          <p:cNvPr id="10" name="直接连接符 9"/>
          <p:cNvCxnSpPr/>
          <p:nvPr/>
        </p:nvCxnSpPr>
        <p:spPr>
          <a:xfrm flipH="1">
            <a:off x="12354407" y="2070234"/>
            <a:ext cx="1629620" cy="0"/>
          </a:xfrm>
          <a:prstGeom prst="line">
            <a:avLst/>
          </a:prstGeom>
          <a:ln w="9525">
            <a:gradFill flip="none" rotWithShape="1">
              <a:gsLst>
                <a:gs pos="0">
                  <a:schemeClr val="accent1">
                    <a:alpha val="60000"/>
                  </a:schemeClr>
                </a:gs>
                <a:gs pos="100000">
                  <a:schemeClr val="accent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9384791" y="1583112"/>
            <a:ext cx="3440873" cy="0"/>
          </a:xfrm>
          <a:prstGeom prst="line">
            <a:avLst/>
          </a:prstGeom>
          <a:ln w="9525">
            <a:gradFill flip="none" rotWithShape="1">
              <a:gsLst>
                <a:gs pos="0">
                  <a:schemeClr val="accent1">
                    <a:alpha val="60000"/>
                  </a:schemeClr>
                </a:gs>
                <a:gs pos="100000">
                  <a:schemeClr val="accent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8438523" y="2669577"/>
            <a:ext cx="275289" cy="275289"/>
            <a:chOff x="3376602" y="2384889"/>
            <a:chExt cx="251952" cy="251952"/>
          </a:xfrm>
          <a:solidFill>
            <a:schemeClr val="accent1"/>
          </a:solidFill>
        </p:grpSpPr>
        <p:sp>
          <p:nvSpPr>
            <p:cNvPr id="12" name="Freeform 21"/>
            <p:cNvSpPr/>
            <p:nvPr/>
          </p:nvSpPr>
          <p:spPr bwMode="auto">
            <a:xfrm>
              <a:off x="3491009" y="2454304"/>
              <a:ext cx="44992" cy="68130"/>
            </a:xfrm>
            <a:custGeom>
              <a:avLst/>
              <a:gdLst>
                <a:gd name="T0" fmla="*/ 0 w 35"/>
                <a:gd name="T1" fmla="*/ 0 h 53"/>
                <a:gd name="T2" fmla="*/ 0 w 35"/>
                <a:gd name="T3" fmla="*/ 53 h 53"/>
                <a:gd name="T4" fmla="*/ 35 w 35"/>
                <a:gd name="T5" fmla="*/ 53 h 53"/>
                <a:gd name="T6" fmla="*/ 35 w 35"/>
                <a:gd name="T7" fmla="*/ 36 h 53"/>
                <a:gd name="T8" fmla="*/ 17 w 35"/>
                <a:gd name="T9" fmla="*/ 36 h 53"/>
                <a:gd name="T10" fmla="*/ 17 w 35"/>
                <a:gd name="T11" fmla="*/ 0 h 53"/>
                <a:gd name="T12" fmla="*/ 0 w 35"/>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5" h="52">
                  <a:moveTo>
                    <a:pt x="0" y="0"/>
                  </a:moveTo>
                  <a:lnTo>
                    <a:pt x="0" y="53"/>
                  </a:lnTo>
                  <a:lnTo>
                    <a:pt x="35" y="53"/>
                  </a:lnTo>
                  <a:lnTo>
                    <a:pt x="35" y="36"/>
                  </a:lnTo>
                  <a:lnTo>
                    <a:pt x="17" y="36"/>
                  </a:lnTo>
                  <a:lnTo>
                    <a:pt x="1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13" name="Freeform 22"/>
            <p:cNvSpPr/>
            <p:nvPr/>
          </p:nvSpPr>
          <p:spPr bwMode="auto">
            <a:xfrm>
              <a:off x="3422879" y="2384889"/>
              <a:ext cx="205675" cy="206961"/>
            </a:xfrm>
            <a:custGeom>
              <a:avLst/>
              <a:gdLst>
                <a:gd name="T0" fmla="*/ 223 w 575"/>
                <a:gd name="T1" fmla="*/ 0 h 575"/>
                <a:gd name="T2" fmla="*/ 0 w 575"/>
                <a:gd name="T3" fmla="*/ 79 h 575"/>
                <a:gd name="T4" fmla="*/ 41 w 575"/>
                <a:gd name="T5" fmla="*/ 129 h 575"/>
                <a:gd name="T6" fmla="*/ 191 w 575"/>
                <a:gd name="T7" fmla="*/ 66 h 575"/>
                <a:gd name="T8" fmla="*/ 191 w 575"/>
                <a:gd name="T9" fmla="*/ 128 h 575"/>
                <a:gd name="T10" fmla="*/ 255 w 575"/>
                <a:gd name="T11" fmla="*/ 128 h 575"/>
                <a:gd name="T12" fmla="*/ 255 w 575"/>
                <a:gd name="T13" fmla="*/ 66 h 575"/>
                <a:gd name="T14" fmla="*/ 509 w 575"/>
                <a:gd name="T15" fmla="*/ 320 h 575"/>
                <a:gd name="T16" fmla="*/ 447 w 575"/>
                <a:gd name="T17" fmla="*/ 320 h 575"/>
                <a:gd name="T18" fmla="*/ 447 w 575"/>
                <a:gd name="T19" fmla="*/ 384 h 575"/>
                <a:gd name="T20" fmla="*/ 509 w 575"/>
                <a:gd name="T21" fmla="*/ 384 h 575"/>
                <a:gd name="T22" fmla="*/ 446 w 575"/>
                <a:gd name="T23" fmla="*/ 534 h 575"/>
                <a:gd name="T24" fmla="*/ 495 w 575"/>
                <a:gd name="T25" fmla="*/ 575 h 575"/>
                <a:gd name="T26" fmla="*/ 575 w 575"/>
                <a:gd name="T27" fmla="*/ 352 h 575"/>
                <a:gd name="T28" fmla="*/ 223 w 575"/>
                <a:gd name="T2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223" y="0"/>
                  </a:moveTo>
                  <a:cubicBezTo>
                    <a:pt x="142" y="0"/>
                    <a:pt x="63" y="28"/>
                    <a:pt x="0" y="79"/>
                  </a:cubicBezTo>
                  <a:cubicBezTo>
                    <a:pt x="41" y="129"/>
                    <a:pt x="41" y="129"/>
                    <a:pt x="41" y="129"/>
                  </a:cubicBezTo>
                  <a:cubicBezTo>
                    <a:pt x="84" y="94"/>
                    <a:pt x="136" y="72"/>
                    <a:pt x="191" y="66"/>
                  </a:cubicBezTo>
                  <a:cubicBezTo>
                    <a:pt x="191" y="128"/>
                    <a:pt x="191" y="128"/>
                    <a:pt x="191" y="128"/>
                  </a:cubicBezTo>
                  <a:cubicBezTo>
                    <a:pt x="255" y="128"/>
                    <a:pt x="255" y="128"/>
                    <a:pt x="255" y="128"/>
                  </a:cubicBezTo>
                  <a:cubicBezTo>
                    <a:pt x="255" y="66"/>
                    <a:pt x="255" y="66"/>
                    <a:pt x="255" y="66"/>
                  </a:cubicBezTo>
                  <a:cubicBezTo>
                    <a:pt x="388" y="81"/>
                    <a:pt x="494" y="187"/>
                    <a:pt x="509" y="320"/>
                  </a:cubicBezTo>
                  <a:cubicBezTo>
                    <a:pt x="447" y="320"/>
                    <a:pt x="447" y="320"/>
                    <a:pt x="447" y="320"/>
                  </a:cubicBezTo>
                  <a:cubicBezTo>
                    <a:pt x="447" y="384"/>
                    <a:pt x="447" y="384"/>
                    <a:pt x="447" y="384"/>
                  </a:cubicBezTo>
                  <a:cubicBezTo>
                    <a:pt x="509" y="384"/>
                    <a:pt x="509" y="384"/>
                    <a:pt x="509" y="384"/>
                  </a:cubicBezTo>
                  <a:cubicBezTo>
                    <a:pt x="503" y="439"/>
                    <a:pt x="481" y="491"/>
                    <a:pt x="446" y="534"/>
                  </a:cubicBezTo>
                  <a:cubicBezTo>
                    <a:pt x="495" y="575"/>
                    <a:pt x="495" y="575"/>
                    <a:pt x="495" y="575"/>
                  </a:cubicBezTo>
                  <a:cubicBezTo>
                    <a:pt x="547" y="512"/>
                    <a:pt x="575" y="433"/>
                    <a:pt x="575" y="352"/>
                  </a:cubicBezTo>
                  <a:cubicBezTo>
                    <a:pt x="575" y="158"/>
                    <a:pt x="417" y="0"/>
                    <a:pt x="2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14" name="Freeform 23"/>
            <p:cNvSpPr/>
            <p:nvPr/>
          </p:nvSpPr>
          <p:spPr bwMode="auto">
            <a:xfrm>
              <a:off x="3376602" y="2431166"/>
              <a:ext cx="205675" cy="205675"/>
            </a:xfrm>
            <a:custGeom>
              <a:avLst/>
              <a:gdLst>
                <a:gd name="T0" fmla="*/ 384 w 575"/>
                <a:gd name="T1" fmla="*/ 509 h 575"/>
                <a:gd name="T2" fmla="*/ 384 w 575"/>
                <a:gd name="T3" fmla="*/ 447 h 575"/>
                <a:gd name="T4" fmla="*/ 320 w 575"/>
                <a:gd name="T5" fmla="*/ 447 h 575"/>
                <a:gd name="T6" fmla="*/ 320 w 575"/>
                <a:gd name="T7" fmla="*/ 509 h 575"/>
                <a:gd name="T8" fmla="*/ 66 w 575"/>
                <a:gd name="T9" fmla="*/ 255 h 575"/>
                <a:gd name="T10" fmla="*/ 128 w 575"/>
                <a:gd name="T11" fmla="*/ 255 h 575"/>
                <a:gd name="T12" fmla="*/ 128 w 575"/>
                <a:gd name="T13" fmla="*/ 191 h 575"/>
                <a:gd name="T14" fmla="*/ 66 w 575"/>
                <a:gd name="T15" fmla="*/ 191 h 575"/>
                <a:gd name="T16" fmla="*/ 129 w 575"/>
                <a:gd name="T17" fmla="*/ 41 h 575"/>
                <a:gd name="T18" fmla="*/ 80 w 575"/>
                <a:gd name="T19" fmla="*/ 0 h 575"/>
                <a:gd name="T20" fmla="*/ 0 w 575"/>
                <a:gd name="T21" fmla="*/ 223 h 575"/>
                <a:gd name="T22" fmla="*/ 352 w 575"/>
                <a:gd name="T23" fmla="*/ 575 h 575"/>
                <a:gd name="T24" fmla="*/ 575 w 575"/>
                <a:gd name="T25" fmla="*/ 496 h 575"/>
                <a:gd name="T26" fmla="*/ 534 w 575"/>
                <a:gd name="T27" fmla="*/ 446 h 575"/>
                <a:gd name="T28" fmla="*/ 384 w 575"/>
                <a:gd name="T29" fmla="*/ 50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384" y="509"/>
                  </a:moveTo>
                  <a:cubicBezTo>
                    <a:pt x="384" y="447"/>
                    <a:pt x="384" y="447"/>
                    <a:pt x="384" y="447"/>
                  </a:cubicBezTo>
                  <a:cubicBezTo>
                    <a:pt x="320" y="447"/>
                    <a:pt x="320" y="447"/>
                    <a:pt x="320" y="447"/>
                  </a:cubicBezTo>
                  <a:cubicBezTo>
                    <a:pt x="320" y="509"/>
                    <a:pt x="320" y="509"/>
                    <a:pt x="320" y="509"/>
                  </a:cubicBezTo>
                  <a:cubicBezTo>
                    <a:pt x="187" y="494"/>
                    <a:pt x="81" y="388"/>
                    <a:pt x="66" y="255"/>
                  </a:cubicBezTo>
                  <a:cubicBezTo>
                    <a:pt x="128" y="255"/>
                    <a:pt x="128" y="255"/>
                    <a:pt x="128" y="255"/>
                  </a:cubicBezTo>
                  <a:cubicBezTo>
                    <a:pt x="128" y="191"/>
                    <a:pt x="128" y="191"/>
                    <a:pt x="128" y="191"/>
                  </a:cubicBezTo>
                  <a:cubicBezTo>
                    <a:pt x="66" y="191"/>
                    <a:pt x="66" y="191"/>
                    <a:pt x="66" y="191"/>
                  </a:cubicBezTo>
                  <a:cubicBezTo>
                    <a:pt x="72" y="136"/>
                    <a:pt x="94" y="84"/>
                    <a:pt x="129" y="41"/>
                  </a:cubicBezTo>
                  <a:cubicBezTo>
                    <a:pt x="80" y="0"/>
                    <a:pt x="80" y="0"/>
                    <a:pt x="80" y="0"/>
                  </a:cubicBezTo>
                  <a:cubicBezTo>
                    <a:pt x="28" y="63"/>
                    <a:pt x="0" y="142"/>
                    <a:pt x="0" y="223"/>
                  </a:cubicBezTo>
                  <a:cubicBezTo>
                    <a:pt x="0" y="417"/>
                    <a:pt x="158" y="575"/>
                    <a:pt x="352" y="575"/>
                  </a:cubicBezTo>
                  <a:cubicBezTo>
                    <a:pt x="433" y="575"/>
                    <a:pt x="512" y="547"/>
                    <a:pt x="575" y="496"/>
                  </a:cubicBezTo>
                  <a:cubicBezTo>
                    <a:pt x="534" y="446"/>
                    <a:pt x="534" y="446"/>
                    <a:pt x="534" y="446"/>
                  </a:cubicBezTo>
                  <a:cubicBezTo>
                    <a:pt x="491" y="481"/>
                    <a:pt x="439" y="503"/>
                    <a:pt x="384" y="5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grpSp>
      <p:grpSp>
        <p:nvGrpSpPr>
          <p:cNvPr id="15" name="组合 14"/>
          <p:cNvGrpSpPr/>
          <p:nvPr/>
        </p:nvGrpSpPr>
        <p:grpSpPr>
          <a:xfrm>
            <a:off x="8112671" y="2220126"/>
            <a:ext cx="775304" cy="775304"/>
            <a:chOff x="3078373" y="1973539"/>
            <a:chExt cx="709579" cy="709579"/>
          </a:xfrm>
          <a:solidFill>
            <a:schemeClr val="accent1"/>
          </a:solidFill>
        </p:grpSpPr>
        <p:sp>
          <p:nvSpPr>
            <p:cNvPr id="38" name="Freeform 19"/>
            <p:cNvSpPr/>
            <p:nvPr/>
          </p:nvSpPr>
          <p:spPr bwMode="auto">
            <a:xfrm>
              <a:off x="3223631" y="2382318"/>
              <a:ext cx="106694" cy="106694"/>
            </a:xfrm>
            <a:custGeom>
              <a:avLst/>
              <a:gdLst>
                <a:gd name="T0" fmla="*/ 213 w 298"/>
                <a:gd name="T1" fmla="*/ 36 h 298"/>
                <a:gd name="T2" fmla="*/ 234 w 298"/>
                <a:gd name="T3" fmla="*/ 106 h 298"/>
                <a:gd name="T4" fmla="*/ 106 w 298"/>
                <a:gd name="T5" fmla="*/ 234 h 298"/>
                <a:gd name="T6" fmla="*/ 36 w 298"/>
                <a:gd name="T7" fmla="*/ 213 h 298"/>
                <a:gd name="T8" fmla="*/ 0 w 298"/>
                <a:gd name="T9" fmla="*/ 266 h 298"/>
                <a:gd name="T10" fmla="*/ 106 w 298"/>
                <a:gd name="T11" fmla="*/ 298 h 298"/>
                <a:gd name="T12" fmla="*/ 298 w 298"/>
                <a:gd name="T13" fmla="*/ 106 h 298"/>
                <a:gd name="T14" fmla="*/ 266 w 298"/>
                <a:gd name="T15" fmla="*/ 0 h 298"/>
                <a:gd name="T16" fmla="*/ 213 w 298"/>
                <a:gd name="T17" fmla="*/ 3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213" y="36"/>
                  </a:moveTo>
                  <a:cubicBezTo>
                    <a:pt x="227" y="57"/>
                    <a:pt x="234" y="81"/>
                    <a:pt x="234" y="106"/>
                  </a:cubicBezTo>
                  <a:cubicBezTo>
                    <a:pt x="234" y="177"/>
                    <a:pt x="177" y="234"/>
                    <a:pt x="106" y="234"/>
                  </a:cubicBezTo>
                  <a:cubicBezTo>
                    <a:pt x="81" y="234"/>
                    <a:pt x="57" y="227"/>
                    <a:pt x="36" y="213"/>
                  </a:cubicBezTo>
                  <a:cubicBezTo>
                    <a:pt x="0" y="266"/>
                    <a:pt x="0" y="266"/>
                    <a:pt x="0" y="266"/>
                  </a:cubicBezTo>
                  <a:cubicBezTo>
                    <a:pt x="32" y="287"/>
                    <a:pt x="68" y="298"/>
                    <a:pt x="106" y="298"/>
                  </a:cubicBezTo>
                  <a:cubicBezTo>
                    <a:pt x="212" y="298"/>
                    <a:pt x="298" y="212"/>
                    <a:pt x="298" y="106"/>
                  </a:cubicBezTo>
                  <a:cubicBezTo>
                    <a:pt x="298" y="68"/>
                    <a:pt x="287" y="32"/>
                    <a:pt x="266" y="0"/>
                  </a:cubicBezTo>
                  <a:lnTo>
                    <a:pt x="21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39" name="Freeform 20"/>
            <p:cNvSpPr/>
            <p:nvPr/>
          </p:nvSpPr>
          <p:spPr bwMode="auto">
            <a:xfrm>
              <a:off x="3192780" y="2351467"/>
              <a:ext cx="106694" cy="106694"/>
            </a:xfrm>
            <a:custGeom>
              <a:avLst/>
              <a:gdLst>
                <a:gd name="T0" fmla="*/ 192 w 298"/>
                <a:gd name="T1" fmla="*/ 64 h 298"/>
                <a:gd name="T2" fmla="*/ 262 w 298"/>
                <a:gd name="T3" fmla="*/ 85 h 298"/>
                <a:gd name="T4" fmla="*/ 298 w 298"/>
                <a:gd name="T5" fmla="*/ 32 h 298"/>
                <a:gd name="T6" fmla="*/ 192 w 298"/>
                <a:gd name="T7" fmla="*/ 0 h 298"/>
                <a:gd name="T8" fmla="*/ 0 w 298"/>
                <a:gd name="T9" fmla="*/ 192 h 298"/>
                <a:gd name="T10" fmla="*/ 32 w 298"/>
                <a:gd name="T11" fmla="*/ 298 h 298"/>
                <a:gd name="T12" fmla="*/ 85 w 298"/>
                <a:gd name="T13" fmla="*/ 262 h 298"/>
                <a:gd name="T14" fmla="*/ 64 w 298"/>
                <a:gd name="T15" fmla="*/ 192 h 298"/>
                <a:gd name="T16" fmla="*/ 192 w 298"/>
                <a:gd name="T17" fmla="*/ 6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192" y="64"/>
                  </a:moveTo>
                  <a:cubicBezTo>
                    <a:pt x="217" y="64"/>
                    <a:pt x="241" y="71"/>
                    <a:pt x="262" y="85"/>
                  </a:cubicBezTo>
                  <a:cubicBezTo>
                    <a:pt x="298" y="32"/>
                    <a:pt x="298" y="32"/>
                    <a:pt x="298" y="32"/>
                  </a:cubicBezTo>
                  <a:cubicBezTo>
                    <a:pt x="266" y="11"/>
                    <a:pt x="230" y="0"/>
                    <a:pt x="192" y="0"/>
                  </a:cubicBezTo>
                  <a:cubicBezTo>
                    <a:pt x="86" y="0"/>
                    <a:pt x="0" y="86"/>
                    <a:pt x="0" y="192"/>
                  </a:cubicBezTo>
                  <a:cubicBezTo>
                    <a:pt x="0" y="230"/>
                    <a:pt x="11" y="266"/>
                    <a:pt x="32" y="298"/>
                  </a:cubicBezTo>
                  <a:cubicBezTo>
                    <a:pt x="85" y="262"/>
                    <a:pt x="85" y="262"/>
                    <a:pt x="85" y="262"/>
                  </a:cubicBezTo>
                  <a:cubicBezTo>
                    <a:pt x="71" y="241"/>
                    <a:pt x="64" y="217"/>
                    <a:pt x="64" y="192"/>
                  </a:cubicBezTo>
                  <a:cubicBezTo>
                    <a:pt x="64" y="121"/>
                    <a:pt x="121" y="64"/>
                    <a:pt x="192"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grpSp>
          <p:nvGrpSpPr>
            <p:cNvPr id="16" name="组合 15"/>
            <p:cNvGrpSpPr/>
            <p:nvPr/>
          </p:nvGrpSpPr>
          <p:grpSpPr>
            <a:xfrm>
              <a:off x="3078373" y="1973539"/>
              <a:ext cx="709579" cy="709579"/>
              <a:chOff x="3078373" y="1973539"/>
              <a:chExt cx="709579" cy="709579"/>
            </a:xfrm>
            <a:grpFill/>
          </p:grpSpPr>
          <p:sp>
            <p:nvSpPr>
              <p:cNvPr id="17" name="Freeform 24"/>
              <p:cNvSpPr>
                <a:spLocks noEditPoints="1"/>
              </p:cNvSpPr>
              <p:nvPr/>
            </p:nvSpPr>
            <p:spPr bwMode="auto">
              <a:xfrm>
                <a:off x="3078373" y="2087946"/>
                <a:ext cx="709579" cy="595172"/>
              </a:xfrm>
              <a:custGeom>
                <a:avLst/>
                <a:gdLst>
                  <a:gd name="T0" fmla="*/ 1728 w 1984"/>
                  <a:gd name="T1" fmla="*/ 1152 h 1664"/>
                  <a:gd name="T2" fmla="*/ 1536 w 1984"/>
                  <a:gd name="T3" fmla="*/ 256 h 1664"/>
                  <a:gd name="T4" fmla="*/ 1472 w 1984"/>
                  <a:gd name="T5" fmla="*/ 801 h 1664"/>
                  <a:gd name="T6" fmla="*/ 1280 w 1984"/>
                  <a:gd name="T7" fmla="*/ 416 h 1664"/>
                  <a:gd name="T8" fmla="*/ 1216 w 1984"/>
                  <a:gd name="T9" fmla="*/ 706 h 1664"/>
                  <a:gd name="T10" fmla="*/ 1024 w 1984"/>
                  <a:gd name="T11" fmla="*/ 576 h 1664"/>
                  <a:gd name="T12" fmla="*/ 933 w 1984"/>
                  <a:gd name="T13" fmla="*/ 776 h 1664"/>
                  <a:gd name="T14" fmla="*/ 961 w 1984"/>
                  <a:gd name="T15" fmla="*/ 653 h 1664"/>
                  <a:gd name="T16" fmla="*/ 716 w 1984"/>
                  <a:gd name="T17" fmla="*/ 529 h 1664"/>
                  <a:gd name="T18" fmla="*/ 635 w 1984"/>
                  <a:gd name="T19" fmla="*/ 416 h 1664"/>
                  <a:gd name="T20" fmla="*/ 375 w 1984"/>
                  <a:gd name="T21" fmla="*/ 502 h 1664"/>
                  <a:gd name="T22" fmla="*/ 237 w 1984"/>
                  <a:gd name="T23" fmla="*/ 479 h 1664"/>
                  <a:gd name="T24" fmla="*/ 114 w 1984"/>
                  <a:gd name="T25" fmla="*/ 724 h 1664"/>
                  <a:gd name="T26" fmla="*/ 0 w 1984"/>
                  <a:gd name="T27" fmla="*/ 805 h 1664"/>
                  <a:gd name="T28" fmla="*/ 86 w 1984"/>
                  <a:gd name="T29" fmla="*/ 1065 h 1664"/>
                  <a:gd name="T30" fmla="*/ 63 w 1984"/>
                  <a:gd name="T31" fmla="*/ 1203 h 1664"/>
                  <a:gd name="T32" fmla="*/ 308 w 1984"/>
                  <a:gd name="T33" fmla="*/ 1326 h 1664"/>
                  <a:gd name="T34" fmla="*/ 389 w 1984"/>
                  <a:gd name="T35" fmla="*/ 1440 h 1664"/>
                  <a:gd name="T36" fmla="*/ 649 w 1984"/>
                  <a:gd name="T37" fmla="*/ 1354 h 1664"/>
                  <a:gd name="T38" fmla="*/ 729 w 1984"/>
                  <a:gd name="T39" fmla="*/ 1336 h 1664"/>
                  <a:gd name="T40" fmla="*/ 1662 w 1984"/>
                  <a:gd name="T41" fmla="*/ 1216 h 1664"/>
                  <a:gd name="T42" fmla="*/ 1984 w 1984"/>
                  <a:gd name="T43" fmla="*/ 0 h 1664"/>
                  <a:gd name="T44" fmla="*/ 1792 w 1984"/>
                  <a:gd name="T45" fmla="*/ 1152 h 1664"/>
                  <a:gd name="T46" fmla="*/ 1664 w 1984"/>
                  <a:gd name="T47" fmla="*/ 320 h 1664"/>
                  <a:gd name="T48" fmla="*/ 1662 w 1984"/>
                  <a:gd name="T49" fmla="*/ 1152 h 1664"/>
                  <a:gd name="T50" fmla="*/ 1600 w 1984"/>
                  <a:gd name="T51" fmla="*/ 320 h 1664"/>
                  <a:gd name="T52" fmla="*/ 1408 w 1984"/>
                  <a:gd name="T53" fmla="*/ 480 h 1664"/>
                  <a:gd name="T54" fmla="*/ 1344 w 1984"/>
                  <a:gd name="T55" fmla="*/ 732 h 1664"/>
                  <a:gd name="T56" fmla="*/ 1088 w 1984"/>
                  <a:gd name="T57" fmla="*/ 640 h 1664"/>
                  <a:gd name="T58" fmla="*/ 1152 w 1984"/>
                  <a:gd name="T59" fmla="*/ 706 h 1664"/>
                  <a:gd name="T60" fmla="*/ 1088 w 1984"/>
                  <a:gd name="T61" fmla="*/ 640 h 1664"/>
                  <a:gd name="T62" fmla="*/ 613 w 1984"/>
                  <a:gd name="T63" fmla="*/ 1298 h 1664"/>
                  <a:gd name="T64" fmla="*/ 581 w 1984"/>
                  <a:gd name="T65" fmla="*/ 1376 h 1664"/>
                  <a:gd name="T66" fmla="*/ 431 w 1984"/>
                  <a:gd name="T67" fmla="*/ 1304 h 1664"/>
                  <a:gd name="T68" fmla="*/ 321 w 1984"/>
                  <a:gd name="T69" fmla="*/ 1261 h 1664"/>
                  <a:gd name="T70" fmla="*/ 244 w 1984"/>
                  <a:gd name="T71" fmla="*/ 1293 h 1664"/>
                  <a:gd name="T72" fmla="*/ 189 w 1984"/>
                  <a:gd name="T73" fmla="*/ 1136 h 1664"/>
                  <a:gd name="T74" fmla="*/ 142 w 1984"/>
                  <a:gd name="T75" fmla="*/ 1029 h 1664"/>
                  <a:gd name="T76" fmla="*/ 64 w 1984"/>
                  <a:gd name="T77" fmla="*/ 997 h 1664"/>
                  <a:gd name="T78" fmla="*/ 136 w 1984"/>
                  <a:gd name="T79" fmla="*/ 847 h 1664"/>
                  <a:gd name="T80" fmla="*/ 179 w 1984"/>
                  <a:gd name="T81" fmla="*/ 737 h 1664"/>
                  <a:gd name="T82" fmla="*/ 147 w 1984"/>
                  <a:gd name="T83" fmla="*/ 660 h 1664"/>
                  <a:gd name="T84" fmla="*/ 304 w 1984"/>
                  <a:gd name="T85" fmla="*/ 605 h 1664"/>
                  <a:gd name="T86" fmla="*/ 411 w 1984"/>
                  <a:gd name="T87" fmla="*/ 558 h 1664"/>
                  <a:gd name="T88" fmla="*/ 443 w 1984"/>
                  <a:gd name="T89" fmla="*/ 480 h 1664"/>
                  <a:gd name="T90" fmla="*/ 593 w 1984"/>
                  <a:gd name="T91" fmla="*/ 552 h 1664"/>
                  <a:gd name="T92" fmla="*/ 703 w 1984"/>
                  <a:gd name="T93" fmla="*/ 595 h 1664"/>
                  <a:gd name="T94" fmla="*/ 780 w 1984"/>
                  <a:gd name="T95" fmla="*/ 562 h 1664"/>
                  <a:gd name="T96" fmla="*/ 835 w 1984"/>
                  <a:gd name="T97" fmla="*/ 720 h 1664"/>
                  <a:gd name="T98" fmla="*/ 878 w 1984"/>
                  <a:gd name="T99" fmla="*/ 815 h 1664"/>
                  <a:gd name="T100" fmla="*/ 512 w 1984"/>
                  <a:gd name="T101" fmla="*/ 608 h 1664"/>
                  <a:gd name="T102" fmla="*/ 512 w 1984"/>
                  <a:gd name="T103" fmla="*/ 1248 h 1664"/>
                  <a:gd name="T104" fmla="*/ 704 w 1984"/>
                  <a:gd name="T105" fmla="*/ 1184 h 1664"/>
                  <a:gd name="T106" fmla="*/ 703 w 1984"/>
                  <a:gd name="T107" fmla="*/ 1261 h 1664"/>
                  <a:gd name="T108" fmla="*/ 715 w 1984"/>
                  <a:gd name="T109" fmla="*/ 1084 h 1664"/>
                  <a:gd name="T110" fmla="*/ 256 w 1984"/>
                  <a:gd name="T111" fmla="*/ 928 h 1664"/>
                  <a:gd name="T112" fmla="*/ 768 w 1984"/>
                  <a:gd name="T113" fmla="*/ 928 h 1664"/>
                  <a:gd name="T114" fmla="*/ 1184 w 1984"/>
                  <a:gd name="T115" fmla="*/ 1600 h 1664"/>
                  <a:gd name="T116" fmla="*/ 1184 w 1984"/>
                  <a:gd name="T117" fmla="*/ 768 h 1664"/>
                  <a:gd name="T118" fmla="*/ 1184 w 1984"/>
                  <a:gd name="T119" fmla="*/ 1600 h 1664"/>
                  <a:gd name="T120" fmla="*/ 1920 w 1984"/>
                  <a:gd name="T121" fmla="*/ 64 h 1664"/>
                  <a:gd name="T122" fmla="*/ 1856 w 1984"/>
                  <a:gd name="T123" fmla="*/ 1152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4" h="1664">
                    <a:moveTo>
                      <a:pt x="1792" y="1152"/>
                    </a:moveTo>
                    <a:cubicBezTo>
                      <a:pt x="1728" y="1152"/>
                      <a:pt x="1728" y="1152"/>
                      <a:pt x="1728" y="1152"/>
                    </a:cubicBezTo>
                    <a:cubicBezTo>
                      <a:pt x="1728" y="256"/>
                      <a:pt x="1728" y="256"/>
                      <a:pt x="1728" y="256"/>
                    </a:cubicBezTo>
                    <a:cubicBezTo>
                      <a:pt x="1536" y="256"/>
                      <a:pt x="1536" y="256"/>
                      <a:pt x="1536" y="256"/>
                    </a:cubicBezTo>
                    <a:cubicBezTo>
                      <a:pt x="1536" y="859"/>
                      <a:pt x="1536" y="859"/>
                      <a:pt x="1536" y="859"/>
                    </a:cubicBezTo>
                    <a:cubicBezTo>
                      <a:pt x="1516" y="838"/>
                      <a:pt x="1495" y="818"/>
                      <a:pt x="1472" y="801"/>
                    </a:cubicBezTo>
                    <a:cubicBezTo>
                      <a:pt x="1472" y="416"/>
                      <a:pt x="1472" y="416"/>
                      <a:pt x="1472" y="416"/>
                    </a:cubicBezTo>
                    <a:cubicBezTo>
                      <a:pt x="1280" y="416"/>
                      <a:pt x="1280" y="416"/>
                      <a:pt x="1280" y="416"/>
                    </a:cubicBezTo>
                    <a:cubicBezTo>
                      <a:pt x="1280" y="714"/>
                      <a:pt x="1280" y="714"/>
                      <a:pt x="1280" y="714"/>
                    </a:cubicBezTo>
                    <a:cubicBezTo>
                      <a:pt x="1259" y="709"/>
                      <a:pt x="1238" y="707"/>
                      <a:pt x="1216" y="706"/>
                    </a:cubicBezTo>
                    <a:cubicBezTo>
                      <a:pt x="1216" y="576"/>
                      <a:pt x="1216" y="576"/>
                      <a:pt x="1216" y="576"/>
                    </a:cubicBezTo>
                    <a:cubicBezTo>
                      <a:pt x="1024" y="576"/>
                      <a:pt x="1024" y="576"/>
                      <a:pt x="1024" y="576"/>
                    </a:cubicBezTo>
                    <a:cubicBezTo>
                      <a:pt x="1024" y="732"/>
                      <a:pt x="1024" y="732"/>
                      <a:pt x="1024" y="732"/>
                    </a:cubicBezTo>
                    <a:cubicBezTo>
                      <a:pt x="992" y="743"/>
                      <a:pt x="961" y="758"/>
                      <a:pt x="933" y="776"/>
                    </a:cubicBezTo>
                    <a:cubicBezTo>
                      <a:pt x="926" y="758"/>
                      <a:pt x="919" y="741"/>
                      <a:pt x="910" y="724"/>
                    </a:cubicBezTo>
                    <a:cubicBezTo>
                      <a:pt x="961" y="653"/>
                      <a:pt x="961" y="653"/>
                      <a:pt x="961" y="653"/>
                    </a:cubicBezTo>
                    <a:cubicBezTo>
                      <a:pt x="787" y="479"/>
                      <a:pt x="787" y="479"/>
                      <a:pt x="787" y="479"/>
                    </a:cubicBezTo>
                    <a:cubicBezTo>
                      <a:pt x="716" y="529"/>
                      <a:pt x="716" y="529"/>
                      <a:pt x="716" y="529"/>
                    </a:cubicBezTo>
                    <a:cubicBezTo>
                      <a:pt x="695" y="519"/>
                      <a:pt x="672" y="509"/>
                      <a:pt x="649" y="502"/>
                    </a:cubicBezTo>
                    <a:cubicBezTo>
                      <a:pt x="635" y="416"/>
                      <a:pt x="635" y="416"/>
                      <a:pt x="635" y="416"/>
                    </a:cubicBezTo>
                    <a:cubicBezTo>
                      <a:pt x="389" y="416"/>
                      <a:pt x="389" y="416"/>
                      <a:pt x="389" y="416"/>
                    </a:cubicBezTo>
                    <a:cubicBezTo>
                      <a:pt x="375" y="502"/>
                      <a:pt x="375" y="502"/>
                      <a:pt x="375" y="502"/>
                    </a:cubicBezTo>
                    <a:cubicBezTo>
                      <a:pt x="352" y="509"/>
                      <a:pt x="329" y="519"/>
                      <a:pt x="308" y="529"/>
                    </a:cubicBezTo>
                    <a:cubicBezTo>
                      <a:pt x="237" y="479"/>
                      <a:pt x="237" y="479"/>
                      <a:pt x="237" y="479"/>
                    </a:cubicBezTo>
                    <a:cubicBezTo>
                      <a:pt x="63" y="653"/>
                      <a:pt x="63" y="653"/>
                      <a:pt x="63" y="653"/>
                    </a:cubicBezTo>
                    <a:cubicBezTo>
                      <a:pt x="114" y="724"/>
                      <a:pt x="114" y="724"/>
                      <a:pt x="114" y="724"/>
                    </a:cubicBezTo>
                    <a:cubicBezTo>
                      <a:pt x="103" y="745"/>
                      <a:pt x="93" y="767"/>
                      <a:pt x="86" y="791"/>
                    </a:cubicBezTo>
                    <a:cubicBezTo>
                      <a:pt x="0" y="805"/>
                      <a:pt x="0" y="805"/>
                      <a:pt x="0" y="805"/>
                    </a:cubicBezTo>
                    <a:cubicBezTo>
                      <a:pt x="0" y="1051"/>
                      <a:pt x="0" y="1051"/>
                      <a:pt x="0" y="1051"/>
                    </a:cubicBezTo>
                    <a:cubicBezTo>
                      <a:pt x="86" y="1065"/>
                      <a:pt x="86" y="1065"/>
                      <a:pt x="86" y="1065"/>
                    </a:cubicBezTo>
                    <a:cubicBezTo>
                      <a:pt x="93" y="1089"/>
                      <a:pt x="103" y="1111"/>
                      <a:pt x="114" y="1132"/>
                    </a:cubicBezTo>
                    <a:cubicBezTo>
                      <a:pt x="63" y="1203"/>
                      <a:pt x="63" y="1203"/>
                      <a:pt x="63" y="1203"/>
                    </a:cubicBezTo>
                    <a:cubicBezTo>
                      <a:pt x="237" y="1377"/>
                      <a:pt x="237" y="1377"/>
                      <a:pt x="237" y="1377"/>
                    </a:cubicBezTo>
                    <a:cubicBezTo>
                      <a:pt x="308" y="1326"/>
                      <a:pt x="308" y="1326"/>
                      <a:pt x="308" y="1326"/>
                    </a:cubicBezTo>
                    <a:cubicBezTo>
                      <a:pt x="329" y="1337"/>
                      <a:pt x="352" y="1347"/>
                      <a:pt x="375" y="1354"/>
                    </a:cubicBezTo>
                    <a:cubicBezTo>
                      <a:pt x="389" y="1440"/>
                      <a:pt x="389" y="1440"/>
                      <a:pt x="389" y="1440"/>
                    </a:cubicBezTo>
                    <a:cubicBezTo>
                      <a:pt x="635" y="1440"/>
                      <a:pt x="635" y="1440"/>
                      <a:pt x="635" y="1440"/>
                    </a:cubicBezTo>
                    <a:cubicBezTo>
                      <a:pt x="649" y="1354"/>
                      <a:pt x="649" y="1354"/>
                      <a:pt x="649" y="1354"/>
                    </a:cubicBezTo>
                    <a:cubicBezTo>
                      <a:pt x="672" y="1347"/>
                      <a:pt x="695" y="1337"/>
                      <a:pt x="716" y="1326"/>
                    </a:cubicBezTo>
                    <a:cubicBezTo>
                      <a:pt x="729" y="1336"/>
                      <a:pt x="729" y="1336"/>
                      <a:pt x="729" y="1336"/>
                    </a:cubicBezTo>
                    <a:cubicBezTo>
                      <a:pt x="793" y="1526"/>
                      <a:pt x="972" y="1664"/>
                      <a:pt x="1184" y="1664"/>
                    </a:cubicBezTo>
                    <a:cubicBezTo>
                      <a:pt x="1438" y="1664"/>
                      <a:pt x="1646" y="1466"/>
                      <a:pt x="1662" y="1216"/>
                    </a:cubicBezTo>
                    <a:cubicBezTo>
                      <a:pt x="1984" y="1216"/>
                      <a:pt x="1984" y="1216"/>
                      <a:pt x="1984" y="1216"/>
                    </a:cubicBezTo>
                    <a:cubicBezTo>
                      <a:pt x="1984" y="0"/>
                      <a:pt x="1984" y="0"/>
                      <a:pt x="1984" y="0"/>
                    </a:cubicBezTo>
                    <a:cubicBezTo>
                      <a:pt x="1792" y="0"/>
                      <a:pt x="1792" y="0"/>
                      <a:pt x="1792" y="0"/>
                    </a:cubicBezTo>
                    <a:lnTo>
                      <a:pt x="1792" y="1152"/>
                    </a:lnTo>
                    <a:close/>
                    <a:moveTo>
                      <a:pt x="1600" y="320"/>
                    </a:moveTo>
                    <a:cubicBezTo>
                      <a:pt x="1664" y="320"/>
                      <a:pt x="1664" y="320"/>
                      <a:pt x="1664" y="320"/>
                    </a:cubicBezTo>
                    <a:cubicBezTo>
                      <a:pt x="1664" y="1152"/>
                      <a:pt x="1664" y="1152"/>
                      <a:pt x="1664" y="1152"/>
                    </a:cubicBezTo>
                    <a:cubicBezTo>
                      <a:pt x="1662" y="1152"/>
                      <a:pt x="1662" y="1152"/>
                      <a:pt x="1662" y="1152"/>
                    </a:cubicBezTo>
                    <a:cubicBezTo>
                      <a:pt x="1657" y="1077"/>
                      <a:pt x="1635" y="1007"/>
                      <a:pt x="1600" y="946"/>
                    </a:cubicBezTo>
                    <a:lnTo>
                      <a:pt x="1600" y="320"/>
                    </a:lnTo>
                    <a:close/>
                    <a:moveTo>
                      <a:pt x="1344" y="480"/>
                    </a:moveTo>
                    <a:cubicBezTo>
                      <a:pt x="1408" y="480"/>
                      <a:pt x="1408" y="480"/>
                      <a:pt x="1408" y="480"/>
                    </a:cubicBezTo>
                    <a:cubicBezTo>
                      <a:pt x="1408" y="760"/>
                      <a:pt x="1408" y="760"/>
                      <a:pt x="1408" y="760"/>
                    </a:cubicBezTo>
                    <a:cubicBezTo>
                      <a:pt x="1388" y="749"/>
                      <a:pt x="1366" y="740"/>
                      <a:pt x="1344" y="732"/>
                    </a:cubicBezTo>
                    <a:lnTo>
                      <a:pt x="1344" y="480"/>
                    </a:lnTo>
                    <a:close/>
                    <a:moveTo>
                      <a:pt x="1088" y="640"/>
                    </a:moveTo>
                    <a:cubicBezTo>
                      <a:pt x="1152" y="640"/>
                      <a:pt x="1152" y="640"/>
                      <a:pt x="1152" y="640"/>
                    </a:cubicBezTo>
                    <a:cubicBezTo>
                      <a:pt x="1152" y="706"/>
                      <a:pt x="1152" y="706"/>
                      <a:pt x="1152" y="706"/>
                    </a:cubicBezTo>
                    <a:cubicBezTo>
                      <a:pt x="1130" y="707"/>
                      <a:pt x="1109" y="709"/>
                      <a:pt x="1088" y="714"/>
                    </a:cubicBezTo>
                    <a:lnTo>
                      <a:pt x="1088" y="640"/>
                    </a:lnTo>
                    <a:close/>
                    <a:moveTo>
                      <a:pt x="703" y="1261"/>
                    </a:moveTo>
                    <a:cubicBezTo>
                      <a:pt x="675" y="1277"/>
                      <a:pt x="644" y="1290"/>
                      <a:pt x="613" y="1298"/>
                    </a:cubicBezTo>
                    <a:cubicBezTo>
                      <a:pt x="593" y="1304"/>
                      <a:pt x="593" y="1304"/>
                      <a:pt x="593" y="1304"/>
                    </a:cubicBezTo>
                    <a:cubicBezTo>
                      <a:pt x="581" y="1376"/>
                      <a:pt x="581" y="1376"/>
                      <a:pt x="581" y="1376"/>
                    </a:cubicBezTo>
                    <a:cubicBezTo>
                      <a:pt x="443" y="1376"/>
                      <a:pt x="443" y="1376"/>
                      <a:pt x="443" y="1376"/>
                    </a:cubicBezTo>
                    <a:cubicBezTo>
                      <a:pt x="431" y="1304"/>
                      <a:pt x="431" y="1304"/>
                      <a:pt x="431" y="1304"/>
                    </a:cubicBezTo>
                    <a:cubicBezTo>
                      <a:pt x="411" y="1298"/>
                      <a:pt x="411" y="1298"/>
                      <a:pt x="411" y="1298"/>
                    </a:cubicBezTo>
                    <a:cubicBezTo>
                      <a:pt x="380" y="1290"/>
                      <a:pt x="349" y="1277"/>
                      <a:pt x="321" y="1261"/>
                    </a:cubicBezTo>
                    <a:cubicBezTo>
                      <a:pt x="304" y="1251"/>
                      <a:pt x="304" y="1251"/>
                      <a:pt x="304" y="1251"/>
                    </a:cubicBezTo>
                    <a:cubicBezTo>
                      <a:pt x="244" y="1293"/>
                      <a:pt x="244" y="1293"/>
                      <a:pt x="244" y="1293"/>
                    </a:cubicBezTo>
                    <a:cubicBezTo>
                      <a:pt x="146" y="1196"/>
                      <a:pt x="146" y="1196"/>
                      <a:pt x="146" y="1196"/>
                    </a:cubicBezTo>
                    <a:cubicBezTo>
                      <a:pt x="189" y="1136"/>
                      <a:pt x="189" y="1136"/>
                      <a:pt x="189" y="1136"/>
                    </a:cubicBezTo>
                    <a:cubicBezTo>
                      <a:pt x="179" y="1119"/>
                      <a:pt x="179" y="1119"/>
                      <a:pt x="179" y="1119"/>
                    </a:cubicBezTo>
                    <a:cubicBezTo>
                      <a:pt x="163" y="1091"/>
                      <a:pt x="150" y="1060"/>
                      <a:pt x="142" y="1029"/>
                    </a:cubicBezTo>
                    <a:cubicBezTo>
                      <a:pt x="136" y="1009"/>
                      <a:pt x="136" y="1009"/>
                      <a:pt x="136" y="1009"/>
                    </a:cubicBezTo>
                    <a:cubicBezTo>
                      <a:pt x="64" y="997"/>
                      <a:pt x="64" y="997"/>
                      <a:pt x="64" y="997"/>
                    </a:cubicBezTo>
                    <a:cubicBezTo>
                      <a:pt x="64" y="859"/>
                      <a:pt x="64" y="859"/>
                      <a:pt x="64" y="859"/>
                    </a:cubicBezTo>
                    <a:cubicBezTo>
                      <a:pt x="136" y="847"/>
                      <a:pt x="136" y="847"/>
                      <a:pt x="136" y="847"/>
                    </a:cubicBezTo>
                    <a:cubicBezTo>
                      <a:pt x="142" y="827"/>
                      <a:pt x="142" y="827"/>
                      <a:pt x="142" y="827"/>
                    </a:cubicBezTo>
                    <a:cubicBezTo>
                      <a:pt x="151" y="796"/>
                      <a:pt x="163" y="765"/>
                      <a:pt x="179" y="737"/>
                    </a:cubicBezTo>
                    <a:cubicBezTo>
                      <a:pt x="189" y="720"/>
                      <a:pt x="189" y="720"/>
                      <a:pt x="189" y="720"/>
                    </a:cubicBezTo>
                    <a:cubicBezTo>
                      <a:pt x="147" y="660"/>
                      <a:pt x="147" y="660"/>
                      <a:pt x="147" y="660"/>
                    </a:cubicBezTo>
                    <a:cubicBezTo>
                      <a:pt x="244" y="562"/>
                      <a:pt x="244" y="562"/>
                      <a:pt x="244" y="562"/>
                    </a:cubicBezTo>
                    <a:cubicBezTo>
                      <a:pt x="304" y="605"/>
                      <a:pt x="304" y="605"/>
                      <a:pt x="304" y="605"/>
                    </a:cubicBezTo>
                    <a:cubicBezTo>
                      <a:pt x="321" y="595"/>
                      <a:pt x="321" y="595"/>
                      <a:pt x="321" y="595"/>
                    </a:cubicBezTo>
                    <a:cubicBezTo>
                      <a:pt x="349" y="579"/>
                      <a:pt x="380" y="566"/>
                      <a:pt x="411" y="558"/>
                    </a:cubicBezTo>
                    <a:cubicBezTo>
                      <a:pt x="431" y="552"/>
                      <a:pt x="431" y="552"/>
                      <a:pt x="431" y="552"/>
                    </a:cubicBezTo>
                    <a:cubicBezTo>
                      <a:pt x="443" y="480"/>
                      <a:pt x="443" y="480"/>
                      <a:pt x="443" y="480"/>
                    </a:cubicBezTo>
                    <a:cubicBezTo>
                      <a:pt x="581" y="480"/>
                      <a:pt x="581" y="480"/>
                      <a:pt x="581" y="480"/>
                    </a:cubicBezTo>
                    <a:cubicBezTo>
                      <a:pt x="593" y="552"/>
                      <a:pt x="593" y="552"/>
                      <a:pt x="593" y="552"/>
                    </a:cubicBezTo>
                    <a:cubicBezTo>
                      <a:pt x="613" y="558"/>
                      <a:pt x="613" y="558"/>
                      <a:pt x="613" y="558"/>
                    </a:cubicBezTo>
                    <a:cubicBezTo>
                      <a:pt x="644" y="566"/>
                      <a:pt x="675" y="579"/>
                      <a:pt x="703" y="595"/>
                    </a:cubicBezTo>
                    <a:cubicBezTo>
                      <a:pt x="720" y="605"/>
                      <a:pt x="720" y="605"/>
                      <a:pt x="720" y="605"/>
                    </a:cubicBezTo>
                    <a:cubicBezTo>
                      <a:pt x="780" y="562"/>
                      <a:pt x="780" y="562"/>
                      <a:pt x="780" y="562"/>
                    </a:cubicBezTo>
                    <a:cubicBezTo>
                      <a:pt x="878" y="660"/>
                      <a:pt x="878" y="660"/>
                      <a:pt x="878" y="660"/>
                    </a:cubicBezTo>
                    <a:cubicBezTo>
                      <a:pt x="835" y="720"/>
                      <a:pt x="835" y="720"/>
                      <a:pt x="835" y="720"/>
                    </a:cubicBezTo>
                    <a:cubicBezTo>
                      <a:pt x="845" y="737"/>
                      <a:pt x="845" y="737"/>
                      <a:pt x="845" y="737"/>
                    </a:cubicBezTo>
                    <a:cubicBezTo>
                      <a:pt x="859" y="762"/>
                      <a:pt x="870" y="788"/>
                      <a:pt x="878" y="815"/>
                    </a:cubicBezTo>
                    <a:cubicBezTo>
                      <a:pt x="859" y="830"/>
                      <a:pt x="842" y="847"/>
                      <a:pt x="826" y="866"/>
                    </a:cubicBezTo>
                    <a:cubicBezTo>
                      <a:pt x="797" y="719"/>
                      <a:pt x="667" y="608"/>
                      <a:pt x="512" y="608"/>
                    </a:cubicBezTo>
                    <a:cubicBezTo>
                      <a:pt x="336" y="608"/>
                      <a:pt x="192" y="752"/>
                      <a:pt x="192" y="928"/>
                    </a:cubicBezTo>
                    <a:cubicBezTo>
                      <a:pt x="192" y="1104"/>
                      <a:pt x="336" y="1248"/>
                      <a:pt x="512" y="1248"/>
                    </a:cubicBezTo>
                    <a:cubicBezTo>
                      <a:pt x="582" y="1248"/>
                      <a:pt x="649" y="1224"/>
                      <a:pt x="704" y="1183"/>
                    </a:cubicBezTo>
                    <a:cubicBezTo>
                      <a:pt x="704" y="1183"/>
                      <a:pt x="704" y="1184"/>
                      <a:pt x="704" y="1184"/>
                    </a:cubicBezTo>
                    <a:cubicBezTo>
                      <a:pt x="704" y="1209"/>
                      <a:pt x="706" y="1233"/>
                      <a:pt x="710" y="1257"/>
                    </a:cubicBezTo>
                    <a:lnTo>
                      <a:pt x="703" y="1261"/>
                    </a:lnTo>
                    <a:close/>
                    <a:moveTo>
                      <a:pt x="767" y="947"/>
                    </a:moveTo>
                    <a:cubicBezTo>
                      <a:pt x="743" y="989"/>
                      <a:pt x="725" y="1035"/>
                      <a:pt x="715" y="1084"/>
                    </a:cubicBezTo>
                    <a:cubicBezTo>
                      <a:pt x="666" y="1147"/>
                      <a:pt x="591" y="1184"/>
                      <a:pt x="512" y="1184"/>
                    </a:cubicBezTo>
                    <a:cubicBezTo>
                      <a:pt x="371" y="1184"/>
                      <a:pt x="256" y="1069"/>
                      <a:pt x="256" y="928"/>
                    </a:cubicBezTo>
                    <a:cubicBezTo>
                      <a:pt x="256" y="787"/>
                      <a:pt x="371" y="672"/>
                      <a:pt x="512" y="672"/>
                    </a:cubicBezTo>
                    <a:cubicBezTo>
                      <a:pt x="653" y="672"/>
                      <a:pt x="768" y="787"/>
                      <a:pt x="768" y="928"/>
                    </a:cubicBezTo>
                    <a:cubicBezTo>
                      <a:pt x="768" y="934"/>
                      <a:pt x="768" y="941"/>
                      <a:pt x="767" y="947"/>
                    </a:cubicBezTo>
                    <a:close/>
                    <a:moveTo>
                      <a:pt x="1184" y="1600"/>
                    </a:moveTo>
                    <a:cubicBezTo>
                      <a:pt x="955" y="1600"/>
                      <a:pt x="768" y="1413"/>
                      <a:pt x="768" y="1184"/>
                    </a:cubicBezTo>
                    <a:cubicBezTo>
                      <a:pt x="768" y="955"/>
                      <a:pt x="955" y="768"/>
                      <a:pt x="1184" y="768"/>
                    </a:cubicBezTo>
                    <a:cubicBezTo>
                      <a:pt x="1413" y="768"/>
                      <a:pt x="1600" y="955"/>
                      <a:pt x="1600" y="1184"/>
                    </a:cubicBezTo>
                    <a:cubicBezTo>
                      <a:pt x="1600" y="1413"/>
                      <a:pt x="1413" y="1600"/>
                      <a:pt x="1184" y="1600"/>
                    </a:cubicBezTo>
                    <a:close/>
                    <a:moveTo>
                      <a:pt x="1856" y="64"/>
                    </a:moveTo>
                    <a:cubicBezTo>
                      <a:pt x="1920" y="64"/>
                      <a:pt x="1920" y="64"/>
                      <a:pt x="1920" y="64"/>
                    </a:cubicBezTo>
                    <a:cubicBezTo>
                      <a:pt x="1920" y="1152"/>
                      <a:pt x="1920" y="1152"/>
                      <a:pt x="1920" y="1152"/>
                    </a:cubicBezTo>
                    <a:cubicBezTo>
                      <a:pt x="1856" y="1152"/>
                      <a:pt x="1856" y="1152"/>
                      <a:pt x="1856" y="1152"/>
                    </a:cubicBezTo>
                    <a:lnTo>
                      <a:pt x="1856"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42" name="Freeform 25"/>
              <p:cNvSpPr>
                <a:spLocks noEditPoints="1"/>
              </p:cNvSpPr>
              <p:nvPr/>
            </p:nvSpPr>
            <p:spPr bwMode="auto">
              <a:xfrm>
                <a:off x="3078373" y="1973539"/>
                <a:ext cx="709579" cy="285374"/>
              </a:xfrm>
              <a:custGeom>
                <a:avLst/>
                <a:gdLst>
                  <a:gd name="T0" fmla="*/ 1792 w 1984"/>
                  <a:gd name="T1" fmla="*/ 64 h 800"/>
                  <a:gd name="T2" fmla="*/ 1634 w 1984"/>
                  <a:gd name="T3" fmla="*/ 245 h 800"/>
                  <a:gd name="T4" fmla="*/ 1385 w 1984"/>
                  <a:gd name="T5" fmla="*/ 298 h 800"/>
                  <a:gd name="T6" fmla="*/ 1248 w 1984"/>
                  <a:gd name="T7" fmla="*/ 384 h 800"/>
                  <a:gd name="T8" fmla="*/ 1093 w 1984"/>
                  <a:gd name="T9" fmla="*/ 615 h 800"/>
                  <a:gd name="T10" fmla="*/ 1054 w 1984"/>
                  <a:gd name="T11" fmla="*/ 608 h 800"/>
                  <a:gd name="T12" fmla="*/ 960 w 1984"/>
                  <a:gd name="T13" fmla="*/ 192 h 800"/>
                  <a:gd name="T14" fmla="*/ 768 w 1984"/>
                  <a:gd name="T15" fmla="*/ 192 h 800"/>
                  <a:gd name="T16" fmla="*/ 508 w 1984"/>
                  <a:gd name="T17" fmla="*/ 374 h 800"/>
                  <a:gd name="T18" fmla="*/ 358 w 1984"/>
                  <a:gd name="T19" fmla="*/ 416 h 800"/>
                  <a:gd name="T20" fmla="*/ 96 w 1984"/>
                  <a:gd name="T21" fmla="*/ 352 h 800"/>
                  <a:gd name="T22" fmla="*/ 96 w 1984"/>
                  <a:gd name="T23" fmla="*/ 544 h 800"/>
                  <a:gd name="T24" fmla="*/ 358 w 1984"/>
                  <a:gd name="T25" fmla="*/ 480 h 800"/>
                  <a:gd name="T26" fmla="*/ 544 w 1984"/>
                  <a:gd name="T27" fmla="*/ 448 h 800"/>
                  <a:gd name="T28" fmla="*/ 804 w 1984"/>
                  <a:gd name="T29" fmla="*/ 266 h 800"/>
                  <a:gd name="T30" fmla="*/ 866 w 1984"/>
                  <a:gd name="T31" fmla="*/ 288 h 800"/>
                  <a:gd name="T32" fmla="*/ 960 w 1984"/>
                  <a:gd name="T33" fmla="*/ 704 h 800"/>
                  <a:gd name="T34" fmla="*/ 1152 w 1984"/>
                  <a:gd name="T35" fmla="*/ 704 h 800"/>
                  <a:gd name="T36" fmla="*/ 1307 w 1984"/>
                  <a:gd name="T37" fmla="*/ 473 h 800"/>
                  <a:gd name="T38" fmla="*/ 1440 w 1984"/>
                  <a:gd name="T39" fmla="*/ 384 h 800"/>
                  <a:gd name="T40" fmla="*/ 1536 w 1984"/>
                  <a:gd name="T41" fmla="*/ 237 h 800"/>
                  <a:gd name="T42" fmla="*/ 1920 w 1984"/>
                  <a:gd name="T43" fmla="*/ 99 h 800"/>
                  <a:gd name="T44" fmla="*/ 1984 w 1984"/>
                  <a:gd name="T45" fmla="*/ 192 h 800"/>
                  <a:gd name="T46" fmla="*/ 1792 w 1984"/>
                  <a:gd name="T47" fmla="*/ 0 h 800"/>
                  <a:gd name="T48" fmla="*/ 64 w 1984"/>
                  <a:gd name="T49" fmla="*/ 448 h 800"/>
                  <a:gd name="T50" fmla="*/ 128 w 1984"/>
                  <a:gd name="T51" fmla="*/ 448 h 800"/>
                  <a:gd name="T52" fmla="*/ 448 w 1984"/>
                  <a:gd name="T53" fmla="*/ 480 h 800"/>
                  <a:gd name="T54" fmla="*/ 448 w 1984"/>
                  <a:gd name="T55" fmla="*/ 416 h 800"/>
                  <a:gd name="T56" fmla="*/ 448 w 1984"/>
                  <a:gd name="T57" fmla="*/ 480 h 800"/>
                  <a:gd name="T58" fmla="*/ 864 w 1984"/>
                  <a:gd name="T59" fmla="*/ 160 h 800"/>
                  <a:gd name="T60" fmla="*/ 864 w 1984"/>
                  <a:gd name="T61" fmla="*/ 224 h 800"/>
                  <a:gd name="T62" fmla="*/ 1056 w 1984"/>
                  <a:gd name="T63" fmla="*/ 736 h 800"/>
                  <a:gd name="T64" fmla="*/ 1056 w 1984"/>
                  <a:gd name="T65" fmla="*/ 672 h 800"/>
                  <a:gd name="T66" fmla="*/ 1056 w 1984"/>
                  <a:gd name="T67" fmla="*/ 736 h 800"/>
                  <a:gd name="T68" fmla="*/ 1312 w 1984"/>
                  <a:gd name="T69" fmla="*/ 384 h 800"/>
                  <a:gd name="T70" fmla="*/ 1376 w 1984"/>
                  <a:gd name="T71" fmla="*/ 38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4" h="800">
                    <a:moveTo>
                      <a:pt x="1792" y="0"/>
                    </a:moveTo>
                    <a:cubicBezTo>
                      <a:pt x="1792" y="64"/>
                      <a:pt x="1792" y="64"/>
                      <a:pt x="1792" y="64"/>
                    </a:cubicBezTo>
                    <a:cubicBezTo>
                      <a:pt x="1861" y="64"/>
                      <a:pt x="1861" y="64"/>
                      <a:pt x="1861" y="64"/>
                    </a:cubicBezTo>
                    <a:cubicBezTo>
                      <a:pt x="1634" y="245"/>
                      <a:pt x="1634" y="245"/>
                      <a:pt x="1634" y="245"/>
                    </a:cubicBezTo>
                    <a:cubicBezTo>
                      <a:pt x="1536" y="147"/>
                      <a:pt x="1536" y="147"/>
                      <a:pt x="1536" y="147"/>
                    </a:cubicBezTo>
                    <a:cubicBezTo>
                      <a:pt x="1385" y="298"/>
                      <a:pt x="1385" y="298"/>
                      <a:pt x="1385" y="298"/>
                    </a:cubicBezTo>
                    <a:cubicBezTo>
                      <a:pt x="1373" y="292"/>
                      <a:pt x="1359" y="288"/>
                      <a:pt x="1344" y="288"/>
                    </a:cubicBezTo>
                    <a:cubicBezTo>
                      <a:pt x="1291" y="288"/>
                      <a:pt x="1248" y="331"/>
                      <a:pt x="1248" y="384"/>
                    </a:cubicBezTo>
                    <a:cubicBezTo>
                      <a:pt x="1248" y="401"/>
                      <a:pt x="1253" y="416"/>
                      <a:pt x="1260" y="429"/>
                    </a:cubicBezTo>
                    <a:cubicBezTo>
                      <a:pt x="1093" y="615"/>
                      <a:pt x="1093" y="615"/>
                      <a:pt x="1093" y="615"/>
                    </a:cubicBezTo>
                    <a:cubicBezTo>
                      <a:pt x="1081" y="611"/>
                      <a:pt x="1069" y="608"/>
                      <a:pt x="1056" y="608"/>
                    </a:cubicBezTo>
                    <a:cubicBezTo>
                      <a:pt x="1055" y="608"/>
                      <a:pt x="1055" y="608"/>
                      <a:pt x="1054" y="608"/>
                    </a:cubicBezTo>
                    <a:cubicBezTo>
                      <a:pt x="926" y="265"/>
                      <a:pt x="926" y="265"/>
                      <a:pt x="926" y="265"/>
                    </a:cubicBezTo>
                    <a:cubicBezTo>
                      <a:pt x="946" y="247"/>
                      <a:pt x="960" y="221"/>
                      <a:pt x="960" y="192"/>
                    </a:cubicBezTo>
                    <a:cubicBezTo>
                      <a:pt x="960" y="139"/>
                      <a:pt x="917" y="96"/>
                      <a:pt x="864" y="96"/>
                    </a:cubicBezTo>
                    <a:cubicBezTo>
                      <a:pt x="811" y="96"/>
                      <a:pt x="768" y="139"/>
                      <a:pt x="768" y="192"/>
                    </a:cubicBezTo>
                    <a:cubicBezTo>
                      <a:pt x="768" y="199"/>
                      <a:pt x="769" y="206"/>
                      <a:pt x="770" y="212"/>
                    </a:cubicBezTo>
                    <a:cubicBezTo>
                      <a:pt x="508" y="374"/>
                      <a:pt x="508" y="374"/>
                      <a:pt x="508" y="374"/>
                    </a:cubicBezTo>
                    <a:cubicBezTo>
                      <a:pt x="491" y="360"/>
                      <a:pt x="471" y="352"/>
                      <a:pt x="448" y="352"/>
                    </a:cubicBezTo>
                    <a:cubicBezTo>
                      <a:pt x="406" y="352"/>
                      <a:pt x="371" y="379"/>
                      <a:pt x="358" y="416"/>
                    </a:cubicBezTo>
                    <a:cubicBezTo>
                      <a:pt x="186" y="416"/>
                      <a:pt x="186" y="416"/>
                      <a:pt x="186" y="416"/>
                    </a:cubicBezTo>
                    <a:cubicBezTo>
                      <a:pt x="173" y="379"/>
                      <a:pt x="138" y="352"/>
                      <a:pt x="96" y="352"/>
                    </a:cubicBezTo>
                    <a:cubicBezTo>
                      <a:pt x="43" y="352"/>
                      <a:pt x="0" y="395"/>
                      <a:pt x="0" y="448"/>
                    </a:cubicBezTo>
                    <a:cubicBezTo>
                      <a:pt x="0" y="501"/>
                      <a:pt x="43" y="544"/>
                      <a:pt x="96" y="544"/>
                    </a:cubicBezTo>
                    <a:cubicBezTo>
                      <a:pt x="138" y="544"/>
                      <a:pt x="173" y="517"/>
                      <a:pt x="186" y="480"/>
                    </a:cubicBezTo>
                    <a:cubicBezTo>
                      <a:pt x="358" y="480"/>
                      <a:pt x="358" y="480"/>
                      <a:pt x="358" y="480"/>
                    </a:cubicBezTo>
                    <a:cubicBezTo>
                      <a:pt x="371" y="517"/>
                      <a:pt x="406" y="544"/>
                      <a:pt x="448" y="544"/>
                    </a:cubicBezTo>
                    <a:cubicBezTo>
                      <a:pt x="501" y="544"/>
                      <a:pt x="544" y="501"/>
                      <a:pt x="544" y="448"/>
                    </a:cubicBezTo>
                    <a:cubicBezTo>
                      <a:pt x="544" y="441"/>
                      <a:pt x="543" y="434"/>
                      <a:pt x="542" y="428"/>
                    </a:cubicBezTo>
                    <a:cubicBezTo>
                      <a:pt x="804" y="266"/>
                      <a:pt x="804" y="266"/>
                      <a:pt x="804" y="266"/>
                    </a:cubicBezTo>
                    <a:cubicBezTo>
                      <a:pt x="821" y="280"/>
                      <a:pt x="841" y="288"/>
                      <a:pt x="864" y="288"/>
                    </a:cubicBezTo>
                    <a:cubicBezTo>
                      <a:pt x="865" y="288"/>
                      <a:pt x="865" y="288"/>
                      <a:pt x="866" y="288"/>
                    </a:cubicBezTo>
                    <a:cubicBezTo>
                      <a:pt x="994" y="631"/>
                      <a:pt x="994" y="631"/>
                      <a:pt x="994" y="631"/>
                    </a:cubicBezTo>
                    <a:cubicBezTo>
                      <a:pt x="974" y="649"/>
                      <a:pt x="960" y="675"/>
                      <a:pt x="960" y="704"/>
                    </a:cubicBezTo>
                    <a:cubicBezTo>
                      <a:pt x="960" y="757"/>
                      <a:pt x="1003" y="800"/>
                      <a:pt x="1056" y="800"/>
                    </a:cubicBezTo>
                    <a:cubicBezTo>
                      <a:pt x="1109" y="800"/>
                      <a:pt x="1152" y="757"/>
                      <a:pt x="1152" y="704"/>
                    </a:cubicBezTo>
                    <a:cubicBezTo>
                      <a:pt x="1152" y="687"/>
                      <a:pt x="1147" y="672"/>
                      <a:pt x="1140" y="658"/>
                    </a:cubicBezTo>
                    <a:cubicBezTo>
                      <a:pt x="1307" y="473"/>
                      <a:pt x="1307" y="473"/>
                      <a:pt x="1307" y="473"/>
                    </a:cubicBezTo>
                    <a:cubicBezTo>
                      <a:pt x="1319" y="477"/>
                      <a:pt x="1331" y="480"/>
                      <a:pt x="1344" y="480"/>
                    </a:cubicBezTo>
                    <a:cubicBezTo>
                      <a:pt x="1397" y="480"/>
                      <a:pt x="1440" y="437"/>
                      <a:pt x="1440" y="384"/>
                    </a:cubicBezTo>
                    <a:cubicBezTo>
                      <a:pt x="1440" y="369"/>
                      <a:pt x="1436" y="355"/>
                      <a:pt x="1430" y="343"/>
                    </a:cubicBezTo>
                    <a:cubicBezTo>
                      <a:pt x="1536" y="237"/>
                      <a:pt x="1536" y="237"/>
                      <a:pt x="1536" y="237"/>
                    </a:cubicBezTo>
                    <a:cubicBezTo>
                      <a:pt x="1630" y="331"/>
                      <a:pt x="1630" y="331"/>
                      <a:pt x="1630" y="331"/>
                    </a:cubicBezTo>
                    <a:cubicBezTo>
                      <a:pt x="1920" y="99"/>
                      <a:pt x="1920" y="99"/>
                      <a:pt x="1920" y="99"/>
                    </a:cubicBezTo>
                    <a:cubicBezTo>
                      <a:pt x="1920" y="192"/>
                      <a:pt x="1920" y="192"/>
                      <a:pt x="1920" y="192"/>
                    </a:cubicBezTo>
                    <a:cubicBezTo>
                      <a:pt x="1984" y="192"/>
                      <a:pt x="1984" y="192"/>
                      <a:pt x="1984" y="192"/>
                    </a:cubicBezTo>
                    <a:cubicBezTo>
                      <a:pt x="1984" y="0"/>
                      <a:pt x="1984" y="0"/>
                      <a:pt x="1984" y="0"/>
                    </a:cubicBezTo>
                    <a:lnTo>
                      <a:pt x="1792" y="0"/>
                    </a:lnTo>
                    <a:close/>
                    <a:moveTo>
                      <a:pt x="96" y="480"/>
                    </a:moveTo>
                    <a:cubicBezTo>
                      <a:pt x="78" y="480"/>
                      <a:pt x="64" y="466"/>
                      <a:pt x="64" y="448"/>
                    </a:cubicBezTo>
                    <a:cubicBezTo>
                      <a:pt x="64" y="430"/>
                      <a:pt x="78" y="416"/>
                      <a:pt x="96" y="416"/>
                    </a:cubicBezTo>
                    <a:cubicBezTo>
                      <a:pt x="114" y="416"/>
                      <a:pt x="128" y="430"/>
                      <a:pt x="128" y="448"/>
                    </a:cubicBezTo>
                    <a:cubicBezTo>
                      <a:pt x="128" y="466"/>
                      <a:pt x="114" y="480"/>
                      <a:pt x="96" y="480"/>
                    </a:cubicBezTo>
                    <a:close/>
                    <a:moveTo>
                      <a:pt x="448" y="480"/>
                    </a:moveTo>
                    <a:cubicBezTo>
                      <a:pt x="430" y="480"/>
                      <a:pt x="416" y="466"/>
                      <a:pt x="416" y="448"/>
                    </a:cubicBezTo>
                    <a:cubicBezTo>
                      <a:pt x="416" y="430"/>
                      <a:pt x="430" y="416"/>
                      <a:pt x="448" y="416"/>
                    </a:cubicBezTo>
                    <a:cubicBezTo>
                      <a:pt x="466" y="416"/>
                      <a:pt x="480" y="430"/>
                      <a:pt x="480" y="448"/>
                    </a:cubicBezTo>
                    <a:cubicBezTo>
                      <a:pt x="480" y="466"/>
                      <a:pt x="466" y="480"/>
                      <a:pt x="448" y="480"/>
                    </a:cubicBezTo>
                    <a:close/>
                    <a:moveTo>
                      <a:pt x="832" y="192"/>
                    </a:moveTo>
                    <a:cubicBezTo>
                      <a:pt x="832" y="174"/>
                      <a:pt x="846" y="160"/>
                      <a:pt x="864" y="160"/>
                    </a:cubicBezTo>
                    <a:cubicBezTo>
                      <a:pt x="882" y="160"/>
                      <a:pt x="896" y="174"/>
                      <a:pt x="896" y="192"/>
                    </a:cubicBezTo>
                    <a:cubicBezTo>
                      <a:pt x="896" y="210"/>
                      <a:pt x="882" y="224"/>
                      <a:pt x="864" y="224"/>
                    </a:cubicBezTo>
                    <a:cubicBezTo>
                      <a:pt x="846" y="224"/>
                      <a:pt x="832" y="210"/>
                      <a:pt x="832" y="192"/>
                    </a:cubicBezTo>
                    <a:close/>
                    <a:moveTo>
                      <a:pt x="1056" y="736"/>
                    </a:moveTo>
                    <a:cubicBezTo>
                      <a:pt x="1038" y="736"/>
                      <a:pt x="1024" y="722"/>
                      <a:pt x="1024" y="704"/>
                    </a:cubicBezTo>
                    <a:cubicBezTo>
                      <a:pt x="1024" y="686"/>
                      <a:pt x="1038" y="672"/>
                      <a:pt x="1056" y="672"/>
                    </a:cubicBezTo>
                    <a:cubicBezTo>
                      <a:pt x="1074" y="672"/>
                      <a:pt x="1088" y="686"/>
                      <a:pt x="1088" y="704"/>
                    </a:cubicBezTo>
                    <a:cubicBezTo>
                      <a:pt x="1088" y="722"/>
                      <a:pt x="1074" y="736"/>
                      <a:pt x="1056" y="736"/>
                    </a:cubicBezTo>
                    <a:close/>
                    <a:moveTo>
                      <a:pt x="1344" y="416"/>
                    </a:moveTo>
                    <a:cubicBezTo>
                      <a:pt x="1326" y="416"/>
                      <a:pt x="1312" y="402"/>
                      <a:pt x="1312" y="384"/>
                    </a:cubicBezTo>
                    <a:cubicBezTo>
                      <a:pt x="1312" y="366"/>
                      <a:pt x="1326" y="352"/>
                      <a:pt x="1344" y="352"/>
                    </a:cubicBezTo>
                    <a:cubicBezTo>
                      <a:pt x="1362" y="352"/>
                      <a:pt x="1376" y="366"/>
                      <a:pt x="1376" y="384"/>
                    </a:cubicBezTo>
                    <a:cubicBezTo>
                      <a:pt x="1376" y="402"/>
                      <a:pt x="1362" y="416"/>
                      <a:pt x="1344" y="4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grpSp>
      </p:grpSp>
      <p:sp>
        <p:nvSpPr>
          <p:cNvPr id="66" name="椭圆 65"/>
          <p:cNvSpPr/>
          <p:nvPr/>
        </p:nvSpPr>
        <p:spPr>
          <a:xfrm>
            <a:off x="9252221" y="4504712"/>
            <a:ext cx="1504445" cy="1504443"/>
          </a:xfrm>
          <a:prstGeom prst="ellipse">
            <a:avLst/>
          </a:prstGeom>
          <a:gradFill flip="none" rotWithShape="1">
            <a:gsLst>
              <a:gs pos="64000">
                <a:schemeClr val="accent1">
                  <a:alpha val="0"/>
                </a:schemeClr>
              </a:gs>
              <a:gs pos="0">
                <a:schemeClr val="accent1">
                  <a:alpha val="14000"/>
                </a:schemeClr>
              </a:gs>
            </a:gsLst>
            <a:lin ang="5400000" scaled="1"/>
          </a:gradFill>
          <a:ln w="12700">
            <a:gradFill flip="none" rotWithShape="1">
              <a:gsLst>
                <a:gs pos="20000">
                  <a:schemeClr val="accent1">
                    <a:alpha val="0"/>
                  </a:schemeClr>
                </a:gs>
                <a:gs pos="49000">
                  <a:schemeClr val="accent1"/>
                </a:gs>
              </a:gsLst>
              <a:lin ang="120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84" name="矩形 83"/>
          <p:cNvSpPr/>
          <p:nvPr/>
        </p:nvSpPr>
        <p:spPr>
          <a:xfrm>
            <a:off x="10632758" y="4869180"/>
            <a:ext cx="7530465" cy="1599248"/>
          </a:xfrm>
          <a:prstGeom prst="rect">
            <a:avLst/>
          </a:prstGeom>
          <a:noFill/>
        </p:spPr>
        <p:txBody>
          <a:bodyPr wrap="square">
            <a:noAutofit/>
          </a:bodyPr>
          <a:lstStyle/>
          <a:p>
            <a:pPr marL="285750" indent="-285750">
              <a:lnSpc>
                <a:spcPct val="120000"/>
              </a:lnSpc>
              <a:buFont typeface="Wingdings" panose="05000000000000000000" pitchFamily="2" charset="2"/>
              <a:buChar char="l"/>
              <a:defRPr/>
            </a:pPr>
            <a:r>
              <a:rPr lang="zh-CN" altLang="en-US" sz="2100">
                <a:solidFill>
                  <a:schemeClr val="bg1"/>
                </a:solidFill>
                <a:latin typeface="Times New Roman" panose="02020603050405020304" pitchFamily="18" charset="0"/>
                <a:cs typeface="Times New Roman" panose="02020603050405020304" pitchFamily="18" charset="0"/>
              </a:rPr>
              <a:t>When a user is located in different organizations, he can have multiple roles. Resource access needs to be decentralized, that is, different people need to isolate access to a set of different resources</a:t>
            </a:r>
            <a:endParaRPr lang="zh-CN" altLang="en-US" sz="2100">
              <a:solidFill>
                <a:schemeClr val="bg1"/>
              </a:solidFill>
              <a:latin typeface="Times New Roman" panose="02020603050405020304" pitchFamily="18" charset="0"/>
              <a:cs typeface="Times New Roman" panose="02020603050405020304" pitchFamily="18" charset="0"/>
            </a:endParaRPr>
          </a:p>
        </p:txBody>
      </p:sp>
      <p:sp>
        <p:nvSpPr>
          <p:cNvPr id="85" name="矩形 84"/>
          <p:cNvSpPr/>
          <p:nvPr/>
        </p:nvSpPr>
        <p:spPr>
          <a:xfrm>
            <a:off x="10723211" y="4231569"/>
            <a:ext cx="6097905" cy="506730"/>
          </a:xfrm>
          <a:prstGeom prst="rect">
            <a:avLst/>
          </a:prstGeom>
          <a:noFill/>
        </p:spPr>
        <p:txBody>
          <a:bodyPr wrap="none">
            <a:spAutoFit/>
          </a:bodyPr>
          <a:lstStyle/>
          <a:p>
            <a:r>
              <a:rPr lang="zh-CN" altLang="en-US" sz="2700">
                <a:solidFill>
                  <a:schemeClr val="bg1"/>
                </a:solidFill>
                <a:latin typeface="Times New Roman" panose="02020603050405020304" pitchFamily="18" charset="0"/>
                <a:ea typeface="+mj-ea"/>
                <a:cs typeface="Times New Roman" panose="02020603050405020304" pitchFamily="18" charset="0"/>
              </a:rPr>
              <a:t>Decentralized and subdomain management</a:t>
            </a:r>
            <a:endParaRPr lang="zh-CN" altLang="en-US" sz="2700">
              <a:solidFill>
                <a:schemeClr val="bg1"/>
              </a:solidFill>
              <a:latin typeface="Times New Roman" panose="02020603050405020304" pitchFamily="18" charset="0"/>
              <a:ea typeface="+mj-ea"/>
              <a:cs typeface="Times New Roman" panose="02020603050405020304" pitchFamily="18" charset="0"/>
            </a:endParaRPr>
          </a:p>
        </p:txBody>
      </p:sp>
      <p:cxnSp>
        <p:nvCxnSpPr>
          <p:cNvPr id="87" name="直接连接符 86"/>
          <p:cNvCxnSpPr/>
          <p:nvPr/>
        </p:nvCxnSpPr>
        <p:spPr>
          <a:xfrm flipH="1">
            <a:off x="13858529" y="4719392"/>
            <a:ext cx="1629620" cy="0"/>
          </a:xfrm>
          <a:prstGeom prst="line">
            <a:avLst/>
          </a:prstGeom>
          <a:ln w="9525">
            <a:gradFill flip="none" rotWithShape="1">
              <a:gsLst>
                <a:gs pos="0">
                  <a:schemeClr val="accent1">
                    <a:alpha val="60000"/>
                  </a:schemeClr>
                </a:gs>
                <a:gs pos="100000">
                  <a:schemeClr val="accent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0291757" y="4232270"/>
            <a:ext cx="3440873" cy="0"/>
          </a:xfrm>
          <a:prstGeom prst="line">
            <a:avLst/>
          </a:prstGeom>
          <a:ln w="9525">
            <a:gradFill flip="none" rotWithShape="1">
              <a:gsLst>
                <a:gs pos="0">
                  <a:schemeClr val="accent1">
                    <a:alpha val="60000"/>
                  </a:schemeClr>
                </a:gs>
                <a:gs pos="100000">
                  <a:schemeClr val="accent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9942645" y="5295875"/>
            <a:ext cx="275289" cy="275289"/>
            <a:chOff x="3376602" y="2384889"/>
            <a:chExt cx="251952" cy="251952"/>
          </a:xfrm>
          <a:solidFill>
            <a:schemeClr val="accent1"/>
          </a:solidFill>
        </p:grpSpPr>
        <p:sp>
          <p:nvSpPr>
            <p:cNvPr id="90" name="Freeform 21"/>
            <p:cNvSpPr/>
            <p:nvPr/>
          </p:nvSpPr>
          <p:spPr bwMode="auto">
            <a:xfrm>
              <a:off x="3491009" y="2454304"/>
              <a:ext cx="44992" cy="68130"/>
            </a:xfrm>
            <a:custGeom>
              <a:avLst/>
              <a:gdLst>
                <a:gd name="T0" fmla="*/ 0 w 35"/>
                <a:gd name="T1" fmla="*/ 0 h 53"/>
                <a:gd name="T2" fmla="*/ 0 w 35"/>
                <a:gd name="T3" fmla="*/ 53 h 53"/>
                <a:gd name="T4" fmla="*/ 35 w 35"/>
                <a:gd name="T5" fmla="*/ 53 h 53"/>
                <a:gd name="T6" fmla="*/ 35 w 35"/>
                <a:gd name="T7" fmla="*/ 36 h 53"/>
                <a:gd name="T8" fmla="*/ 17 w 35"/>
                <a:gd name="T9" fmla="*/ 36 h 53"/>
                <a:gd name="T10" fmla="*/ 17 w 35"/>
                <a:gd name="T11" fmla="*/ 0 h 53"/>
                <a:gd name="T12" fmla="*/ 0 w 35"/>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5" h="52">
                  <a:moveTo>
                    <a:pt x="0" y="0"/>
                  </a:moveTo>
                  <a:lnTo>
                    <a:pt x="0" y="53"/>
                  </a:lnTo>
                  <a:lnTo>
                    <a:pt x="35" y="53"/>
                  </a:lnTo>
                  <a:lnTo>
                    <a:pt x="35" y="36"/>
                  </a:lnTo>
                  <a:lnTo>
                    <a:pt x="17" y="36"/>
                  </a:lnTo>
                  <a:lnTo>
                    <a:pt x="1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91" name="Freeform 22"/>
            <p:cNvSpPr/>
            <p:nvPr/>
          </p:nvSpPr>
          <p:spPr bwMode="auto">
            <a:xfrm>
              <a:off x="3422879" y="2384889"/>
              <a:ext cx="205675" cy="206961"/>
            </a:xfrm>
            <a:custGeom>
              <a:avLst/>
              <a:gdLst>
                <a:gd name="T0" fmla="*/ 223 w 575"/>
                <a:gd name="T1" fmla="*/ 0 h 575"/>
                <a:gd name="T2" fmla="*/ 0 w 575"/>
                <a:gd name="T3" fmla="*/ 79 h 575"/>
                <a:gd name="T4" fmla="*/ 41 w 575"/>
                <a:gd name="T5" fmla="*/ 129 h 575"/>
                <a:gd name="T6" fmla="*/ 191 w 575"/>
                <a:gd name="T7" fmla="*/ 66 h 575"/>
                <a:gd name="T8" fmla="*/ 191 w 575"/>
                <a:gd name="T9" fmla="*/ 128 h 575"/>
                <a:gd name="T10" fmla="*/ 255 w 575"/>
                <a:gd name="T11" fmla="*/ 128 h 575"/>
                <a:gd name="T12" fmla="*/ 255 w 575"/>
                <a:gd name="T13" fmla="*/ 66 h 575"/>
                <a:gd name="T14" fmla="*/ 509 w 575"/>
                <a:gd name="T15" fmla="*/ 320 h 575"/>
                <a:gd name="T16" fmla="*/ 447 w 575"/>
                <a:gd name="T17" fmla="*/ 320 h 575"/>
                <a:gd name="T18" fmla="*/ 447 w 575"/>
                <a:gd name="T19" fmla="*/ 384 h 575"/>
                <a:gd name="T20" fmla="*/ 509 w 575"/>
                <a:gd name="T21" fmla="*/ 384 h 575"/>
                <a:gd name="T22" fmla="*/ 446 w 575"/>
                <a:gd name="T23" fmla="*/ 534 h 575"/>
                <a:gd name="T24" fmla="*/ 495 w 575"/>
                <a:gd name="T25" fmla="*/ 575 h 575"/>
                <a:gd name="T26" fmla="*/ 575 w 575"/>
                <a:gd name="T27" fmla="*/ 352 h 575"/>
                <a:gd name="T28" fmla="*/ 223 w 575"/>
                <a:gd name="T2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223" y="0"/>
                  </a:moveTo>
                  <a:cubicBezTo>
                    <a:pt x="142" y="0"/>
                    <a:pt x="63" y="28"/>
                    <a:pt x="0" y="79"/>
                  </a:cubicBezTo>
                  <a:cubicBezTo>
                    <a:pt x="41" y="129"/>
                    <a:pt x="41" y="129"/>
                    <a:pt x="41" y="129"/>
                  </a:cubicBezTo>
                  <a:cubicBezTo>
                    <a:pt x="84" y="94"/>
                    <a:pt x="136" y="72"/>
                    <a:pt x="191" y="66"/>
                  </a:cubicBezTo>
                  <a:cubicBezTo>
                    <a:pt x="191" y="128"/>
                    <a:pt x="191" y="128"/>
                    <a:pt x="191" y="128"/>
                  </a:cubicBezTo>
                  <a:cubicBezTo>
                    <a:pt x="255" y="128"/>
                    <a:pt x="255" y="128"/>
                    <a:pt x="255" y="128"/>
                  </a:cubicBezTo>
                  <a:cubicBezTo>
                    <a:pt x="255" y="66"/>
                    <a:pt x="255" y="66"/>
                    <a:pt x="255" y="66"/>
                  </a:cubicBezTo>
                  <a:cubicBezTo>
                    <a:pt x="388" y="81"/>
                    <a:pt x="494" y="187"/>
                    <a:pt x="509" y="320"/>
                  </a:cubicBezTo>
                  <a:cubicBezTo>
                    <a:pt x="447" y="320"/>
                    <a:pt x="447" y="320"/>
                    <a:pt x="447" y="320"/>
                  </a:cubicBezTo>
                  <a:cubicBezTo>
                    <a:pt x="447" y="384"/>
                    <a:pt x="447" y="384"/>
                    <a:pt x="447" y="384"/>
                  </a:cubicBezTo>
                  <a:cubicBezTo>
                    <a:pt x="509" y="384"/>
                    <a:pt x="509" y="384"/>
                    <a:pt x="509" y="384"/>
                  </a:cubicBezTo>
                  <a:cubicBezTo>
                    <a:pt x="503" y="439"/>
                    <a:pt x="481" y="491"/>
                    <a:pt x="446" y="534"/>
                  </a:cubicBezTo>
                  <a:cubicBezTo>
                    <a:pt x="495" y="575"/>
                    <a:pt x="495" y="575"/>
                    <a:pt x="495" y="575"/>
                  </a:cubicBezTo>
                  <a:cubicBezTo>
                    <a:pt x="547" y="512"/>
                    <a:pt x="575" y="433"/>
                    <a:pt x="575" y="352"/>
                  </a:cubicBezTo>
                  <a:cubicBezTo>
                    <a:pt x="575" y="158"/>
                    <a:pt x="417" y="0"/>
                    <a:pt x="2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92" name="Freeform 23"/>
            <p:cNvSpPr/>
            <p:nvPr/>
          </p:nvSpPr>
          <p:spPr bwMode="auto">
            <a:xfrm>
              <a:off x="3376602" y="2431166"/>
              <a:ext cx="205675" cy="205675"/>
            </a:xfrm>
            <a:custGeom>
              <a:avLst/>
              <a:gdLst>
                <a:gd name="T0" fmla="*/ 384 w 575"/>
                <a:gd name="T1" fmla="*/ 509 h 575"/>
                <a:gd name="T2" fmla="*/ 384 w 575"/>
                <a:gd name="T3" fmla="*/ 447 h 575"/>
                <a:gd name="T4" fmla="*/ 320 w 575"/>
                <a:gd name="T5" fmla="*/ 447 h 575"/>
                <a:gd name="T6" fmla="*/ 320 w 575"/>
                <a:gd name="T7" fmla="*/ 509 h 575"/>
                <a:gd name="T8" fmla="*/ 66 w 575"/>
                <a:gd name="T9" fmla="*/ 255 h 575"/>
                <a:gd name="T10" fmla="*/ 128 w 575"/>
                <a:gd name="T11" fmla="*/ 255 h 575"/>
                <a:gd name="T12" fmla="*/ 128 w 575"/>
                <a:gd name="T13" fmla="*/ 191 h 575"/>
                <a:gd name="T14" fmla="*/ 66 w 575"/>
                <a:gd name="T15" fmla="*/ 191 h 575"/>
                <a:gd name="T16" fmla="*/ 129 w 575"/>
                <a:gd name="T17" fmla="*/ 41 h 575"/>
                <a:gd name="T18" fmla="*/ 80 w 575"/>
                <a:gd name="T19" fmla="*/ 0 h 575"/>
                <a:gd name="T20" fmla="*/ 0 w 575"/>
                <a:gd name="T21" fmla="*/ 223 h 575"/>
                <a:gd name="T22" fmla="*/ 352 w 575"/>
                <a:gd name="T23" fmla="*/ 575 h 575"/>
                <a:gd name="T24" fmla="*/ 575 w 575"/>
                <a:gd name="T25" fmla="*/ 496 h 575"/>
                <a:gd name="T26" fmla="*/ 534 w 575"/>
                <a:gd name="T27" fmla="*/ 446 h 575"/>
                <a:gd name="T28" fmla="*/ 384 w 575"/>
                <a:gd name="T29" fmla="*/ 50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384" y="509"/>
                  </a:moveTo>
                  <a:cubicBezTo>
                    <a:pt x="384" y="447"/>
                    <a:pt x="384" y="447"/>
                    <a:pt x="384" y="447"/>
                  </a:cubicBezTo>
                  <a:cubicBezTo>
                    <a:pt x="320" y="447"/>
                    <a:pt x="320" y="447"/>
                    <a:pt x="320" y="447"/>
                  </a:cubicBezTo>
                  <a:cubicBezTo>
                    <a:pt x="320" y="509"/>
                    <a:pt x="320" y="509"/>
                    <a:pt x="320" y="509"/>
                  </a:cubicBezTo>
                  <a:cubicBezTo>
                    <a:pt x="187" y="494"/>
                    <a:pt x="81" y="388"/>
                    <a:pt x="66" y="255"/>
                  </a:cubicBezTo>
                  <a:cubicBezTo>
                    <a:pt x="128" y="255"/>
                    <a:pt x="128" y="255"/>
                    <a:pt x="128" y="255"/>
                  </a:cubicBezTo>
                  <a:cubicBezTo>
                    <a:pt x="128" y="191"/>
                    <a:pt x="128" y="191"/>
                    <a:pt x="128" y="191"/>
                  </a:cubicBezTo>
                  <a:cubicBezTo>
                    <a:pt x="66" y="191"/>
                    <a:pt x="66" y="191"/>
                    <a:pt x="66" y="191"/>
                  </a:cubicBezTo>
                  <a:cubicBezTo>
                    <a:pt x="72" y="136"/>
                    <a:pt x="94" y="84"/>
                    <a:pt x="129" y="41"/>
                  </a:cubicBezTo>
                  <a:cubicBezTo>
                    <a:pt x="80" y="0"/>
                    <a:pt x="80" y="0"/>
                    <a:pt x="80" y="0"/>
                  </a:cubicBezTo>
                  <a:cubicBezTo>
                    <a:pt x="28" y="63"/>
                    <a:pt x="0" y="142"/>
                    <a:pt x="0" y="223"/>
                  </a:cubicBezTo>
                  <a:cubicBezTo>
                    <a:pt x="0" y="417"/>
                    <a:pt x="158" y="575"/>
                    <a:pt x="352" y="575"/>
                  </a:cubicBezTo>
                  <a:cubicBezTo>
                    <a:pt x="433" y="575"/>
                    <a:pt x="512" y="547"/>
                    <a:pt x="575" y="496"/>
                  </a:cubicBezTo>
                  <a:cubicBezTo>
                    <a:pt x="534" y="446"/>
                    <a:pt x="534" y="446"/>
                    <a:pt x="534" y="446"/>
                  </a:cubicBezTo>
                  <a:cubicBezTo>
                    <a:pt x="491" y="481"/>
                    <a:pt x="439" y="503"/>
                    <a:pt x="384" y="5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grpSp>
      <p:grpSp>
        <p:nvGrpSpPr>
          <p:cNvPr id="93" name="组合 92"/>
          <p:cNvGrpSpPr/>
          <p:nvPr/>
        </p:nvGrpSpPr>
        <p:grpSpPr>
          <a:xfrm>
            <a:off x="9616793" y="4869284"/>
            <a:ext cx="775304" cy="775304"/>
            <a:chOff x="3078373" y="1973539"/>
            <a:chExt cx="709579" cy="709579"/>
          </a:xfrm>
          <a:solidFill>
            <a:schemeClr val="accent1"/>
          </a:solidFill>
        </p:grpSpPr>
        <p:sp>
          <p:nvSpPr>
            <p:cNvPr id="97" name="Freeform 19"/>
            <p:cNvSpPr/>
            <p:nvPr/>
          </p:nvSpPr>
          <p:spPr bwMode="auto">
            <a:xfrm>
              <a:off x="3223631" y="2382318"/>
              <a:ext cx="106694" cy="106694"/>
            </a:xfrm>
            <a:custGeom>
              <a:avLst/>
              <a:gdLst>
                <a:gd name="T0" fmla="*/ 213 w 298"/>
                <a:gd name="T1" fmla="*/ 36 h 298"/>
                <a:gd name="T2" fmla="*/ 234 w 298"/>
                <a:gd name="T3" fmla="*/ 106 h 298"/>
                <a:gd name="T4" fmla="*/ 106 w 298"/>
                <a:gd name="T5" fmla="*/ 234 h 298"/>
                <a:gd name="T6" fmla="*/ 36 w 298"/>
                <a:gd name="T7" fmla="*/ 213 h 298"/>
                <a:gd name="T8" fmla="*/ 0 w 298"/>
                <a:gd name="T9" fmla="*/ 266 h 298"/>
                <a:gd name="T10" fmla="*/ 106 w 298"/>
                <a:gd name="T11" fmla="*/ 298 h 298"/>
                <a:gd name="T12" fmla="*/ 298 w 298"/>
                <a:gd name="T13" fmla="*/ 106 h 298"/>
                <a:gd name="T14" fmla="*/ 266 w 298"/>
                <a:gd name="T15" fmla="*/ 0 h 298"/>
                <a:gd name="T16" fmla="*/ 213 w 298"/>
                <a:gd name="T17" fmla="*/ 3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213" y="36"/>
                  </a:moveTo>
                  <a:cubicBezTo>
                    <a:pt x="227" y="57"/>
                    <a:pt x="234" y="81"/>
                    <a:pt x="234" y="106"/>
                  </a:cubicBezTo>
                  <a:cubicBezTo>
                    <a:pt x="234" y="177"/>
                    <a:pt x="177" y="234"/>
                    <a:pt x="106" y="234"/>
                  </a:cubicBezTo>
                  <a:cubicBezTo>
                    <a:pt x="81" y="234"/>
                    <a:pt x="57" y="227"/>
                    <a:pt x="36" y="213"/>
                  </a:cubicBezTo>
                  <a:cubicBezTo>
                    <a:pt x="0" y="266"/>
                    <a:pt x="0" y="266"/>
                    <a:pt x="0" y="266"/>
                  </a:cubicBezTo>
                  <a:cubicBezTo>
                    <a:pt x="32" y="287"/>
                    <a:pt x="68" y="298"/>
                    <a:pt x="106" y="298"/>
                  </a:cubicBezTo>
                  <a:cubicBezTo>
                    <a:pt x="212" y="298"/>
                    <a:pt x="298" y="212"/>
                    <a:pt x="298" y="106"/>
                  </a:cubicBezTo>
                  <a:cubicBezTo>
                    <a:pt x="298" y="68"/>
                    <a:pt x="287" y="32"/>
                    <a:pt x="266" y="0"/>
                  </a:cubicBezTo>
                  <a:lnTo>
                    <a:pt x="21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98" name="Freeform 20"/>
            <p:cNvSpPr/>
            <p:nvPr/>
          </p:nvSpPr>
          <p:spPr bwMode="auto">
            <a:xfrm>
              <a:off x="3192780" y="2351467"/>
              <a:ext cx="106694" cy="106694"/>
            </a:xfrm>
            <a:custGeom>
              <a:avLst/>
              <a:gdLst>
                <a:gd name="T0" fmla="*/ 192 w 298"/>
                <a:gd name="T1" fmla="*/ 64 h 298"/>
                <a:gd name="T2" fmla="*/ 262 w 298"/>
                <a:gd name="T3" fmla="*/ 85 h 298"/>
                <a:gd name="T4" fmla="*/ 298 w 298"/>
                <a:gd name="T5" fmla="*/ 32 h 298"/>
                <a:gd name="T6" fmla="*/ 192 w 298"/>
                <a:gd name="T7" fmla="*/ 0 h 298"/>
                <a:gd name="T8" fmla="*/ 0 w 298"/>
                <a:gd name="T9" fmla="*/ 192 h 298"/>
                <a:gd name="T10" fmla="*/ 32 w 298"/>
                <a:gd name="T11" fmla="*/ 298 h 298"/>
                <a:gd name="T12" fmla="*/ 85 w 298"/>
                <a:gd name="T13" fmla="*/ 262 h 298"/>
                <a:gd name="T14" fmla="*/ 64 w 298"/>
                <a:gd name="T15" fmla="*/ 192 h 298"/>
                <a:gd name="T16" fmla="*/ 192 w 298"/>
                <a:gd name="T17" fmla="*/ 6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192" y="64"/>
                  </a:moveTo>
                  <a:cubicBezTo>
                    <a:pt x="217" y="64"/>
                    <a:pt x="241" y="71"/>
                    <a:pt x="262" y="85"/>
                  </a:cubicBezTo>
                  <a:cubicBezTo>
                    <a:pt x="298" y="32"/>
                    <a:pt x="298" y="32"/>
                    <a:pt x="298" y="32"/>
                  </a:cubicBezTo>
                  <a:cubicBezTo>
                    <a:pt x="266" y="11"/>
                    <a:pt x="230" y="0"/>
                    <a:pt x="192" y="0"/>
                  </a:cubicBezTo>
                  <a:cubicBezTo>
                    <a:pt x="86" y="0"/>
                    <a:pt x="0" y="86"/>
                    <a:pt x="0" y="192"/>
                  </a:cubicBezTo>
                  <a:cubicBezTo>
                    <a:pt x="0" y="230"/>
                    <a:pt x="11" y="266"/>
                    <a:pt x="32" y="298"/>
                  </a:cubicBezTo>
                  <a:cubicBezTo>
                    <a:pt x="85" y="262"/>
                    <a:pt x="85" y="262"/>
                    <a:pt x="85" y="262"/>
                  </a:cubicBezTo>
                  <a:cubicBezTo>
                    <a:pt x="71" y="241"/>
                    <a:pt x="64" y="217"/>
                    <a:pt x="64" y="192"/>
                  </a:cubicBezTo>
                  <a:cubicBezTo>
                    <a:pt x="64" y="121"/>
                    <a:pt x="121" y="64"/>
                    <a:pt x="192"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grpSp>
          <p:nvGrpSpPr>
            <p:cNvPr id="99" name="组合 98"/>
            <p:cNvGrpSpPr/>
            <p:nvPr/>
          </p:nvGrpSpPr>
          <p:grpSpPr>
            <a:xfrm>
              <a:off x="3078373" y="1973539"/>
              <a:ext cx="709579" cy="709579"/>
              <a:chOff x="3078373" y="1973539"/>
              <a:chExt cx="709579" cy="709579"/>
            </a:xfrm>
            <a:grpFill/>
          </p:grpSpPr>
          <p:sp>
            <p:nvSpPr>
              <p:cNvPr id="20" name="Freeform 24"/>
              <p:cNvSpPr>
                <a:spLocks noEditPoints="1"/>
              </p:cNvSpPr>
              <p:nvPr/>
            </p:nvSpPr>
            <p:spPr bwMode="auto">
              <a:xfrm>
                <a:off x="3078373" y="2087946"/>
                <a:ext cx="709579" cy="595172"/>
              </a:xfrm>
              <a:custGeom>
                <a:avLst/>
                <a:gdLst>
                  <a:gd name="T0" fmla="*/ 1728 w 1984"/>
                  <a:gd name="T1" fmla="*/ 1152 h 1664"/>
                  <a:gd name="T2" fmla="*/ 1536 w 1984"/>
                  <a:gd name="T3" fmla="*/ 256 h 1664"/>
                  <a:gd name="T4" fmla="*/ 1472 w 1984"/>
                  <a:gd name="T5" fmla="*/ 801 h 1664"/>
                  <a:gd name="T6" fmla="*/ 1280 w 1984"/>
                  <a:gd name="T7" fmla="*/ 416 h 1664"/>
                  <a:gd name="T8" fmla="*/ 1216 w 1984"/>
                  <a:gd name="T9" fmla="*/ 706 h 1664"/>
                  <a:gd name="T10" fmla="*/ 1024 w 1984"/>
                  <a:gd name="T11" fmla="*/ 576 h 1664"/>
                  <a:gd name="T12" fmla="*/ 933 w 1984"/>
                  <a:gd name="T13" fmla="*/ 776 h 1664"/>
                  <a:gd name="T14" fmla="*/ 961 w 1984"/>
                  <a:gd name="T15" fmla="*/ 653 h 1664"/>
                  <a:gd name="T16" fmla="*/ 716 w 1984"/>
                  <a:gd name="T17" fmla="*/ 529 h 1664"/>
                  <a:gd name="T18" fmla="*/ 635 w 1984"/>
                  <a:gd name="T19" fmla="*/ 416 h 1664"/>
                  <a:gd name="T20" fmla="*/ 375 w 1984"/>
                  <a:gd name="T21" fmla="*/ 502 h 1664"/>
                  <a:gd name="T22" fmla="*/ 237 w 1984"/>
                  <a:gd name="T23" fmla="*/ 479 h 1664"/>
                  <a:gd name="T24" fmla="*/ 114 w 1984"/>
                  <a:gd name="T25" fmla="*/ 724 h 1664"/>
                  <a:gd name="T26" fmla="*/ 0 w 1984"/>
                  <a:gd name="T27" fmla="*/ 805 h 1664"/>
                  <a:gd name="T28" fmla="*/ 86 w 1984"/>
                  <a:gd name="T29" fmla="*/ 1065 h 1664"/>
                  <a:gd name="T30" fmla="*/ 63 w 1984"/>
                  <a:gd name="T31" fmla="*/ 1203 h 1664"/>
                  <a:gd name="T32" fmla="*/ 308 w 1984"/>
                  <a:gd name="T33" fmla="*/ 1326 h 1664"/>
                  <a:gd name="T34" fmla="*/ 389 w 1984"/>
                  <a:gd name="T35" fmla="*/ 1440 h 1664"/>
                  <a:gd name="T36" fmla="*/ 649 w 1984"/>
                  <a:gd name="T37" fmla="*/ 1354 h 1664"/>
                  <a:gd name="T38" fmla="*/ 729 w 1984"/>
                  <a:gd name="T39" fmla="*/ 1336 h 1664"/>
                  <a:gd name="T40" fmla="*/ 1662 w 1984"/>
                  <a:gd name="T41" fmla="*/ 1216 h 1664"/>
                  <a:gd name="T42" fmla="*/ 1984 w 1984"/>
                  <a:gd name="T43" fmla="*/ 0 h 1664"/>
                  <a:gd name="T44" fmla="*/ 1792 w 1984"/>
                  <a:gd name="T45" fmla="*/ 1152 h 1664"/>
                  <a:gd name="T46" fmla="*/ 1664 w 1984"/>
                  <a:gd name="T47" fmla="*/ 320 h 1664"/>
                  <a:gd name="T48" fmla="*/ 1662 w 1984"/>
                  <a:gd name="T49" fmla="*/ 1152 h 1664"/>
                  <a:gd name="T50" fmla="*/ 1600 w 1984"/>
                  <a:gd name="T51" fmla="*/ 320 h 1664"/>
                  <a:gd name="T52" fmla="*/ 1408 w 1984"/>
                  <a:gd name="T53" fmla="*/ 480 h 1664"/>
                  <a:gd name="T54" fmla="*/ 1344 w 1984"/>
                  <a:gd name="T55" fmla="*/ 732 h 1664"/>
                  <a:gd name="T56" fmla="*/ 1088 w 1984"/>
                  <a:gd name="T57" fmla="*/ 640 h 1664"/>
                  <a:gd name="T58" fmla="*/ 1152 w 1984"/>
                  <a:gd name="T59" fmla="*/ 706 h 1664"/>
                  <a:gd name="T60" fmla="*/ 1088 w 1984"/>
                  <a:gd name="T61" fmla="*/ 640 h 1664"/>
                  <a:gd name="T62" fmla="*/ 613 w 1984"/>
                  <a:gd name="T63" fmla="*/ 1298 h 1664"/>
                  <a:gd name="T64" fmla="*/ 581 w 1984"/>
                  <a:gd name="T65" fmla="*/ 1376 h 1664"/>
                  <a:gd name="T66" fmla="*/ 431 w 1984"/>
                  <a:gd name="T67" fmla="*/ 1304 h 1664"/>
                  <a:gd name="T68" fmla="*/ 321 w 1984"/>
                  <a:gd name="T69" fmla="*/ 1261 h 1664"/>
                  <a:gd name="T70" fmla="*/ 244 w 1984"/>
                  <a:gd name="T71" fmla="*/ 1293 h 1664"/>
                  <a:gd name="T72" fmla="*/ 189 w 1984"/>
                  <a:gd name="T73" fmla="*/ 1136 h 1664"/>
                  <a:gd name="T74" fmla="*/ 142 w 1984"/>
                  <a:gd name="T75" fmla="*/ 1029 h 1664"/>
                  <a:gd name="T76" fmla="*/ 64 w 1984"/>
                  <a:gd name="T77" fmla="*/ 997 h 1664"/>
                  <a:gd name="T78" fmla="*/ 136 w 1984"/>
                  <a:gd name="T79" fmla="*/ 847 h 1664"/>
                  <a:gd name="T80" fmla="*/ 179 w 1984"/>
                  <a:gd name="T81" fmla="*/ 737 h 1664"/>
                  <a:gd name="T82" fmla="*/ 147 w 1984"/>
                  <a:gd name="T83" fmla="*/ 660 h 1664"/>
                  <a:gd name="T84" fmla="*/ 304 w 1984"/>
                  <a:gd name="T85" fmla="*/ 605 h 1664"/>
                  <a:gd name="T86" fmla="*/ 411 w 1984"/>
                  <a:gd name="T87" fmla="*/ 558 h 1664"/>
                  <a:gd name="T88" fmla="*/ 443 w 1984"/>
                  <a:gd name="T89" fmla="*/ 480 h 1664"/>
                  <a:gd name="T90" fmla="*/ 593 w 1984"/>
                  <a:gd name="T91" fmla="*/ 552 h 1664"/>
                  <a:gd name="T92" fmla="*/ 703 w 1984"/>
                  <a:gd name="T93" fmla="*/ 595 h 1664"/>
                  <a:gd name="T94" fmla="*/ 780 w 1984"/>
                  <a:gd name="T95" fmla="*/ 562 h 1664"/>
                  <a:gd name="T96" fmla="*/ 835 w 1984"/>
                  <a:gd name="T97" fmla="*/ 720 h 1664"/>
                  <a:gd name="T98" fmla="*/ 878 w 1984"/>
                  <a:gd name="T99" fmla="*/ 815 h 1664"/>
                  <a:gd name="T100" fmla="*/ 512 w 1984"/>
                  <a:gd name="T101" fmla="*/ 608 h 1664"/>
                  <a:gd name="T102" fmla="*/ 512 w 1984"/>
                  <a:gd name="T103" fmla="*/ 1248 h 1664"/>
                  <a:gd name="T104" fmla="*/ 704 w 1984"/>
                  <a:gd name="T105" fmla="*/ 1184 h 1664"/>
                  <a:gd name="T106" fmla="*/ 703 w 1984"/>
                  <a:gd name="T107" fmla="*/ 1261 h 1664"/>
                  <a:gd name="T108" fmla="*/ 715 w 1984"/>
                  <a:gd name="T109" fmla="*/ 1084 h 1664"/>
                  <a:gd name="T110" fmla="*/ 256 w 1984"/>
                  <a:gd name="T111" fmla="*/ 928 h 1664"/>
                  <a:gd name="T112" fmla="*/ 768 w 1984"/>
                  <a:gd name="T113" fmla="*/ 928 h 1664"/>
                  <a:gd name="T114" fmla="*/ 1184 w 1984"/>
                  <a:gd name="T115" fmla="*/ 1600 h 1664"/>
                  <a:gd name="T116" fmla="*/ 1184 w 1984"/>
                  <a:gd name="T117" fmla="*/ 768 h 1664"/>
                  <a:gd name="T118" fmla="*/ 1184 w 1984"/>
                  <a:gd name="T119" fmla="*/ 1600 h 1664"/>
                  <a:gd name="T120" fmla="*/ 1920 w 1984"/>
                  <a:gd name="T121" fmla="*/ 64 h 1664"/>
                  <a:gd name="T122" fmla="*/ 1856 w 1984"/>
                  <a:gd name="T123" fmla="*/ 1152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4" h="1664">
                    <a:moveTo>
                      <a:pt x="1792" y="1152"/>
                    </a:moveTo>
                    <a:cubicBezTo>
                      <a:pt x="1728" y="1152"/>
                      <a:pt x="1728" y="1152"/>
                      <a:pt x="1728" y="1152"/>
                    </a:cubicBezTo>
                    <a:cubicBezTo>
                      <a:pt x="1728" y="256"/>
                      <a:pt x="1728" y="256"/>
                      <a:pt x="1728" y="256"/>
                    </a:cubicBezTo>
                    <a:cubicBezTo>
                      <a:pt x="1536" y="256"/>
                      <a:pt x="1536" y="256"/>
                      <a:pt x="1536" y="256"/>
                    </a:cubicBezTo>
                    <a:cubicBezTo>
                      <a:pt x="1536" y="859"/>
                      <a:pt x="1536" y="859"/>
                      <a:pt x="1536" y="859"/>
                    </a:cubicBezTo>
                    <a:cubicBezTo>
                      <a:pt x="1516" y="838"/>
                      <a:pt x="1495" y="818"/>
                      <a:pt x="1472" y="801"/>
                    </a:cubicBezTo>
                    <a:cubicBezTo>
                      <a:pt x="1472" y="416"/>
                      <a:pt x="1472" y="416"/>
                      <a:pt x="1472" y="416"/>
                    </a:cubicBezTo>
                    <a:cubicBezTo>
                      <a:pt x="1280" y="416"/>
                      <a:pt x="1280" y="416"/>
                      <a:pt x="1280" y="416"/>
                    </a:cubicBezTo>
                    <a:cubicBezTo>
                      <a:pt x="1280" y="714"/>
                      <a:pt x="1280" y="714"/>
                      <a:pt x="1280" y="714"/>
                    </a:cubicBezTo>
                    <a:cubicBezTo>
                      <a:pt x="1259" y="709"/>
                      <a:pt x="1238" y="707"/>
                      <a:pt x="1216" y="706"/>
                    </a:cubicBezTo>
                    <a:cubicBezTo>
                      <a:pt x="1216" y="576"/>
                      <a:pt x="1216" y="576"/>
                      <a:pt x="1216" y="576"/>
                    </a:cubicBezTo>
                    <a:cubicBezTo>
                      <a:pt x="1024" y="576"/>
                      <a:pt x="1024" y="576"/>
                      <a:pt x="1024" y="576"/>
                    </a:cubicBezTo>
                    <a:cubicBezTo>
                      <a:pt x="1024" y="732"/>
                      <a:pt x="1024" y="732"/>
                      <a:pt x="1024" y="732"/>
                    </a:cubicBezTo>
                    <a:cubicBezTo>
                      <a:pt x="992" y="743"/>
                      <a:pt x="961" y="758"/>
                      <a:pt x="933" y="776"/>
                    </a:cubicBezTo>
                    <a:cubicBezTo>
                      <a:pt x="926" y="758"/>
                      <a:pt x="919" y="741"/>
                      <a:pt x="910" y="724"/>
                    </a:cubicBezTo>
                    <a:cubicBezTo>
                      <a:pt x="961" y="653"/>
                      <a:pt x="961" y="653"/>
                      <a:pt x="961" y="653"/>
                    </a:cubicBezTo>
                    <a:cubicBezTo>
                      <a:pt x="787" y="479"/>
                      <a:pt x="787" y="479"/>
                      <a:pt x="787" y="479"/>
                    </a:cubicBezTo>
                    <a:cubicBezTo>
                      <a:pt x="716" y="529"/>
                      <a:pt x="716" y="529"/>
                      <a:pt x="716" y="529"/>
                    </a:cubicBezTo>
                    <a:cubicBezTo>
                      <a:pt x="695" y="519"/>
                      <a:pt x="672" y="509"/>
                      <a:pt x="649" y="502"/>
                    </a:cubicBezTo>
                    <a:cubicBezTo>
                      <a:pt x="635" y="416"/>
                      <a:pt x="635" y="416"/>
                      <a:pt x="635" y="416"/>
                    </a:cubicBezTo>
                    <a:cubicBezTo>
                      <a:pt x="389" y="416"/>
                      <a:pt x="389" y="416"/>
                      <a:pt x="389" y="416"/>
                    </a:cubicBezTo>
                    <a:cubicBezTo>
                      <a:pt x="375" y="502"/>
                      <a:pt x="375" y="502"/>
                      <a:pt x="375" y="502"/>
                    </a:cubicBezTo>
                    <a:cubicBezTo>
                      <a:pt x="352" y="509"/>
                      <a:pt x="329" y="519"/>
                      <a:pt x="308" y="529"/>
                    </a:cubicBezTo>
                    <a:cubicBezTo>
                      <a:pt x="237" y="479"/>
                      <a:pt x="237" y="479"/>
                      <a:pt x="237" y="479"/>
                    </a:cubicBezTo>
                    <a:cubicBezTo>
                      <a:pt x="63" y="653"/>
                      <a:pt x="63" y="653"/>
                      <a:pt x="63" y="653"/>
                    </a:cubicBezTo>
                    <a:cubicBezTo>
                      <a:pt x="114" y="724"/>
                      <a:pt x="114" y="724"/>
                      <a:pt x="114" y="724"/>
                    </a:cubicBezTo>
                    <a:cubicBezTo>
                      <a:pt x="103" y="745"/>
                      <a:pt x="93" y="767"/>
                      <a:pt x="86" y="791"/>
                    </a:cubicBezTo>
                    <a:cubicBezTo>
                      <a:pt x="0" y="805"/>
                      <a:pt x="0" y="805"/>
                      <a:pt x="0" y="805"/>
                    </a:cubicBezTo>
                    <a:cubicBezTo>
                      <a:pt x="0" y="1051"/>
                      <a:pt x="0" y="1051"/>
                      <a:pt x="0" y="1051"/>
                    </a:cubicBezTo>
                    <a:cubicBezTo>
                      <a:pt x="86" y="1065"/>
                      <a:pt x="86" y="1065"/>
                      <a:pt x="86" y="1065"/>
                    </a:cubicBezTo>
                    <a:cubicBezTo>
                      <a:pt x="93" y="1089"/>
                      <a:pt x="103" y="1111"/>
                      <a:pt x="114" y="1132"/>
                    </a:cubicBezTo>
                    <a:cubicBezTo>
                      <a:pt x="63" y="1203"/>
                      <a:pt x="63" y="1203"/>
                      <a:pt x="63" y="1203"/>
                    </a:cubicBezTo>
                    <a:cubicBezTo>
                      <a:pt x="237" y="1377"/>
                      <a:pt x="237" y="1377"/>
                      <a:pt x="237" y="1377"/>
                    </a:cubicBezTo>
                    <a:cubicBezTo>
                      <a:pt x="308" y="1326"/>
                      <a:pt x="308" y="1326"/>
                      <a:pt x="308" y="1326"/>
                    </a:cubicBezTo>
                    <a:cubicBezTo>
                      <a:pt x="329" y="1337"/>
                      <a:pt x="352" y="1347"/>
                      <a:pt x="375" y="1354"/>
                    </a:cubicBezTo>
                    <a:cubicBezTo>
                      <a:pt x="389" y="1440"/>
                      <a:pt x="389" y="1440"/>
                      <a:pt x="389" y="1440"/>
                    </a:cubicBezTo>
                    <a:cubicBezTo>
                      <a:pt x="635" y="1440"/>
                      <a:pt x="635" y="1440"/>
                      <a:pt x="635" y="1440"/>
                    </a:cubicBezTo>
                    <a:cubicBezTo>
                      <a:pt x="649" y="1354"/>
                      <a:pt x="649" y="1354"/>
                      <a:pt x="649" y="1354"/>
                    </a:cubicBezTo>
                    <a:cubicBezTo>
                      <a:pt x="672" y="1347"/>
                      <a:pt x="695" y="1337"/>
                      <a:pt x="716" y="1326"/>
                    </a:cubicBezTo>
                    <a:cubicBezTo>
                      <a:pt x="729" y="1336"/>
                      <a:pt x="729" y="1336"/>
                      <a:pt x="729" y="1336"/>
                    </a:cubicBezTo>
                    <a:cubicBezTo>
                      <a:pt x="793" y="1526"/>
                      <a:pt x="972" y="1664"/>
                      <a:pt x="1184" y="1664"/>
                    </a:cubicBezTo>
                    <a:cubicBezTo>
                      <a:pt x="1438" y="1664"/>
                      <a:pt x="1646" y="1466"/>
                      <a:pt x="1662" y="1216"/>
                    </a:cubicBezTo>
                    <a:cubicBezTo>
                      <a:pt x="1984" y="1216"/>
                      <a:pt x="1984" y="1216"/>
                      <a:pt x="1984" y="1216"/>
                    </a:cubicBezTo>
                    <a:cubicBezTo>
                      <a:pt x="1984" y="0"/>
                      <a:pt x="1984" y="0"/>
                      <a:pt x="1984" y="0"/>
                    </a:cubicBezTo>
                    <a:cubicBezTo>
                      <a:pt x="1792" y="0"/>
                      <a:pt x="1792" y="0"/>
                      <a:pt x="1792" y="0"/>
                    </a:cubicBezTo>
                    <a:lnTo>
                      <a:pt x="1792" y="1152"/>
                    </a:lnTo>
                    <a:close/>
                    <a:moveTo>
                      <a:pt x="1600" y="320"/>
                    </a:moveTo>
                    <a:cubicBezTo>
                      <a:pt x="1664" y="320"/>
                      <a:pt x="1664" y="320"/>
                      <a:pt x="1664" y="320"/>
                    </a:cubicBezTo>
                    <a:cubicBezTo>
                      <a:pt x="1664" y="1152"/>
                      <a:pt x="1664" y="1152"/>
                      <a:pt x="1664" y="1152"/>
                    </a:cubicBezTo>
                    <a:cubicBezTo>
                      <a:pt x="1662" y="1152"/>
                      <a:pt x="1662" y="1152"/>
                      <a:pt x="1662" y="1152"/>
                    </a:cubicBezTo>
                    <a:cubicBezTo>
                      <a:pt x="1657" y="1077"/>
                      <a:pt x="1635" y="1007"/>
                      <a:pt x="1600" y="946"/>
                    </a:cubicBezTo>
                    <a:lnTo>
                      <a:pt x="1600" y="320"/>
                    </a:lnTo>
                    <a:close/>
                    <a:moveTo>
                      <a:pt x="1344" y="480"/>
                    </a:moveTo>
                    <a:cubicBezTo>
                      <a:pt x="1408" y="480"/>
                      <a:pt x="1408" y="480"/>
                      <a:pt x="1408" y="480"/>
                    </a:cubicBezTo>
                    <a:cubicBezTo>
                      <a:pt x="1408" y="760"/>
                      <a:pt x="1408" y="760"/>
                      <a:pt x="1408" y="760"/>
                    </a:cubicBezTo>
                    <a:cubicBezTo>
                      <a:pt x="1388" y="749"/>
                      <a:pt x="1366" y="740"/>
                      <a:pt x="1344" y="732"/>
                    </a:cubicBezTo>
                    <a:lnTo>
                      <a:pt x="1344" y="480"/>
                    </a:lnTo>
                    <a:close/>
                    <a:moveTo>
                      <a:pt x="1088" y="640"/>
                    </a:moveTo>
                    <a:cubicBezTo>
                      <a:pt x="1152" y="640"/>
                      <a:pt x="1152" y="640"/>
                      <a:pt x="1152" y="640"/>
                    </a:cubicBezTo>
                    <a:cubicBezTo>
                      <a:pt x="1152" y="706"/>
                      <a:pt x="1152" y="706"/>
                      <a:pt x="1152" y="706"/>
                    </a:cubicBezTo>
                    <a:cubicBezTo>
                      <a:pt x="1130" y="707"/>
                      <a:pt x="1109" y="709"/>
                      <a:pt x="1088" y="714"/>
                    </a:cubicBezTo>
                    <a:lnTo>
                      <a:pt x="1088" y="640"/>
                    </a:lnTo>
                    <a:close/>
                    <a:moveTo>
                      <a:pt x="703" y="1261"/>
                    </a:moveTo>
                    <a:cubicBezTo>
                      <a:pt x="675" y="1277"/>
                      <a:pt x="644" y="1290"/>
                      <a:pt x="613" y="1298"/>
                    </a:cubicBezTo>
                    <a:cubicBezTo>
                      <a:pt x="593" y="1304"/>
                      <a:pt x="593" y="1304"/>
                      <a:pt x="593" y="1304"/>
                    </a:cubicBezTo>
                    <a:cubicBezTo>
                      <a:pt x="581" y="1376"/>
                      <a:pt x="581" y="1376"/>
                      <a:pt x="581" y="1376"/>
                    </a:cubicBezTo>
                    <a:cubicBezTo>
                      <a:pt x="443" y="1376"/>
                      <a:pt x="443" y="1376"/>
                      <a:pt x="443" y="1376"/>
                    </a:cubicBezTo>
                    <a:cubicBezTo>
                      <a:pt x="431" y="1304"/>
                      <a:pt x="431" y="1304"/>
                      <a:pt x="431" y="1304"/>
                    </a:cubicBezTo>
                    <a:cubicBezTo>
                      <a:pt x="411" y="1298"/>
                      <a:pt x="411" y="1298"/>
                      <a:pt x="411" y="1298"/>
                    </a:cubicBezTo>
                    <a:cubicBezTo>
                      <a:pt x="380" y="1290"/>
                      <a:pt x="349" y="1277"/>
                      <a:pt x="321" y="1261"/>
                    </a:cubicBezTo>
                    <a:cubicBezTo>
                      <a:pt x="304" y="1251"/>
                      <a:pt x="304" y="1251"/>
                      <a:pt x="304" y="1251"/>
                    </a:cubicBezTo>
                    <a:cubicBezTo>
                      <a:pt x="244" y="1293"/>
                      <a:pt x="244" y="1293"/>
                      <a:pt x="244" y="1293"/>
                    </a:cubicBezTo>
                    <a:cubicBezTo>
                      <a:pt x="146" y="1196"/>
                      <a:pt x="146" y="1196"/>
                      <a:pt x="146" y="1196"/>
                    </a:cubicBezTo>
                    <a:cubicBezTo>
                      <a:pt x="189" y="1136"/>
                      <a:pt x="189" y="1136"/>
                      <a:pt x="189" y="1136"/>
                    </a:cubicBezTo>
                    <a:cubicBezTo>
                      <a:pt x="179" y="1119"/>
                      <a:pt x="179" y="1119"/>
                      <a:pt x="179" y="1119"/>
                    </a:cubicBezTo>
                    <a:cubicBezTo>
                      <a:pt x="163" y="1091"/>
                      <a:pt x="150" y="1060"/>
                      <a:pt x="142" y="1029"/>
                    </a:cubicBezTo>
                    <a:cubicBezTo>
                      <a:pt x="136" y="1009"/>
                      <a:pt x="136" y="1009"/>
                      <a:pt x="136" y="1009"/>
                    </a:cubicBezTo>
                    <a:cubicBezTo>
                      <a:pt x="64" y="997"/>
                      <a:pt x="64" y="997"/>
                      <a:pt x="64" y="997"/>
                    </a:cubicBezTo>
                    <a:cubicBezTo>
                      <a:pt x="64" y="859"/>
                      <a:pt x="64" y="859"/>
                      <a:pt x="64" y="859"/>
                    </a:cubicBezTo>
                    <a:cubicBezTo>
                      <a:pt x="136" y="847"/>
                      <a:pt x="136" y="847"/>
                      <a:pt x="136" y="847"/>
                    </a:cubicBezTo>
                    <a:cubicBezTo>
                      <a:pt x="142" y="827"/>
                      <a:pt x="142" y="827"/>
                      <a:pt x="142" y="827"/>
                    </a:cubicBezTo>
                    <a:cubicBezTo>
                      <a:pt x="151" y="796"/>
                      <a:pt x="163" y="765"/>
                      <a:pt x="179" y="737"/>
                    </a:cubicBezTo>
                    <a:cubicBezTo>
                      <a:pt x="189" y="720"/>
                      <a:pt x="189" y="720"/>
                      <a:pt x="189" y="720"/>
                    </a:cubicBezTo>
                    <a:cubicBezTo>
                      <a:pt x="147" y="660"/>
                      <a:pt x="147" y="660"/>
                      <a:pt x="147" y="660"/>
                    </a:cubicBezTo>
                    <a:cubicBezTo>
                      <a:pt x="244" y="562"/>
                      <a:pt x="244" y="562"/>
                      <a:pt x="244" y="562"/>
                    </a:cubicBezTo>
                    <a:cubicBezTo>
                      <a:pt x="304" y="605"/>
                      <a:pt x="304" y="605"/>
                      <a:pt x="304" y="605"/>
                    </a:cubicBezTo>
                    <a:cubicBezTo>
                      <a:pt x="321" y="595"/>
                      <a:pt x="321" y="595"/>
                      <a:pt x="321" y="595"/>
                    </a:cubicBezTo>
                    <a:cubicBezTo>
                      <a:pt x="349" y="579"/>
                      <a:pt x="380" y="566"/>
                      <a:pt x="411" y="558"/>
                    </a:cubicBezTo>
                    <a:cubicBezTo>
                      <a:pt x="431" y="552"/>
                      <a:pt x="431" y="552"/>
                      <a:pt x="431" y="552"/>
                    </a:cubicBezTo>
                    <a:cubicBezTo>
                      <a:pt x="443" y="480"/>
                      <a:pt x="443" y="480"/>
                      <a:pt x="443" y="480"/>
                    </a:cubicBezTo>
                    <a:cubicBezTo>
                      <a:pt x="581" y="480"/>
                      <a:pt x="581" y="480"/>
                      <a:pt x="581" y="480"/>
                    </a:cubicBezTo>
                    <a:cubicBezTo>
                      <a:pt x="593" y="552"/>
                      <a:pt x="593" y="552"/>
                      <a:pt x="593" y="552"/>
                    </a:cubicBezTo>
                    <a:cubicBezTo>
                      <a:pt x="613" y="558"/>
                      <a:pt x="613" y="558"/>
                      <a:pt x="613" y="558"/>
                    </a:cubicBezTo>
                    <a:cubicBezTo>
                      <a:pt x="644" y="566"/>
                      <a:pt x="675" y="579"/>
                      <a:pt x="703" y="595"/>
                    </a:cubicBezTo>
                    <a:cubicBezTo>
                      <a:pt x="720" y="605"/>
                      <a:pt x="720" y="605"/>
                      <a:pt x="720" y="605"/>
                    </a:cubicBezTo>
                    <a:cubicBezTo>
                      <a:pt x="780" y="562"/>
                      <a:pt x="780" y="562"/>
                      <a:pt x="780" y="562"/>
                    </a:cubicBezTo>
                    <a:cubicBezTo>
                      <a:pt x="878" y="660"/>
                      <a:pt x="878" y="660"/>
                      <a:pt x="878" y="660"/>
                    </a:cubicBezTo>
                    <a:cubicBezTo>
                      <a:pt x="835" y="720"/>
                      <a:pt x="835" y="720"/>
                      <a:pt x="835" y="720"/>
                    </a:cubicBezTo>
                    <a:cubicBezTo>
                      <a:pt x="845" y="737"/>
                      <a:pt x="845" y="737"/>
                      <a:pt x="845" y="737"/>
                    </a:cubicBezTo>
                    <a:cubicBezTo>
                      <a:pt x="859" y="762"/>
                      <a:pt x="870" y="788"/>
                      <a:pt x="878" y="815"/>
                    </a:cubicBezTo>
                    <a:cubicBezTo>
                      <a:pt x="859" y="830"/>
                      <a:pt x="842" y="847"/>
                      <a:pt x="826" y="866"/>
                    </a:cubicBezTo>
                    <a:cubicBezTo>
                      <a:pt x="797" y="719"/>
                      <a:pt x="667" y="608"/>
                      <a:pt x="512" y="608"/>
                    </a:cubicBezTo>
                    <a:cubicBezTo>
                      <a:pt x="336" y="608"/>
                      <a:pt x="192" y="752"/>
                      <a:pt x="192" y="928"/>
                    </a:cubicBezTo>
                    <a:cubicBezTo>
                      <a:pt x="192" y="1104"/>
                      <a:pt x="336" y="1248"/>
                      <a:pt x="512" y="1248"/>
                    </a:cubicBezTo>
                    <a:cubicBezTo>
                      <a:pt x="582" y="1248"/>
                      <a:pt x="649" y="1224"/>
                      <a:pt x="704" y="1183"/>
                    </a:cubicBezTo>
                    <a:cubicBezTo>
                      <a:pt x="704" y="1183"/>
                      <a:pt x="704" y="1184"/>
                      <a:pt x="704" y="1184"/>
                    </a:cubicBezTo>
                    <a:cubicBezTo>
                      <a:pt x="704" y="1209"/>
                      <a:pt x="706" y="1233"/>
                      <a:pt x="710" y="1257"/>
                    </a:cubicBezTo>
                    <a:lnTo>
                      <a:pt x="703" y="1261"/>
                    </a:lnTo>
                    <a:close/>
                    <a:moveTo>
                      <a:pt x="767" y="947"/>
                    </a:moveTo>
                    <a:cubicBezTo>
                      <a:pt x="743" y="989"/>
                      <a:pt x="725" y="1035"/>
                      <a:pt x="715" y="1084"/>
                    </a:cubicBezTo>
                    <a:cubicBezTo>
                      <a:pt x="666" y="1147"/>
                      <a:pt x="591" y="1184"/>
                      <a:pt x="512" y="1184"/>
                    </a:cubicBezTo>
                    <a:cubicBezTo>
                      <a:pt x="371" y="1184"/>
                      <a:pt x="256" y="1069"/>
                      <a:pt x="256" y="928"/>
                    </a:cubicBezTo>
                    <a:cubicBezTo>
                      <a:pt x="256" y="787"/>
                      <a:pt x="371" y="672"/>
                      <a:pt x="512" y="672"/>
                    </a:cubicBezTo>
                    <a:cubicBezTo>
                      <a:pt x="653" y="672"/>
                      <a:pt x="768" y="787"/>
                      <a:pt x="768" y="928"/>
                    </a:cubicBezTo>
                    <a:cubicBezTo>
                      <a:pt x="768" y="934"/>
                      <a:pt x="768" y="941"/>
                      <a:pt x="767" y="947"/>
                    </a:cubicBezTo>
                    <a:close/>
                    <a:moveTo>
                      <a:pt x="1184" y="1600"/>
                    </a:moveTo>
                    <a:cubicBezTo>
                      <a:pt x="955" y="1600"/>
                      <a:pt x="768" y="1413"/>
                      <a:pt x="768" y="1184"/>
                    </a:cubicBezTo>
                    <a:cubicBezTo>
                      <a:pt x="768" y="955"/>
                      <a:pt x="955" y="768"/>
                      <a:pt x="1184" y="768"/>
                    </a:cubicBezTo>
                    <a:cubicBezTo>
                      <a:pt x="1413" y="768"/>
                      <a:pt x="1600" y="955"/>
                      <a:pt x="1600" y="1184"/>
                    </a:cubicBezTo>
                    <a:cubicBezTo>
                      <a:pt x="1600" y="1413"/>
                      <a:pt x="1413" y="1600"/>
                      <a:pt x="1184" y="1600"/>
                    </a:cubicBezTo>
                    <a:close/>
                    <a:moveTo>
                      <a:pt x="1856" y="64"/>
                    </a:moveTo>
                    <a:cubicBezTo>
                      <a:pt x="1920" y="64"/>
                      <a:pt x="1920" y="64"/>
                      <a:pt x="1920" y="64"/>
                    </a:cubicBezTo>
                    <a:cubicBezTo>
                      <a:pt x="1920" y="1152"/>
                      <a:pt x="1920" y="1152"/>
                      <a:pt x="1920" y="1152"/>
                    </a:cubicBezTo>
                    <a:cubicBezTo>
                      <a:pt x="1856" y="1152"/>
                      <a:pt x="1856" y="1152"/>
                      <a:pt x="1856" y="1152"/>
                    </a:cubicBezTo>
                    <a:lnTo>
                      <a:pt x="1856"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21" name="Freeform 25"/>
              <p:cNvSpPr>
                <a:spLocks noEditPoints="1"/>
              </p:cNvSpPr>
              <p:nvPr/>
            </p:nvSpPr>
            <p:spPr bwMode="auto">
              <a:xfrm>
                <a:off x="3078373" y="1973539"/>
                <a:ext cx="709579" cy="285374"/>
              </a:xfrm>
              <a:custGeom>
                <a:avLst/>
                <a:gdLst>
                  <a:gd name="T0" fmla="*/ 1792 w 1984"/>
                  <a:gd name="T1" fmla="*/ 64 h 800"/>
                  <a:gd name="T2" fmla="*/ 1634 w 1984"/>
                  <a:gd name="T3" fmla="*/ 245 h 800"/>
                  <a:gd name="T4" fmla="*/ 1385 w 1984"/>
                  <a:gd name="T5" fmla="*/ 298 h 800"/>
                  <a:gd name="T6" fmla="*/ 1248 w 1984"/>
                  <a:gd name="T7" fmla="*/ 384 h 800"/>
                  <a:gd name="T8" fmla="*/ 1093 w 1984"/>
                  <a:gd name="T9" fmla="*/ 615 h 800"/>
                  <a:gd name="T10" fmla="*/ 1054 w 1984"/>
                  <a:gd name="T11" fmla="*/ 608 h 800"/>
                  <a:gd name="T12" fmla="*/ 960 w 1984"/>
                  <a:gd name="T13" fmla="*/ 192 h 800"/>
                  <a:gd name="T14" fmla="*/ 768 w 1984"/>
                  <a:gd name="T15" fmla="*/ 192 h 800"/>
                  <a:gd name="T16" fmla="*/ 508 w 1984"/>
                  <a:gd name="T17" fmla="*/ 374 h 800"/>
                  <a:gd name="T18" fmla="*/ 358 w 1984"/>
                  <a:gd name="T19" fmla="*/ 416 h 800"/>
                  <a:gd name="T20" fmla="*/ 96 w 1984"/>
                  <a:gd name="T21" fmla="*/ 352 h 800"/>
                  <a:gd name="T22" fmla="*/ 96 w 1984"/>
                  <a:gd name="T23" fmla="*/ 544 h 800"/>
                  <a:gd name="T24" fmla="*/ 358 w 1984"/>
                  <a:gd name="T25" fmla="*/ 480 h 800"/>
                  <a:gd name="T26" fmla="*/ 544 w 1984"/>
                  <a:gd name="T27" fmla="*/ 448 h 800"/>
                  <a:gd name="T28" fmla="*/ 804 w 1984"/>
                  <a:gd name="T29" fmla="*/ 266 h 800"/>
                  <a:gd name="T30" fmla="*/ 866 w 1984"/>
                  <a:gd name="T31" fmla="*/ 288 h 800"/>
                  <a:gd name="T32" fmla="*/ 960 w 1984"/>
                  <a:gd name="T33" fmla="*/ 704 h 800"/>
                  <a:gd name="T34" fmla="*/ 1152 w 1984"/>
                  <a:gd name="T35" fmla="*/ 704 h 800"/>
                  <a:gd name="T36" fmla="*/ 1307 w 1984"/>
                  <a:gd name="T37" fmla="*/ 473 h 800"/>
                  <a:gd name="T38" fmla="*/ 1440 w 1984"/>
                  <a:gd name="T39" fmla="*/ 384 h 800"/>
                  <a:gd name="T40" fmla="*/ 1536 w 1984"/>
                  <a:gd name="T41" fmla="*/ 237 h 800"/>
                  <a:gd name="T42" fmla="*/ 1920 w 1984"/>
                  <a:gd name="T43" fmla="*/ 99 h 800"/>
                  <a:gd name="T44" fmla="*/ 1984 w 1984"/>
                  <a:gd name="T45" fmla="*/ 192 h 800"/>
                  <a:gd name="T46" fmla="*/ 1792 w 1984"/>
                  <a:gd name="T47" fmla="*/ 0 h 800"/>
                  <a:gd name="T48" fmla="*/ 64 w 1984"/>
                  <a:gd name="T49" fmla="*/ 448 h 800"/>
                  <a:gd name="T50" fmla="*/ 128 w 1984"/>
                  <a:gd name="T51" fmla="*/ 448 h 800"/>
                  <a:gd name="T52" fmla="*/ 448 w 1984"/>
                  <a:gd name="T53" fmla="*/ 480 h 800"/>
                  <a:gd name="T54" fmla="*/ 448 w 1984"/>
                  <a:gd name="T55" fmla="*/ 416 h 800"/>
                  <a:gd name="T56" fmla="*/ 448 w 1984"/>
                  <a:gd name="T57" fmla="*/ 480 h 800"/>
                  <a:gd name="T58" fmla="*/ 864 w 1984"/>
                  <a:gd name="T59" fmla="*/ 160 h 800"/>
                  <a:gd name="T60" fmla="*/ 864 w 1984"/>
                  <a:gd name="T61" fmla="*/ 224 h 800"/>
                  <a:gd name="T62" fmla="*/ 1056 w 1984"/>
                  <a:gd name="T63" fmla="*/ 736 h 800"/>
                  <a:gd name="T64" fmla="*/ 1056 w 1984"/>
                  <a:gd name="T65" fmla="*/ 672 h 800"/>
                  <a:gd name="T66" fmla="*/ 1056 w 1984"/>
                  <a:gd name="T67" fmla="*/ 736 h 800"/>
                  <a:gd name="T68" fmla="*/ 1312 w 1984"/>
                  <a:gd name="T69" fmla="*/ 384 h 800"/>
                  <a:gd name="T70" fmla="*/ 1376 w 1984"/>
                  <a:gd name="T71" fmla="*/ 38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4" h="800">
                    <a:moveTo>
                      <a:pt x="1792" y="0"/>
                    </a:moveTo>
                    <a:cubicBezTo>
                      <a:pt x="1792" y="64"/>
                      <a:pt x="1792" y="64"/>
                      <a:pt x="1792" y="64"/>
                    </a:cubicBezTo>
                    <a:cubicBezTo>
                      <a:pt x="1861" y="64"/>
                      <a:pt x="1861" y="64"/>
                      <a:pt x="1861" y="64"/>
                    </a:cubicBezTo>
                    <a:cubicBezTo>
                      <a:pt x="1634" y="245"/>
                      <a:pt x="1634" y="245"/>
                      <a:pt x="1634" y="245"/>
                    </a:cubicBezTo>
                    <a:cubicBezTo>
                      <a:pt x="1536" y="147"/>
                      <a:pt x="1536" y="147"/>
                      <a:pt x="1536" y="147"/>
                    </a:cubicBezTo>
                    <a:cubicBezTo>
                      <a:pt x="1385" y="298"/>
                      <a:pt x="1385" y="298"/>
                      <a:pt x="1385" y="298"/>
                    </a:cubicBezTo>
                    <a:cubicBezTo>
                      <a:pt x="1373" y="292"/>
                      <a:pt x="1359" y="288"/>
                      <a:pt x="1344" y="288"/>
                    </a:cubicBezTo>
                    <a:cubicBezTo>
                      <a:pt x="1291" y="288"/>
                      <a:pt x="1248" y="331"/>
                      <a:pt x="1248" y="384"/>
                    </a:cubicBezTo>
                    <a:cubicBezTo>
                      <a:pt x="1248" y="401"/>
                      <a:pt x="1253" y="416"/>
                      <a:pt x="1260" y="429"/>
                    </a:cubicBezTo>
                    <a:cubicBezTo>
                      <a:pt x="1093" y="615"/>
                      <a:pt x="1093" y="615"/>
                      <a:pt x="1093" y="615"/>
                    </a:cubicBezTo>
                    <a:cubicBezTo>
                      <a:pt x="1081" y="611"/>
                      <a:pt x="1069" y="608"/>
                      <a:pt x="1056" y="608"/>
                    </a:cubicBezTo>
                    <a:cubicBezTo>
                      <a:pt x="1055" y="608"/>
                      <a:pt x="1055" y="608"/>
                      <a:pt x="1054" y="608"/>
                    </a:cubicBezTo>
                    <a:cubicBezTo>
                      <a:pt x="926" y="265"/>
                      <a:pt x="926" y="265"/>
                      <a:pt x="926" y="265"/>
                    </a:cubicBezTo>
                    <a:cubicBezTo>
                      <a:pt x="946" y="247"/>
                      <a:pt x="960" y="221"/>
                      <a:pt x="960" y="192"/>
                    </a:cubicBezTo>
                    <a:cubicBezTo>
                      <a:pt x="960" y="139"/>
                      <a:pt x="917" y="96"/>
                      <a:pt x="864" y="96"/>
                    </a:cubicBezTo>
                    <a:cubicBezTo>
                      <a:pt x="811" y="96"/>
                      <a:pt x="768" y="139"/>
                      <a:pt x="768" y="192"/>
                    </a:cubicBezTo>
                    <a:cubicBezTo>
                      <a:pt x="768" y="199"/>
                      <a:pt x="769" y="206"/>
                      <a:pt x="770" y="212"/>
                    </a:cubicBezTo>
                    <a:cubicBezTo>
                      <a:pt x="508" y="374"/>
                      <a:pt x="508" y="374"/>
                      <a:pt x="508" y="374"/>
                    </a:cubicBezTo>
                    <a:cubicBezTo>
                      <a:pt x="491" y="360"/>
                      <a:pt x="471" y="352"/>
                      <a:pt x="448" y="352"/>
                    </a:cubicBezTo>
                    <a:cubicBezTo>
                      <a:pt x="406" y="352"/>
                      <a:pt x="371" y="379"/>
                      <a:pt x="358" y="416"/>
                    </a:cubicBezTo>
                    <a:cubicBezTo>
                      <a:pt x="186" y="416"/>
                      <a:pt x="186" y="416"/>
                      <a:pt x="186" y="416"/>
                    </a:cubicBezTo>
                    <a:cubicBezTo>
                      <a:pt x="173" y="379"/>
                      <a:pt x="138" y="352"/>
                      <a:pt x="96" y="352"/>
                    </a:cubicBezTo>
                    <a:cubicBezTo>
                      <a:pt x="43" y="352"/>
                      <a:pt x="0" y="395"/>
                      <a:pt x="0" y="448"/>
                    </a:cubicBezTo>
                    <a:cubicBezTo>
                      <a:pt x="0" y="501"/>
                      <a:pt x="43" y="544"/>
                      <a:pt x="96" y="544"/>
                    </a:cubicBezTo>
                    <a:cubicBezTo>
                      <a:pt x="138" y="544"/>
                      <a:pt x="173" y="517"/>
                      <a:pt x="186" y="480"/>
                    </a:cubicBezTo>
                    <a:cubicBezTo>
                      <a:pt x="358" y="480"/>
                      <a:pt x="358" y="480"/>
                      <a:pt x="358" y="480"/>
                    </a:cubicBezTo>
                    <a:cubicBezTo>
                      <a:pt x="371" y="517"/>
                      <a:pt x="406" y="544"/>
                      <a:pt x="448" y="544"/>
                    </a:cubicBezTo>
                    <a:cubicBezTo>
                      <a:pt x="501" y="544"/>
                      <a:pt x="544" y="501"/>
                      <a:pt x="544" y="448"/>
                    </a:cubicBezTo>
                    <a:cubicBezTo>
                      <a:pt x="544" y="441"/>
                      <a:pt x="543" y="434"/>
                      <a:pt x="542" y="428"/>
                    </a:cubicBezTo>
                    <a:cubicBezTo>
                      <a:pt x="804" y="266"/>
                      <a:pt x="804" y="266"/>
                      <a:pt x="804" y="266"/>
                    </a:cubicBezTo>
                    <a:cubicBezTo>
                      <a:pt x="821" y="280"/>
                      <a:pt x="841" y="288"/>
                      <a:pt x="864" y="288"/>
                    </a:cubicBezTo>
                    <a:cubicBezTo>
                      <a:pt x="865" y="288"/>
                      <a:pt x="865" y="288"/>
                      <a:pt x="866" y="288"/>
                    </a:cubicBezTo>
                    <a:cubicBezTo>
                      <a:pt x="994" y="631"/>
                      <a:pt x="994" y="631"/>
                      <a:pt x="994" y="631"/>
                    </a:cubicBezTo>
                    <a:cubicBezTo>
                      <a:pt x="974" y="649"/>
                      <a:pt x="960" y="675"/>
                      <a:pt x="960" y="704"/>
                    </a:cubicBezTo>
                    <a:cubicBezTo>
                      <a:pt x="960" y="757"/>
                      <a:pt x="1003" y="800"/>
                      <a:pt x="1056" y="800"/>
                    </a:cubicBezTo>
                    <a:cubicBezTo>
                      <a:pt x="1109" y="800"/>
                      <a:pt x="1152" y="757"/>
                      <a:pt x="1152" y="704"/>
                    </a:cubicBezTo>
                    <a:cubicBezTo>
                      <a:pt x="1152" y="687"/>
                      <a:pt x="1147" y="672"/>
                      <a:pt x="1140" y="658"/>
                    </a:cubicBezTo>
                    <a:cubicBezTo>
                      <a:pt x="1307" y="473"/>
                      <a:pt x="1307" y="473"/>
                      <a:pt x="1307" y="473"/>
                    </a:cubicBezTo>
                    <a:cubicBezTo>
                      <a:pt x="1319" y="477"/>
                      <a:pt x="1331" y="480"/>
                      <a:pt x="1344" y="480"/>
                    </a:cubicBezTo>
                    <a:cubicBezTo>
                      <a:pt x="1397" y="480"/>
                      <a:pt x="1440" y="437"/>
                      <a:pt x="1440" y="384"/>
                    </a:cubicBezTo>
                    <a:cubicBezTo>
                      <a:pt x="1440" y="369"/>
                      <a:pt x="1436" y="355"/>
                      <a:pt x="1430" y="343"/>
                    </a:cubicBezTo>
                    <a:cubicBezTo>
                      <a:pt x="1536" y="237"/>
                      <a:pt x="1536" y="237"/>
                      <a:pt x="1536" y="237"/>
                    </a:cubicBezTo>
                    <a:cubicBezTo>
                      <a:pt x="1630" y="331"/>
                      <a:pt x="1630" y="331"/>
                      <a:pt x="1630" y="331"/>
                    </a:cubicBezTo>
                    <a:cubicBezTo>
                      <a:pt x="1920" y="99"/>
                      <a:pt x="1920" y="99"/>
                      <a:pt x="1920" y="99"/>
                    </a:cubicBezTo>
                    <a:cubicBezTo>
                      <a:pt x="1920" y="192"/>
                      <a:pt x="1920" y="192"/>
                      <a:pt x="1920" y="192"/>
                    </a:cubicBezTo>
                    <a:cubicBezTo>
                      <a:pt x="1984" y="192"/>
                      <a:pt x="1984" y="192"/>
                      <a:pt x="1984" y="192"/>
                    </a:cubicBezTo>
                    <a:cubicBezTo>
                      <a:pt x="1984" y="0"/>
                      <a:pt x="1984" y="0"/>
                      <a:pt x="1984" y="0"/>
                    </a:cubicBezTo>
                    <a:lnTo>
                      <a:pt x="1792" y="0"/>
                    </a:lnTo>
                    <a:close/>
                    <a:moveTo>
                      <a:pt x="96" y="480"/>
                    </a:moveTo>
                    <a:cubicBezTo>
                      <a:pt x="78" y="480"/>
                      <a:pt x="64" y="466"/>
                      <a:pt x="64" y="448"/>
                    </a:cubicBezTo>
                    <a:cubicBezTo>
                      <a:pt x="64" y="430"/>
                      <a:pt x="78" y="416"/>
                      <a:pt x="96" y="416"/>
                    </a:cubicBezTo>
                    <a:cubicBezTo>
                      <a:pt x="114" y="416"/>
                      <a:pt x="128" y="430"/>
                      <a:pt x="128" y="448"/>
                    </a:cubicBezTo>
                    <a:cubicBezTo>
                      <a:pt x="128" y="466"/>
                      <a:pt x="114" y="480"/>
                      <a:pt x="96" y="480"/>
                    </a:cubicBezTo>
                    <a:close/>
                    <a:moveTo>
                      <a:pt x="448" y="480"/>
                    </a:moveTo>
                    <a:cubicBezTo>
                      <a:pt x="430" y="480"/>
                      <a:pt x="416" y="466"/>
                      <a:pt x="416" y="448"/>
                    </a:cubicBezTo>
                    <a:cubicBezTo>
                      <a:pt x="416" y="430"/>
                      <a:pt x="430" y="416"/>
                      <a:pt x="448" y="416"/>
                    </a:cubicBezTo>
                    <a:cubicBezTo>
                      <a:pt x="466" y="416"/>
                      <a:pt x="480" y="430"/>
                      <a:pt x="480" y="448"/>
                    </a:cubicBezTo>
                    <a:cubicBezTo>
                      <a:pt x="480" y="466"/>
                      <a:pt x="466" y="480"/>
                      <a:pt x="448" y="480"/>
                    </a:cubicBezTo>
                    <a:close/>
                    <a:moveTo>
                      <a:pt x="832" y="192"/>
                    </a:moveTo>
                    <a:cubicBezTo>
                      <a:pt x="832" y="174"/>
                      <a:pt x="846" y="160"/>
                      <a:pt x="864" y="160"/>
                    </a:cubicBezTo>
                    <a:cubicBezTo>
                      <a:pt x="882" y="160"/>
                      <a:pt x="896" y="174"/>
                      <a:pt x="896" y="192"/>
                    </a:cubicBezTo>
                    <a:cubicBezTo>
                      <a:pt x="896" y="210"/>
                      <a:pt x="882" y="224"/>
                      <a:pt x="864" y="224"/>
                    </a:cubicBezTo>
                    <a:cubicBezTo>
                      <a:pt x="846" y="224"/>
                      <a:pt x="832" y="210"/>
                      <a:pt x="832" y="192"/>
                    </a:cubicBezTo>
                    <a:close/>
                    <a:moveTo>
                      <a:pt x="1056" y="736"/>
                    </a:moveTo>
                    <a:cubicBezTo>
                      <a:pt x="1038" y="736"/>
                      <a:pt x="1024" y="722"/>
                      <a:pt x="1024" y="704"/>
                    </a:cubicBezTo>
                    <a:cubicBezTo>
                      <a:pt x="1024" y="686"/>
                      <a:pt x="1038" y="672"/>
                      <a:pt x="1056" y="672"/>
                    </a:cubicBezTo>
                    <a:cubicBezTo>
                      <a:pt x="1074" y="672"/>
                      <a:pt x="1088" y="686"/>
                      <a:pt x="1088" y="704"/>
                    </a:cubicBezTo>
                    <a:cubicBezTo>
                      <a:pt x="1088" y="722"/>
                      <a:pt x="1074" y="736"/>
                      <a:pt x="1056" y="736"/>
                    </a:cubicBezTo>
                    <a:close/>
                    <a:moveTo>
                      <a:pt x="1344" y="416"/>
                    </a:moveTo>
                    <a:cubicBezTo>
                      <a:pt x="1326" y="416"/>
                      <a:pt x="1312" y="402"/>
                      <a:pt x="1312" y="384"/>
                    </a:cubicBezTo>
                    <a:cubicBezTo>
                      <a:pt x="1312" y="366"/>
                      <a:pt x="1326" y="352"/>
                      <a:pt x="1344" y="352"/>
                    </a:cubicBezTo>
                    <a:cubicBezTo>
                      <a:pt x="1362" y="352"/>
                      <a:pt x="1376" y="366"/>
                      <a:pt x="1376" y="384"/>
                    </a:cubicBezTo>
                    <a:cubicBezTo>
                      <a:pt x="1376" y="402"/>
                      <a:pt x="1362" y="416"/>
                      <a:pt x="1344" y="4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grpSp>
      </p:grpSp>
      <p:sp>
        <p:nvSpPr>
          <p:cNvPr id="104" name="椭圆 103"/>
          <p:cNvSpPr/>
          <p:nvPr/>
        </p:nvSpPr>
        <p:spPr>
          <a:xfrm>
            <a:off x="7821987" y="7149111"/>
            <a:ext cx="1504445" cy="1504443"/>
          </a:xfrm>
          <a:prstGeom prst="ellipse">
            <a:avLst/>
          </a:prstGeom>
          <a:gradFill flip="none" rotWithShape="1">
            <a:gsLst>
              <a:gs pos="64000">
                <a:schemeClr val="accent1">
                  <a:alpha val="0"/>
                </a:schemeClr>
              </a:gs>
              <a:gs pos="0">
                <a:schemeClr val="accent1">
                  <a:alpha val="14000"/>
                </a:schemeClr>
              </a:gs>
            </a:gsLst>
            <a:lin ang="5400000" scaled="1"/>
          </a:gradFill>
          <a:ln w="12700">
            <a:gradFill flip="none" rotWithShape="1">
              <a:gsLst>
                <a:gs pos="20000">
                  <a:schemeClr val="accent1">
                    <a:alpha val="0"/>
                  </a:schemeClr>
                </a:gs>
                <a:gs pos="49000">
                  <a:schemeClr val="accent1"/>
                </a:gs>
              </a:gsLst>
              <a:lin ang="120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noAutofit/>
          </a:bodyPr>
          <a:lstStyle/>
          <a:p>
            <a:pPr algn="ctr"/>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105" name="平行四边形 104"/>
          <p:cNvSpPr/>
          <p:nvPr/>
        </p:nvSpPr>
        <p:spPr>
          <a:xfrm>
            <a:off x="9022080" y="7499033"/>
            <a:ext cx="7320915" cy="1615440"/>
          </a:xfrm>
          <a:prstGeom prst="parallelogram">
            <a:avLst/>
          </a:prstGeom>
          <a:gradFill flip="none" rotWithShape="1">
            <a:gsLst>
              <a:gs pos="45000">
                <a:schemeClr val="accent1"/>
              </a:gs>
              <a:gs pos="100000">
                <a:schemeClr val="accent1">
                  <a:lumMod val="60000"/>
                  <a:lumOff val="40000"/>
                </a:schemeClr>
              </a:gs>
            </a:gsLst>
            <a:lin ang="0" scaled="1"/>
          </a:gradFill>
          <a:ln>
            <a:noFill/>
          </a:ln>
          <a:effectLst>
            <a:outerShdw blurRad="355600" dist="457200" dir="2700000" sx="88000" sy="88000" algn="tl" rotWithShape="0">
              <a:prstClr val="black">
                <a:alpha val="29000"/>
              </a:prstClr>
            </a:outerShdw>
          </a:effectLst>
        </p:spPr>
        <p:txBody>
          <a:bodyPr vert="horz" wrap="square" lIns="137160" tIns="68580" rIns="137160" bIns="68580" numCol="1" anchor="t" anchorCtr="0" compatLnSpc="1"/>
          <a:lstStyle/>
          <a:p>
            <a:pPr algn="r" defTabSz="457200"/>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106" name="矩形 105"/>
          <p:cNvSpPr/>
          <p:nvPr/>
        </p:nvSpPr>
        <p:spPr>
          <a:xfrm>
            <a:off x="9360218" y="7498080"/>
            <a:ext cx="5977890" cy="2027873"/>
          </a:xfrm>
          <a:prstGeom prst="rect">
            <a:avLst/>
          </a:prstGeom>
          <a:noFill/>
        </p:spPr>
        <p:txBody>
          <a:bodyPr wrap="square">
            <a:noAutofit/>
          </a:bodyPr>
          <a:lstStyle/>
          <a:p>
            <a:pPr marL="285750" indent="-285750">
              <a:lnSpc>
                <a:spcPct val="120000"/>
              </a:lnSpc>
              <a:buFont typeface="Wingdings" panose="05000000000000000000" pitchFamily="2" charset="2"/>
              <a:buChar char="l"/>
              <a:defRPr/>
            </a:pPr>
            <a:r>
              <a:rPr lang="zh-CN" altLang="en-US" sz="2100">
                <a:solidFill>
                  <a:schemeClr val="bg1"/>
                </a:solidFill>
                <a:latin typeface="Times New Roman" panose="02020603050405020304" pitchFamily="18" charset="0"/>
                <a:cs typeface="Times New Roman" panose="02020603050405020304" pitchFamily="18" charset="0"/>
              </a:rPr>
              <a:t>Users have different role permissions in multiple resource domains. You can perform separate permission control for roles</a:t>
            </a:r>
            <a:endParaRPr lang="zh-CN" altLang="en-US" sz="2100">
              <a:solidFill>
                <a:schemeClr val="bg1"/>
              </a:solidFill>
              <a:latin typeface="Times New Roman" panose="02020603050405020304" pitchFamily="18" charset="0"/>
              <a:cs typeface="Times New Roman" panose="02020603050405020304" pitchFamily="18" charset="0"/>
            </a:endParaRPr>
          </a:p>
        </p:txBody>
      </p:sp>
      <p:sp>
        <p:nvSpPr>
          <p:cNvPr id="107" name="矩形 106"/>
          <p:cNvSpPr/>
          <p:nvPr/>
        </p:nvSpPr>
        <p:spPr>
          <a:xfrm>
            <a:off x="9292977" y="6875969"/>
            <a:ext cx="4354830" cy="506730"/>
          </a:xfrm>
          <a:prstGeom prst="rect">
            <a:avLst/>
          </a:prstGeom>
          <a:noFill/>
        </p:spPr>
        <p:txBody>
          <a:bodyPr wrap="none">
            <a:spAutoFit/>
          </a:bodyPr>
          <a:lstStyle/>
          <a:p>
            <a:r>
              <a:rPr lang="zh-CN" altLang="en-US" sz="2700">
                <a:solidFill>
                  <a:schemeClr val="bg1"/>
                </a:solidFill>
                <a:latin typeface="Times New Roman" panose="02020603050405020304" pitchFamily="18" charset="0"/>
                <a:ea typeface="+mj-ea"/>
                <a:cs typeface="Times New Roman" panose="02020603050405020304" pitchFamily="18" charset="0"/>
              </a:rPr>
              <a:t>Role permission configuration</a:t>
            </a:r>
            <a:endParaRPr lang="zh-CN" altLang="en-US" sz="2700">
              <a:solidFill>
                <a:schemeClr val="bg1"/>
              </a:solidFill>
              <a:latin typeface="Times New Roman" panose="02020603050405020304" pitchFamily="18" charset="0"/>
              <a:ea typeface="+mj-ea"/>
              <a:cs typeface="Times New Roman" panose="02020603050405020304" pitchFamily="18" charset="0"/>
            </a:endParaRPr>
          </a:p>
        </p:txBody>
      </p:sp>
      <p:cxnSp>
        <p:nvCxnSpPr>
          <p:cNvPr id="108" name="直接连接符 107"/>
          <p:cNvCxnSpPr/>
          <p:nvPr/>
        </p:nvCxnSpPr>
        <p:spPr>
          <a:xfrm flipH="1">
            <a:off x="12428295" y="7363791"/>
            <a:ext cx="1629620" cy="0"/>
          </a:xfrm>
          <a:prstGeom prst="line">
            <a:avLst/>
          </a:prstGeom>
          <a:ln w="9525">
            <a:gradFill flip="none" rotWithShape="1">
              <a:gsLst>
                <a:gs pos="0">
                  <a:schemeClr val="accent1">
                    <a:alpha val="60000"/>
                  </a:schemeClr>
                </a:gs>
                <a:gs pos="100000">
                  <a:schemeClr val="accent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9458679" y="6876669"/>
            <a:ext cx="3440873" cy="0"/>
          </a:xfrm>
          <a:prstGeom prst="line">
            <a:avLst/>
          </a:prstGeom>
          <a:ln w="9525">
            <a:gradFill flip="none" rotWithShape="1">
              <a:gsLst>
                <a:gs pos="0">
                  <a:schemeClr val="accent1">
                    <a:alpha val="60000"/>
                  </a:schemeClr>
                </a:gs>
                <a:gs pos="100000">
                  <a:schemeClr val="accent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grpSp>
        <p:nvGrpSpPr>
          <p:cNvPr id="110" name="组合 109"/>
          <p:cNvGrpSpPr/>
          <p:nvPr/>
        </p:nvGrpSpPr>
        <p:grpSpPr>
          <a:xfrm>
            <a:off x="8512412" y="7963134"/>
            <a:ext cx="275289" cy="275289"/>
            <a:chOff x="3376602" y="2384889"/>
            <a:chExt cx="251952" cy="251952"/>
          </a:xfrm>
          <a:solidFill>
            <a:schemeClr val="accent1"/>
          </a:solidFill>
        </p:grpSpPr>
        <p:sp>
          <p:nvSpPr>
            <p:cNvPr id="111" name="Freeform 21"/>
            <p:cNvSpPr/>
            <p:nvPr/>
          </p:nvSpPr>
          <p:spPr bwMode="auto">
            <a:xfrm>
              <a:off x="3491009" y="2454304"/>
              <a:ext cx="44992" cy="68130"/>
            </a:xfrm>
            <a:custGeom>
              <a:avLst/>
              <a:gdLst>
                <a:gd name="T0" fmla="*/ 0 w 35"/>
                <a:gd name="T1" fmla="*/ 0 h 53"/>
                <a:gd name="T2" fmla="*/ 0 w 35"/>
                <a:gd name="T3" fmla="*/ 53 h 53"/>
                <a:gd name="T4" fmla="*/ 35 w 35"/>
                <a:gd name="T5" fmla="*/ 53 h 53"/>
                <a:gd name="T6" fmla="*/ 35 w 35"/>
                <a:gd name="T7" fmla="*/ 36 h 53"/>
                <a:gd name="T8" fmla="*/ 17 w 35"/>
                <a:gd name="T9" fmla="*/ 36 h 53"/>
                <a:gd name="T10" fmla="*/ 17 w 35"/>
                <a:gd name="T11" fmla="*/ 0 h 53"/>
                <a:gd name="T12" fmla="*/ 0 w 35"/>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5" h="52">
                  <a:moveTo>
                    <a:pt x="0" y="0"/>
                  </a:moveTo>
                  <a:lnTo>
                    <a:pt x="0" y="53"/>
                  </a:lnTo>
                  <a:lnTo>
                    <a:pt x="35" y="53"/>
                  </a:lnTo>
                  <a:lnTo>
                    <a:pt x="35" y="36"/>
                  </a:lnTo>
                  <a:lnTo>
                    <a:pt x="17" y="36"/>
                  </a:lnTo>
                  <a:lnTo>
                    <a:pt x="1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112" name="Freeform 22"/>
            <p:cNvSpPr/>
            <p:nvPr/>
          </p:nvSpPr>
          <p:spPr bwMode="auto">
            <a:xfrm>
              <a:off x="3422879" y="2384889"/>
              <a:ext cx="205675" cy="206961"/>
            </a:xfrm>
            <a:custGeom>
              <a:avLst/>
              <a:gdLst>
                <a:gd name="T0" fmla="*/ 223 w 575"/>
                <a:gd name="T1" fmla="*/ 0 h 575"/>
                <a:gd name="T2" fmla="*/ 0 w 575"/>
                <a:gd name="T3" fmla="*/ 79 h 575"/>
                <a:gd name="T4" fmla="*/ 41 w 575"/>
                <a:gd name="T5" fmla="*/ 129 h 575"/>
                <a:gd name="T6" fmla="*/ 191 w 575"/>
                <a:gd name="T7" fmla="*/ 66 h 575"/>
                <a:gd name="T8" fmla="*/ 191 w 575"/>
                <a:gd name="T9" fmla="*/ 128 h 575"/>
                <a:gd name="T10" fmla="*/ 255 w 575"/>
                <a:gd name="T11" fmla="*/ 128 h 575"/>
                <a:gd name="T12" fmla="*/ 255 w 575"/>
                <a:gd name="T13" fmla="*/ 66 h 575"/>
                <a:gd name="T14" fmla="*/ 509 w 575"/>
                <a:gd name="T15" fmla="*/ 320 h 575"/>
                <a:gd name="T16" fmla="*/ 447 w 575"/>
                <a:gd name="T17" fmla="*/ 320 h 575"/>
                <a:gd name="T18" fmla="*/ 447 w 575"/>
                <a:gd name="T19" fmla="*/ 384 h 575"/>
                <a:gd name="T20" fmla="*/ 509 w 575"/>
                <a:gd name="T21" fmla="*/ 384 h 575"/>
                <a:gd name="T22" fmla="*/ 446 w 575"/>
                <a:gd name="T23" fmla="*/ 534 h 575"/>
                <a:gd name="T24" fmla="*/ 495 w 575"/>
                <a:gd name="T25" fmla="*/ 575 h 575"/>
                <a:gd name="T26" fmla="*/ 575 w 575"/>
                <a:gd name="T27" fmla="*/ 352 h 575"/>
                <a:gd name="T28" fmla="*/ 223 w 575"/>
                <a:gd name="T29"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223" y="0"/>
                  </a:moveTo>
                  <a:cubicBezTo>
                    <a:pt x="142" y="0"/>
                    <a:pt x="63" y="28"/>
                    <a:pt x="0" y="79"/>
                  </a:cubicBezTo>
                  <a:cubicBezTo>
                    <a:pt x="41" y="129"/>
                    <a:pt x="41" y="129"/>
                    <a:pt x="41" y="129"/>
                  </a:cubicBezTo>
                  <a:cubicBezTo>
                    <a:pt x="84" y="94"/>
                    <a:pt x="136" y="72"/>
                    <a:pt x="191" y="66"/>
                  </a:cubicBezTo>
                  <a:cubicBezTo>
                    <a:pt x="191" y="128"/>
                    <a:pt x="191" y="128"/>
                    <a:pt x="191" y="128"/>
                  </a:cubicBezTo>
                  <a:cubicBezTo>
                    <a:pt x="255" y="128"/>
                    <a:pt x="255" y="128"/>
                    <a:pt x="255" y="128"/>
                  </a:cubicBezTo>
                  <a:cubicBezTo>
                    <a:pt x="255" y="66"/>
                    <a:pt x="255" y="66"/>
                    <a:pt x="255" y="66"/>
                  </a:cubicBezTo>
                  <a:cubicBezTo>
                    <a:pt x="388" y="81"/>
                    <a:pt x="494" y="187"/>
                    <a:pt x="509" y="320"/>
                  </a:cubicBezTo>
                  <a:cubicBezTo>
                    <a:pt x="447" y="320"/>
                    <a:pt x="447" y="320"/>
                    <a:pt x="447" y="320"/>
                  </a:cubicBezTo>
                  <a:cubicBezTo>
                    <a:pt x="447" y="384"/>
                    <a:pt x="447" y="384"/>
                    <a:pt x="447" y="384"/>
                  </a:cubicBezTo>
                  <a:cubicBezTo>
                    <a:pt x="509" y="384"/>
                    <a:pt x="509" y="384"/>
                    <a:pt x="509" y="384"/>
                  </a:cubicBezTo>
                  <a:cubicBezTo>
                    <a:pt x="503" y="439"/>
                    <a:pt x="481" y="491"/>
                    <a:pt x="446" y="534"/>
                  </a:cubicBezTo>
                  <a:cubicBezTo>
                    <a:pt x="495" y="575"/>
                    <a:pt x="495" y="575"/>
                    <a:pt x="495" y="575"/>
                  </a:cubicBezTo>
                  <a:cubicBezTo>
                    <a:pt x="547" y="512"/>
                    <a:pt x="575" y="433"/>
                    <a:pt x="575" y="352"/>
                  </a:cubicBezTo>
                  <a:cubicBezTo>
                    <a:pt x="575" y="158"/>
                    <a:pt x="417" y="0"/>
                    <a:pt x="2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113" name="Freeform 23"/>
            <p:cNvSpPr/>
            <p:nvPr/>
          </p:nvSpPr>
          <p:spPr bwMode="auto">
            <a:xfrm>
              <a:off x="3376602" y="2431166"/>
              <a:ext cx="205675" cy="205675"/>
            </a:xfrm>
            <a:custGeom>
              <a:avLst/>
              <a:gdLst>
                <a:gd name="T0" fmla="*/ 384 w 575"/>
                <a:gd name="T1" fmla="*/ 509 h 575"/>
                <a:gd name="T2" fmla="*/ 384 w 575"/>
                <a:gd name="T3" fmla="*/ 447 h 575"/>
                <a:gd name="T4" fmla="*/ 320 w 575"/>
                <a:gd name="T5" fmla="*/ 447 h 575"/>
                <a:gd name="T6" fmla="*/ 320 w 575"/>
                <a:gd name="T7" fmla="*/ 509 h 575"/>
                <a:gd name="T8" fmla="*/ 66 w 575"/>
                <a:gd name="T9" fmla="*/ 255 h 575"/>
                <a:gd name="T10" fmla="*/ 128 w 575"/>
                <a:gd name="T11" fmla="*/ 255 h 575"/>
                <a:gd name="T12" fmla="*/ 128 w 575"/>
                <a:gd name="T13" fmla="*/ 191 h 575"/>
                <a:gd name="T14" fmla="*/ 66 w 575"/>
                <a:gd name="T15" fmla="*/ 191 h 575"/>
                <a:gd name="T16" fmla="*/ 129 w 575"/>
                <a:gd name="T17" fmla="*/ 41 h 575"/>
                <a:gd name="T18" fmla="*/ 80 w 575"/>
                <a:gd name="T19" fmla="*/ 0 h 575"/>
                <a:gd name="T20" fmla="*/ 0 w 575"/>
                <a:gd name="T21" fmla="*/ 223 h 575"/>
                <a:gd name="T22" fmla="*/ 352 w 575"/>
                <a:gd name="T23" fmla="*/ 575 h 575"/>
                <a:gd name="T24" fmla="*/ 575 w 575"/>
                <a:gd name="T25" fmla="*/ 496 h 575"/>
                <a:gd name="T26" fmla="*/ 534 w 575"/>
                <a:gd name="T27" fmla="*/ 446 h 575"/>
                <a:gd name="T28" fmla="*/ 384 w 575"/>
                <a:gd name="T29" fmla="*/ 509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5" h="575">
                  <a:moveTo>
                    <a:pt x="384" y="509"/>
                  </a:moveTo>
                  <a:cubicBezTo>
                    <a:pt x="384" y="447"/>
                    <a:pt x="384" y="447"/>
                    <a:pt x="384" y="447"/>
                  </a:cubicBezTo>
                  <a:cubicBezTo>
                    <a:pt x="320" y="447"/>
                    <a:pt x="320" y="447"/>
                    <a:pt x="320" y="447"/>
                  </a:cubicBezTo>
                  <a:cubicBezTo>
                    <a:pt x="320" y="509"/>
                    <a:pt x="320" y="509"/>
                    <a:pt x="320" y="509"/>
                  </a:cubicBezTo>
                  <a:cubicBezTo>
                    <a:pt x="187" y="494"/>
                    <a:pt x="81" y="388"/>
                    <a:pt x="66" y="255"/>
                  </a:cubicBezTo>
                  <a:cubicBezTo>
                    <a:pt x="128" y="255"/>
                    <a:pt x="128" y="255"/>
                    <a:pt x="128" y="255"/>
                  </a:cubicBezTo>
                  <a:cubicBezTo>
                    <a:pt x="128" y="191"/>
                    <a:pt x="128" y="191"/>
                    <a:pt x="128" y="191"/>
                  </a:cubicBezTo>
                  <a:cubicBezTo>
                    <a:pt x="66" y="191"/>
                    <a:pt x="66" y="191"/>
                    <a:pt x="66" y="191"/>
                  </a:cubicBezTo>
                  <a:cubicBezTo>
                    <a:pt x="72" y="136"/>
                    <a:pt x="94" y="84"/>
                    <a:pt x="129" y="41"/>
                  </a:cubicBezTo>
                  <a:cubicBezTo>
                    <a:pt x="80" y="0"/>
                    <a:pt x="80" y="0"/>
                    <a:pt x="80" y="0"/>
                  </a:cubicBezTo>
                  <a:cubicBezTo>
                    <a:pt x="28" y="63"/>
                    <a:pt x="0" y="142"/>
                    <a:pt x="0" y="223"/>
                  </a:cubicBezTo>
                  <a:cubicBezTo>
                    <a:pt x="0" y="417"/>
                    <a:pt x="158" y="575"/>
                    <a:pt x="352" y="575"/>
                  </a:cubicBezTo>
                  <a:cubicBezTo>
                    <a:pt x="433" y="575"/>
                    <a:pt x="512" y="547"/>
                    <a:pt x="575" y="496"/>
                  </a:cubicBezTo>
                  <a:cubicBezTo>
                    <a:pt x="534" y="446"/>
                    <a:pt x="534" y="446"/>
                    <a:pt x="534" y="446"/>
                  </a:cubicBezTo>
                  <a:cubicBezTo>
                    <a:pt x="491" y="481"/>
                    <a:pt x="439" y="503"/>
                    <a:pt x="384" y="5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grpSp>
      <p:grpSp>
        <p:nvGrpSpPr>
          <p:cNvPr id="114" name="组合 113"/>
          <p:cNvGrpSpPr/>
          <p:nvPr/>
        </p:nvGrpSpPr>
        <p:grpSpPr>
          <a:xfrm>
            <a:off x="8186559" y="7513683"/>
            <a:ext cx="775304" cy="775304"/>
            <a:chOff x="3078373" y="1973539"/>
            <a:chExt cx="709579" cy="709579"/>
          </a:xfrm>
          <a:solidFill>
            <a:schemeClr val="accent1"/>
          </a:solidFill>
        </p:grpSpPr>
        <p:sp>
          <p:nvSpPr>
            <p:cNvPr id="115" name="Freeform 19"/>
            <p:cNvSpPr/>
            <p:nvPr/>
          </p:nvSpPr>
          <p:spPr bwMode="auto">
            <a:xfrm>
              <a:off x="3223631" y="2382318"/>
              <a:ext cx="106694" cy="106694"/>
            </a:xfrm>
            <a:custGeom>
              <a:avLst/>
              <a:gdLst>
                <a:gd name="T0" fmla="*/ 213 w 298"/>
                <a:gd name="T1" fmla="*/ 36 h 298"/>
                <a:gd name="T2" fmla="*/ 234 w 298"/>
                <a:gd name="T3" fmla="*/ 106 h 298"/>
                <a:gd name="T4" fmla="*/ 106 w 298"/>
                <a:gd name="T5" fmla="*/ 234 h 298"/>
                <a:gd name="T6" fmla="*/ 36 w 298"/>
                <a:gd name="T7" fmla="*/ 213 h 298"/>
                <a:gd name="T8" fmla="*/ 0 w 298"/>
                <a:gd name="T9" fmla="*/ 266 h 298"/>
                <a:gd name="T10" fmla="*/ 106 w 298"/>
                <a:gd name="T11" fmla="*/ 298 h 298"/>
                <a:gd name="T12" fmla="*/ 298 w 298"/>
                <a:gd name="T13" fmla="*/ 106 h 298"/>
                <a:gd name="T14" fmla="*/ 266 w 298"/>
                <a:gd name="T15" fmla="*/ 0 h 298"/>
                <a:gd name="T16" fmla="*/ 213 w 298"/>
                <a:gd name="T17" fmla="*/ 36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213" y="36"/>
                  </a:moveTo>
                  <a:cubicBezTo>
                    <a:pt x="227" y="57"/>
                    <a:pt x="234" y="81"/>
                    <a:pt x="234" y="106"/>
                  </a:cubicBezTo>
                  <a:cubicBezTo>
                    <a:pt x="234" y="177"/>
                    <a:pt x="177" y="234"/>
                    <a:pt x="106" y="234"/>
                  </a:cubicBezTo>
                  <a:cubicBezTo>
                    <a:pt x="81" y="234"/>
                    <a:pt x="57" y="227"/>
                    <a:pt x="36" y="213"/>
                  </a:cubicBezTo>
                  <a:cubicBezTo>
                    <a:pt x="0" y="266"/>
                    <a:pt x="0" y="266"/>
                    <a:pt x="0" y="266"/>
                  </a:cubicBezTo>
                  <a:cubicBezTo>
                    <a:pt x="32" y="287"/>
                    <a:pt x="68" y="298"/>
                    <a:pt x="106" y="298"/>
                  </a:cubicBezTo>
                  <a:cubicBezTo>
                    <a:pt x="212" y="298"/>
                    <a:pt x="298" y="212"/>
                    <a:pt x="298" y="106"/>
                  </a:cubicBezTo>
                  <a:cubicBezTo>
                    <a:pt x="298" y="68"/>
                    <a:pt x="287" y="32"/>
                    <a:pt x="266" y="0"/>
                  </a:cubicBezTo>
                  <a:lnTo>
                    <a:pt x="21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116" name="Freeform 20"/>
            <p:cNvSpPr/>
            <p:nvPr/>
          </p:nvSpPr>
          <p:spPr bwMode="auto">
            <a:xfrm>
              <a:off x="3192780" y="2351467"/>
              <a:ext cx="106694" cy="106694"/>
            </a:xfrm>
            <a:custGeom>
              <a:avLst/>
              <a:gdLst>
                <a:gd name="T0" fmla="*/ 192 w 298"/>
                <a:gd name="T1" fmla="*/ 64 h 298"/>
                <a:gd name="T2" fmla="*/ 262 w 298"/>
                <a:gd name="T3" fmla="*/ 85 h 298"/>
                <a:gd name="T4" fmla="*/ 298 w 298"/>
                <a:gd name="T5" fmla="*/ 32 h 298"/>
                <a:gd name="T6" fmla="*/ 192 w 298"/>
                <a:gd name="T7" fmla="*/ 0 h 298"/>
                <a:gd name="T8" fmla="*/ 0 w 298"/>
                <a:gd name="T9" fmla="*/ 192 h 298"/>
                <a:gd name="T10" fmla="*/ 32 w 298"/>
                <a:gd name="T11" fmla="*/ 298 h 298"/>
                <a:gd name="T12" fmla="*/ 85 w 298"/>
                <a:gd name="T13" fmla="*/ 262 h 298"/>
                <a:gd name="T14" fmla="*/ 64 w 298"/>
                <a:gd name="T15" fmla="*/ 192 h 298"/>
                <a:gd name="T16" fmla="*/ 192 w 298"/>
                <a:gd name="T17" fmla="*/ 6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298">
                  <a:moveTo>
                    <a:pt x="192" y="64"/>
                  </a:moveTo>
                  <a:cubicBezTo>
                    <a:pt x="217" y="64"/>
                    <a:pt x="241" y="71"/>
                    <a:pt x="262" y="85"/>
                  </a:cubicBezTo>
                  <a:cubicBezTo>
                    <a:pt x="298" y="32"/>
                    <a:pt x="298" y="32"/>
                    <a:pt x="298" y="32"/>
                  </a:cubicBezTo>
                  <a:cubicBezTo>
                    <a:pt x="266" y="11"/>
                    <a:pt x="230" y="0"/>
                    <a:pt x="192" y="0"/>
                  </a:cubicBezTo>
                  <a:cubicBezTo>
                    <a:pt x="86" y="0"/>
                    <a:pt x="0" y="86"/>
                    <a:pt x="0" y="192"/>
                  </a:cubicBezTo>
                  <a:cubicBezTo>
                    <a:pt x="0" y="230"/>
                    <a:pt x="11" y="266"/>
                    <a:pt x="32" y="298"/>
                  </a:cubicBezTo>
                  <a:cubicBezTo>
                    <a:pt x="85" y="262"/>
                    <a:pt x="85" y="262"/>
                    <a:pt x="85" y="262"/>
                  </a:cubicBezTo>
                  <a:cubicBezTo>
                    <a:pt x="71" y="241"/>
                    <a:pt x="64" y="217"/>
                    <a:pt x="64" y="192"/>
                  </a:cubicBezTo>
                  <a:cubicBezTo>
                    <a:pt x="64" y="121"/>
                    <a:pt x="121" y="64"/>
                    <a:pt x="192"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grpSp>
          <p:nvGrpSpPr>
            <p:cNvPr id="117" name="组合 116"/>
            <p:cNvGrpSpPr/>
            <p:nvPr/>
          </p:nvGrpSpPr>
          <p:grpSpPr>
            <a:xfrm>
              <a:off x="3078373" y="1973539"/>
              <a:ext cx="709579" cy="709579"/>
              <a:chOff x="3078373" y="1973539"/>
              <a:chExt cx="709579" cy="709579"/>
            </a:xfrm>
            <a:grpFill/>
          </p:grpSpPr>
          <p:sp>
            <p:nvSpPr>
              <p:cNvPr id="118" name="Freeform 24"/>
              <p:cNvSpPr>
                <a:spLocks noEditPoints="1"/>
              </p:cNvSpPr>
              <p:nvPr/>
            </p:nvSpPr>
            <p:spPr bwMode="auto">
              <a:xfrm>
                <a:off x="3078373" y="2087946"/>
                <a:ext cx="709579" cy="595172"/>
              </a:xfrm>
              <a:custGeom>
                <a:avLst/>
                <a:gdLst>
                  <a:gd name="T0" fmla="*/ 1728 w 1984"/>
                  <a:gd name="T1" fmla="*/ 1152 h 1664"/>
                  <a:gd name="T2" fmla="*/ 1536 w 1984"/>
                  <a:gd name="T3" fmla="*/ 256 h 1664"/>
                  <a:gd name="T4" fmla="*/ 1472 w 1984"/>
                  <a:gd name="T5" fmla="*/ 801 h 1664"/>
                  <a:gd name="T6" fmla="*/ 1280 w 1984"/>
                  <a:gd name="T7" fmla="*/ 416 h 1664"/>
                  <a:gd name="T8" fmla="*/ 1216 w 1984"/>
                  <a:gd name="T9" fmla="*/ 706 h 1664"/>
                  <a:gd name="T10" fmla="*/ 1024 w 1984"/>
                  <a:gd name="T11" fmla="*/ 576 h 1664"/>
                  <a:gd name="T12" fmla="*/ 933 w 1984"/>
                  <a:gd name="T13" fmla="*/ 776 h 1664"/>
                  <a:gd name="T14" fmla="*/ 961 w 1984"/>
                  <a:gd name="T15" fmla="*/ 653 h 1664"/>
                  <a:gd name="T16" fmla="*/ 716 w 1984"/>
                  <a:gd name="T17" fmla="*/ 529 h 1664"/>
                  <a:gd name="T18" fmla="*/ 635 w 1984"/>
                  <a:gd name="T19" fmla="*/ 416 h 1664"/>
                  <a:gd name="T20" fmla="*/ 375 w 1984"/>
                  <a:gd name="T21" fmla="*/ 502 h 1664"/>
                  <a:gd name="T22" fmla="*/ 237 w 1984"/>
                  <a:gd name="T23" fmla="*/ 479 h 1664"/>
                  <a:gd name="T24" fmla="*/ 114 w 1984"/>
                  <a:gd name="T25" fmla="*/ 724 h 1664"/>
                  <a:gd name="T26" fmla="*/ 0 w 1984"/>
                  <a:gd name="T27" fmla="*/ 805 h 1664"/>
                  <a:gd name="T28" fmla="*/ 86 w 1984"/>
                  <a:gd name="T29" fmla="*/ 1065 h 1664"/>
                  <a:gd name="T30" fmla="*/ 63 w 1984"/>
                  <a:gd name="T31" fmla="*/ 1203 h 1664"/>
                  <a:gd name="T32" fmla="*/ 308 w 1984"/>
                  <a:gd name="T33" fmla="*/ 1326 h 1664"/>
                  <a:gd name="T34" fmla="*/ 389 w 1984"/>
                  <a:gd name="T35" fmla="*/ 1440 h 1664"/>
                  <a:gd name="T36" fmla="*/ 649 w 1984"/>
                  <a:gd name="T37" fmla="*/ 1354 h 1664"/>
                  <a:gd name="T38" fmla="*/ 729 w 1984"/>
                  <a:gd name="T39" fmla="*/ 1336 h 1664"/>
                  <a:gd name="T40" fmla="*/ 1662 w 1984"/>
                  <a:gd name="T41" fmla="*/ 1216 h 1664"/>
                  <a:gd name="T42" fmla="*/ 1984 w 1984"/>
                  <a:gd name="T43" fmla="*/ 0 h 1664"/>
                  <a:gd name="T44" fmla="*/ 1792 w 1984"/>
                  <a:gd name="T45" fmla="*/ 1152 h 1664"/>
                  <a:gd name="T46" fmla="*/ 1664 w 1984"/>
                  <a:gd name="T47" fmla="*/ 320 h 1664"/>
                  <a:gd name="T48" fmla="*/ 1662 w 1984"/>
                  <a:gd name="T49" fmla="*/ 1152 h 1664"/>
                  <a:gd name="T50" fmla="*/ 1600 w 1984"/>
                  <a:gd name="T51" fmla="*/ 320 h 1664"/>
                  <a:gd name="T52" fmla="*/ 1408 w 1984"/>
                  <a:gd name="T53" fmla="*/ 480 h 1664"/>
                  <a:gd name="T54" fmla="*/ 1344 w 1984"/>
                  <a:gd name="T55" fmla="*/ 732 h 1664"/>
                  <a:gd name="T56" fmla="*/ 1088 w 1984"/>
                  <a:gd name="T57" fmla="*/ 640 h 1664"/>
                  <a:gd name="T58" fmla="*/ 1152 w 1984"/>
                  <a:gd name="T59" fmla="*/ 706 h 1664"/>
                  <a:gd name="T60" fmla="*/ 1088 w 1984"/>
                  <a:gd name="T61" fmla="*/ 640 h 1664"/>
                  <a:gd name="T62" fmla="*/ 613 w 1984"/>
                  <a:gd name="T63" fmla="*/ 1298 h 1664"/>
                  <a:gd name="T64" fmla="*/ 581 w 1984"/>
                  <a:gd name="T65" fmla="*/ 1376 h 1664"/>
                  <a:gd name="T66" fmla="*/ 431 w 1984"/>
                  <a:gd name="T67" fmla="*/ 1304 h 1664"/>
                  <a:gd name="T68" fmla="*/ 321 w 1984"/>
                  <a:gd name="T69" fmla="*/ 1261 h 1664"/>
                  <a:gd name="T70" fmla="*/ 244 w 1984"/>
                  <a:gd name="T71" fmla="*/ 1293 h 1664"/>
                  <a:gd name="T72" fmla="*/ 189 w 1984"/>
                  <a:gd name="T73" fmla="*/ 1136 h 1664"/>
                  <a:gd name="T74" fmla="*/ 142 w 1984"/>
                  <a:gd name="T75" fmla="*/ 1029 h 1664"/>
                  <a:gd name="T76" fmla="*/ 64 w 1984"/>
                  <a:gd name="T77" fmla="*/ 997 h 1664"/>
                  <a:gd name="T78" fmla="*/ 136 w 1984"/>
                  <a:gd name="T79" fmla="*/ 847 h 1664"/>
                  <a:gd name="T80" fmla="*/ 179 w 1984"/>
                  <a:gd name="T81" fmla="*/ 737 h 1664"/>
                  <a:gd name="T82" fmla="*/ 147 w 1984"/>
                  <a:gd name="T83" fmla="*/ 660 h 1664"/>
                  <a:gd name="T84" fmla="*/ 304 w 1984"/>
                  <a:gd name="T85" fmla="*/ 605 h 1664"/>
                  <a:gd name="T86" fmla="*/ 411 w 1984"/>
                  <a:gd name="T87" fmla="*/ 558 h 1664"/>
                  <a:gd name="T88" fmla="*/ 443 w 1984"/>
                  <a:gd name="T89" fmla="*/ 480 h 1664"/>
                  <a:gd name="T90" fmla="*/ 593 w 1984"/>
                  <a:gd name="T91" fmla="*/ 552 h 1664"/>
                  <a:gd name="T92" fmla="*/ 703 w 1984"/>
                  <a:gd name="T93" fmla="*/ 595 h 1664"/>
                  <a:gd name="T94" fmla="*/ 780 w 1984"/>
                  <a:gd name="T95" fmla="*/ 562 h 1664"/>
                  <a:gd name="T96" fmla="*/ 835 w 1984"/>
                  <a:gd name="T97" fmla="*/ 720 h 1664"/>
                  <a:gd name="T98" fmla="*/ 878 w 1984"/>
                  <a:gd name="T99" fmla="*/ 815 h 1664"/>
                  <a:gd name="T100" fmla="*/ 512 w 1984"/>
                  <a:gd name="T101" fmla="*/ 608 h 1664"/>
                  <a:gd name="T102" fmla="*/ 512 w 1984"/>
                  <a:gd name="T103" fmla="*/ 1248 h 1664"/>
                  <a:gd name="T104" fmla="*/ 704 w 1984"/>
                  <a:gd name="T105" fmla="*/ 1184 h 1664"/>
                  <a:gd name="T106" fmla="*/ 703 w 1984"/>
                  <a:gd name="T107" fmla="*/ 1261 h 1664"/>
                  <a:gd name="T108" fmla="*/ 715 w 1984"/>
                  <a:gd name="T109" fmla="*/ 1084 h 1664"/>
                  <a:gd name="T110" fmla="*/ 256 w 1984"/>
                  <a:gd name="T111" fmla="*/ 928 h 1664"/>
                  <a:gd name="T112" fmla="*/ 768 w 1984"/>
                  <a:gd name="T113" fmla="*/ 928 h 1664"/>
                  <a:gd name="T114" fmla="*/ 1184 w 1984"/>
                  <a:gd name="T115" fmla="*/ 1600 h 1664"/>
                  <a:gd name="T116" fmla="*/ 1184 w 1984"/>
                  <a:gd name="T117" fmla="*/ 768 h 1664"/>
                  <a:gd name="T118" fmla="*/ 1184 w 1984"/>
                  <a:gd name="T119" fmla="*/ 1600 h 1664"/>
                  <a:gd name="T120" fmla="*/ 1920 w 1984"/>
                  <a:gd name="T121" fmla="*/ 64 h 1664"/>
                  <a:gd name="T122" fmla="*/ 1856 w 1984"/>
                  <a:gd name="T123" fmla="*/ 1152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4" h="1664">
                    <a:moveTo>
                      <a:pt x="1792" y="1152"/>
                    </a:moveTo>
                    <a:cubicBezTo>
                      <a:pt x="1728" y="1152"/>
                      <a:pt x="1728" y="1152"/>
                      <a:pt x="1728" y="1152"/>
                    </a:cubicBezTo>
                    <a:cubicBezTo>
                      <a:pt x="1728" y="256"/>
                      <a:pt x="1728" y="256"/>
                      <a:pt x="1728" y="256"/>
                    </a:cubicBezTo>
                    <a:cubicBezTo>
                      <a:pt x="1536" y="256"/>
                      <a:pt x="1536" y="256"/>
                      <a:pt x="1536" y="256"/>
                    </a:cubicBezTo>
                    <a:cubicBezTo>
                      <a:pt x="1536" y="859"/>
                      <a:pt x="1536" y="859"/>
                      <a:pt x="1536" y="859"/>
                    </a:cubicBezTo>
                    <a:cubicBezTo>
                      <a:pt x="1516" y="838"/>
                      <a:pt x="1495" y="818"/>
                      <a:pt x="1472" y="801"/>
                    </a:cubicBezTo>
                    <a:cubicBezTo>
                      <a:pt x="1472" y="416"/>
                      <a:pt x="1472" y="416"/>
                      <a:pt x="1472" y="416"/>
                    </a:cubicBezTo>
                    <a:cubicBezTo>
                      <a:pt x="1280" y="416"/>
                      <a:pt x="1280" y="416"/>
                      <a:pt x="1280" y="416"/>
                    </a:cubicBezTo>
                    <a:cubicBezTo>
                      <a:pt x="1280" y="714"/>
                      <a:pt x="1280" y="714"/>
                      <a:pt x="1280" y="714"/>
                    </a:cubicBezTo>
                    <a:cubicBezTo>
                      <a:pt x="1259" y="709"/>
                      <a:pt x="1238" y="707"/>
                      <a:pt x="1216" y="706"/>
                    </a:cubicBezTo>
                    <a:cubicBezTo>
                      <a:pt x="1216" y="576"/>
                      <a:pt x="1216" y="576"/>
                      <a:pt x="1216" y="576"/>
                    </a:cubicBezTo>
                    <a:cubicBezTo>
                      <a:pt x="1024" y="576"/>
                      <a:pt x="1024" y="576"/>
                      <a:pt x="1024" y="576"/>
                    </a:cubicBezTo>
                    <a:cubicBezTo>
                      <a:pt x="1024" y="732"/>
                      <a:pt x="1024" y="732"/>
                      <a:pt x="1024" y="732"/>
                    </a:cubicBezTo>
                    <a:cubicBezTo>
                      <a:pt x="992" y="743"/>
                      <a:pt x="961" y="758"/>
                      <a:pt x="933" y="776"/>
                    </a:cubicBezTo>
                    <a:cubicBezTo>
                      <a:pt x="926" y="758"/>
                      <a:pt x="919" y="741"/>
                      <a:pt x="910" y="724"/>
                    </a:cubicBezTo>
                    <a:cubicBezTo>
                      <a:pt x="961" y="653"/>
                      <a:pt x="961" y="653"/>
                      <a:pt x="961" y="653"/>
                    </a:cubicBezTo>
                    <a:cubicBezTo>
                      <a:pt x="787" y="479"/>
                      <a:pt x="787" y="479"/>
                      <a:pt x="787" y="479"/>
                    </a:cubicBezTo>
                    <a:cubicBezTo>
                      <a:pt x="716" y="529"/>
                      <a:pt x="716" y="529"/>
                      <a:pt x="716" y="529"/>
                    </a:cubicBezTo>
                    <a:cubicBezTo>
                      <a:pt x="695" y="519"/>
                      <a:pt x="672" y="509"/>
                      <a:pt x="649" y="502"/>
                    </a:cubicBezTo>
                    <a:cubicBezTo>
                      <a:pt x="635" y="416"/>
                      <a:pt x="635" y="416"/>
                      <a:pt x="635" y="416"/>
                    </a:cubicBezTo>
                    <a:cubicBezTo>
                      <a:pt x="389" y="416"/>
                      <a:pt x="389" y="416"/>
                      <a:pt x="389" y="416"/>
                    </a:cubicBezTo>
                    <a:cubicBezTo>
                      <a:pt x="375" y="502"/>
                      <a:pt x="375" y="502"/>
                      <a:pt x="375" y="502"/>
                    </a:cubicBezTo>
                    <a:cubicBezTo>
                      <a:pt x="352" y="509"/>
                      <a:pt x="329" y="519"/>
                      <a:pt x="308" y="529"/>
                    </a:cubicBezTo>
                    <a:cubicBezTo>
                      <a:pt x="237" y="479"/>
                      <a:pt x="237" y="479"/>
                      <a:pt x="237" y="479"/>
                    </a:cubicBezTo>
                    <a:cubicBezTo>
                      <a:pt x="63" y="653"/>
                      <a:pt x="63" y="653"/>
                      <a:pt x="63" y="653"/>
                    </a:cubicBezTo>
                    <a:cubicBezTo>
                      <a:pt x="114" y="724"/>
                      <a:pt x="114" y="724"/>
                      <a:pt x="114" y="724"/>
                    </a:cubicBezTo>
                    <a:cubicBezTo>
                      <a:pt x="103" y="745"/>
                      <a:pt x="93" y="767"/>
                      <a:pt x="86" y="791"/>
                    </a:cubicBezTo>
                    <a:cubicBezTo>
                      <a:pt x="0" y="805"/>
                      <a:pt x="0" y="805"/>
                      <a:pt x="0" y="805"/>
                    </a:cubicBezTo>
                    <a:cubicBezTo>
                      <a:pt x="0" y="1051"/>
                      <a:pt x="0" y="1051"/>
                      <a:pt x="0" y="1051"/>
                    </a:cubicBezTo>
                    <a:cubicBezTo>
                      <a:pt x="86" y="1065"/>
                      <a:pt x="86" y="1065"/>
                      <a:pt x="86" y="1065"/>
                    </a:cubicBezTo>
                    <a:cubicBezTo>
                      <a:pt x="93" y="1089"/>
                      <a:pt x="103" y="1111"/>
                      <a:pt x="114" y="1132"/>
                    </a:cubicBezTo>
                    <a:cubicBezTo>
                      <a:pt x="63" y="1203"/>
                      <a:pt x="63" y="1203"/>
                      <a:pt x="63" y="1203"/>
                    </a:cubicBezTo>
                    <a:cubicBezTo>
                      <a:pt x="237" y="1377"/>
                      <a:pt x="237" y="1377"/>
                      <a:pt x="237" y="1377"/>
                    </a:cubicBezTo>
                    <a:cubicBezTo>
                      <a:pt x="308" y="1326"/>
                      <a:pt x="308" y="1326"/>
                      <a:pt x="308" y="1326"/>
                    </a:cubicBezTo>
                    <a:cubicBezTo>
                      <a:pt x="329" y="1337"/>
                      <a:pt x="352" y="1347"/>
                      <a:pt x="375" y="1354"/>
                    </a:cubicBezTo>
                    <a:cubicBezTo>
                      <a:pt x="389" y="1440"/>
                      <a:pt x="389" y="1440"/>
                      <a:pt x="389" y="1440"/>
                    </a:cubicBezTo>
                    <a:cubicBezTo>
                      <a:pt x="635" y="1440"/>
                      <a:pt x="635" y="1440"/>
                      <a:pt x="635" y="1440"/>
                    </a:cubicBezTo>
                    <a:cubicBezTo>
                      <a:pt x="649" y="1354"/>
                      <a:pt x="649" y="1354"/>
                      <a:pt x="649" y="1354"/>
                    </a:cubicBezTo>
                    <a:cubicBezTo>
                      <a:pt x="672" y="1347"/>
                      <a:pt x="695" y="1337"/>
                      <a:pt x="716" y="1326"/>
                    </a:cubicBezTo>
                    <a:cubicBezTo>
                      <a:pt x="729" y="1336"/>
                      <a:pt x="729" y="1336"/>
                      <a:pt x="729" y="1336"/>
                    </a:cubicBezTo>
                    <a:cubicBezTo>
                      <a:pt x="793" y="1526"/>
                      <a:pt x="972" y="1664"/>
                      <a:pt x="1184" y="1664"/>
                    </a:cubicBezTo>
                    <a:cubicBezTo>
                      <a:pt x="1438" y="1664"/>
                      <a:pt x="1646" y="1466"/>
                      <a:pt x="1662" y="1216"/>
                    </a:cubicBezTo>
                    <a:cubicBezTo>
                      <a:pt x="1984" y="1216"/>
                      <a:pt x="1984" y="1216"/>
                      <a:pt x="1984" y="1216"/>
                    </a:cubicBezTo>
                    <a:cubicBezTo>
                      <a:pt x="1984" y="0"/>
                      <a:pt x="1984" y="0"/>
                      <a:pt x="1984" y="0"/>
                    </a:cubicBezTo>
                    <a:cubicBezTo>
                      <a:pt x="1792" y="0"/>
                      <a:pt x="1792" y="0"/>
                      <a:pt x="1792" y="0"/>
                    </a:cubicBezTo>
                    <a:lnTo>
                      <a:pt x="1792" y="1152"/>
                    </a:lnTo>
                    <a:close/>
                    <a:moveTo>
                      <a:pt x="1600" y="320"/>
                    </a:moveTo>
                    <a:cubicBezTo>
                      <a:pt x="1664" y="320"/>
                      <a:pt x="1664" y="320"/>
                      <a:pt x="1664" y="320"/>
                    </a:cubicBezTo>
                    <a:cubicBezTo>
                      <a:pt x="1664" y="1152"/>
                      <a:pt x="1664" y="1152"/>
                      <a:pt x="1664" y="1152"/>
                    </a:cubicBezTo>
                    <a:cubicBezTo>
                      <a:pt x="1662" y="1152"/>
                      <a:pt x="1662" y="1152"/>
                      <a:pt x="1662" y="1152"/>
                    </a:cubicBezTo>
                    <a:cubicBezTo>
                      <a:pt x="1657" y="1077"/>
                      <a:pt x="1635" y="1007"/>
                      <a:pt x="1600" y="946"/>
                    </a:cubicBezTo>
                    <a:lnTo>
                      <a:pt x="1600" y="320"/>
                    </a:lnTo>
                    <a:close/>
                    <a:moveTo>
                      <a:pt x="1344" y="480"/>
                    </a:moveTo>
                    <a:cubicBezTo>
                      <a:pt x="1408" y="480"/>
                      <a:pt x="1408" y="480"/>
                      <a:pt x="1408" y="480"/>
                    </a:cubicBezTo>
                    <a:cubicBezTo>
                      <a:pt x="1408" y="760"/>
                      <a:pt x="1408" y="760"/>
                      <a:pt x="1408" y="760"/>
                    </a:cubicBezTo>
                    <a:cubicBezTo>
                      <a:pt x="1388" y="749"/>
                      <a:pt x="1366" y="740"/>
                      <a:pt x="1344" y="732"/>
                    </a:cubicBezTo>
                    <a:lnTo>
                      <a:pt x="1344" y="480"/>
                    </a:lnTo>
                    <a:close/>
                    <a:moveTo>
                      <a:pt x="1088" y="640"/>
                    </a:moveTo>
                    <a:cubicBezTo>
                      <a:pt x="1152" y="640"/>
                      <a:pt x="1152" y="640"/>
                      <a:pt x="1152" y="640"/>
                    </a:cubicBezTo>
                    <a:cubicBezTo>
                      <a:pt x="1152" y="706"/>
                      <a:pt x="1152" y="706"/>
                      <a:pt x="1152" y="706"/>
                    </a:cubicBezTo>
                    <a:cubicBezTo>
                      <a:pt x="1130" y="707"/>
                      <a:pt x="1109" y="709"/>
                      <a:pt x="1088" y="714"/>
                    </a:cubicBezTo>
                    <a:lnTo>
                      <a:pt x="1088" y="640"/>
                    </a:lnTo>
                    <a:close/>
                    <a:moveTo>
                      <a:pt x="703" y="1261"/>
                    </a:moveTo>
                    <a:cubicBezTo>
                      <a:pt x="675" y="1277"/>
                      <a:pt x="644" y="1290"/>
                      <a:pt x="613" y="1298"/>
                    </a:cubicBezTo>
                    <a:cubicBezTo>
                      <a:pt x="593" y="1304"/>
                      <a:pt x="593" y="1304"/>
                      <a:pt x="593" y="1304"/>
                    </a:cubicBezTo>
                    <a:cubicBezTo>
                      <a:pt x="581" y="1376"/>
                      <a:pt x="581" y="1376"/>
                      <a:pt x="581" y="1376"/>
                    </a:cubicBezTo>
                    <a:cubicBezTo>
                      <a:pt x="443" y="1376"/>
                      <a:pt x="443" y="1376"/>
                      <a:pt x="443" y="1376"/>
                    </a:cubicBezTo>
                    <a:cubicBezTo>
                      <a:pt x="431" y="1304"/>
                      <a:pt x="431" y="1304"/>
                      <a:pt x="431" y="1304"/>
                    </a:cubicBezTo>
                    <a:cubicBezTo>
                      <a:pt x="411" y="1298"/>
                      <a:pt x="411" y="1298"/>
                      <a:pt x="411" y="1298"/>
                    </a:cubicBezTo>
                    <a:cubicBezTo>
                      <a:pt x="380" y="1290"/>
                      <a:pt x="349" y="1277"/>
                      <a:pt x="321" y="1261"/>
                    </a:cubicBezTo>
                    <a:cubicBezTo>
                      <a:pt x="304" y="1251"/>
                      <a:pt x="304" y="1251"/>
                      <a:pt x="304" y="1251"/>
                    </a:cubicBezTo>
                    <a:cubicBezTo>
                      <a:pt x="244" y="1293"/>
                      <a:pt x="244" y="1293"/>
                      <a:pt x="244" y="1293"/>
                    </a:cubicBezTo>
                    <a:cubicBezTo>
                      <a:pt x="146" y="1196"/>
                      <a:pt x="146" y="1196"/>
                      <a:pt x="146" y="1196"/>
                    </a:cubicBezTo>
                    <a:cubicBezTo>
                      <a:pt x="189" y="1136"/>
                      <a:pt x="189" y="1136"/>
                      <a:pt x="189" y="1136"/>
                    </a:cubicBezTo>
                    <a:cubicBezTo>
                      <a:pt x="179" y="1119"/>
                      <a:pt x="179" y="1119"/>
                      <a:pt x="179" y="1119"/>
                    </a:cubicBezTo>
                    <a:cubicBezTo>
                      <a:pt x="163" y="1091"/>
                      <a:pt x="150" y="1060"/>
                      <a:pt x="142" y="1029"/>
                    </a:cubicBezTo>
                    <a:cubicBezTo>
                      <a:pt x="136" y="1009"/>
                      <a:pt x="136" y="1009"/>
                      <a:pt x="136" y="1009"/>
                    </a:cubicBezTo>
                    <a:cubicBezTo>
                      <a:pt x="64" y="997"/>
                      <a:pt x="64" y="997"/>
                      <a:pt x="64" y="997"/>
                    </a:cubicBezTo>
                    <a:cubicBezTo>
                      <a:pt x="64" y="859"/>
                      <a:pt x="64" y="859"/>
                      <a:pt x="64" y="859"/>
                    </a:cubicBezTo>
                    <a:cubicBezTo>
                      <a:pt x="136" y="847"/>
                      <a:pt x="136" y="847"/>
                      <a:pt x="136" y="847"/>
                    </a:cubicBezTo>
                    <a:cubicBezTo>
                      <a:pt x="142" y="827"/>
                      <a:pt x="142" y="827"/>
                      <a:pt x="142" y="827"/>
                    </a:cubicBezTo>
                    <a:cubicBezTo>
                      <a:pt x="151" y="796"/>
                      <a:pt x="163" y="765"/>
                      <a:pt x="179" y="737"/>
                    </a:cubicBezTo>
                    <a:cubicBezTo>
                      <a:pt x="189" y="720"/>
                      <a:pt x="189" y="720"/>
                      <a:pt x="189" y="720"/>
                    </a:cubicBezTo>
                    <a:cubicBezTo>
                      <a:pt x="147" y="660"/>
                      <a:pt x="147" y="660"/>
                      <a:pt x="147" y="660"/>
                    </a:cubicBezTo>
                    <a:cubicBezTo>
                      <a:pt x="244" y="562"/>
                      <a:pt x="244" y="562"/>
                      <a:pt x="244" y="562"/>
                    </a:cubicBezTo>
                    <a:cubicBezTo>
                      <a:pt x="304" y="605"/>
                      <a:pt x="304" y="605"/>
                      <a:pt x="304" y="605"/>
                    </a:cubicBezTo>
                    <a:cubicBezTo>
                      <a:pt x="321" y="595"/>
                      <a:pt x="321" y="595"/>
                      <a:pt x="321" y="595"/>
                    </a:cubicBezTo>
                    <a:cubicBezTo>
                      <a:pt x="349" y="579"/>
                      <a:pt x="380" y="566"/>
                      <a:pt x="411" y="558"/>
                    </a:cubicBezTo>
                    <a:cubicBezTo>
                      <a:pt x="431" y="552"/>
                      <a:pt x="431" y="552"/>
                      <a:pt x="431" y="552"/>
                    </a:cubicBezTo>
                    <a:cubicBezTo>
                      <a:pt x="443" y="480"/>
                      <a:pt x="443" y="480"/>
                      <a:pt x="443" y="480"/>
                    </a:cubicBezTo>
                    <a:cubicBezTo>
                      <a:pt x="581" y="480"/>
                      <a:pt x="581" y="480"/>
                      <a:pt x="581" y="480"/>
                    </a:cubicBezTo>
                    <a:cubicBezTo>
                      <a:pt x="593" y="552"/>
                      <a:pt x="593" y="552"/>
                      <a:pt x="593" y="552"/>
                    </a:cubicBezTo>
                    <a:cubicBezTo>
                      <a:pt x="613" y="558"/>
                      <a:pt x="613" y="558"/>
                      <a:pt x="613" y="558"/>
                    </a:cubicBezTo>
                    <a:cubicBezTo>
                      <a:pt x="644" y="566"/>
                      <a:pt x="675" y="579"/>
                      <a:pt x="703" y="595"/>
                    </a:cubicBezTo>
                    <a:cubicBezTo>
                      <a:pt x="720" y="605"/>
                      <a:pt x="720" y="605"/>
                      <a:pt x="720" y="605"/>
                    </a:cubicBezTo>
                    <a:cubicBezTo>
                      <a:pt x="780" y="562"/>
                      <a:pt x="780" y="562"/>
                      <a:pt x="780" y="562"/>
                    </a:cubicBezTo>
                    <a:cubicBezTo>
                      <a:pt x="878" y="660"/>
                      <a:pt x="878" y="660"/>
                      <a:pt x="878" y="660"/>
                    </a:cubicBezTo>
                    <a:cubicBezTo>
                      <a:pt x="835" y="720"/>
                      <a:pt x="835" y="720"/>
                      <a:pt x="835" y="720"/>
                    </a:cubicBezTo>
                    <a:cubicBezTo>
                      <a:pt x="845" y="737"/>
                      <a:pt x="845" y="737"/>
                      <a:pt x="845" y="737"/>
                    </a:cubicBezTo>
                    <a:cubicBezTo>
                      <a:pt x="859" y="762"/>
                      <a:pt x="870" y="788"/>
                      <a:pt x="878" y="815"/>
                    </a:cubicBezTo>
                    <a:cubicBezTo>
                      <a:pt x="859" y="830"/>
                      <a:pt x="842" y="847"/>
                      <a:pt x="826" y="866"/>
                    </a:cubicBezTo>
                    <a:cubicBezTo>
                      <a:pt x="797" y="719"/>
                      <a:pt x="667" y="608"/>
                      <a:pt x="512" y="608"/>
                    </a:cubicBezTo>
                    <a:cubicBezTo>
                      <a:pt x="336" y="608"/>
                      <a:pt x="192" y="752"/>
                      <a:pt x="192" y="928"/>
                    </a:cubicBezTo>
                    <a:cubicBezTo>
                      <a:pt x="192" y="1104"/>
                      <a:pt x="336" y="1248"/>
                      <a:pt x="512" y="1248"/>
                    </a:cubicBezTo>
                    <a:cubicBezTo>
                      <a:pt x="582" y="1248"/>
                      <a:pt x="649" y="1224"/>
                      <a:pt x="704" y="1183"/>
                    </a:cubicBezTo>
                    <a:cubicBezTo>
                      <a:pt x="704" y="1183"/>
                      <a:pt x="704" y="1184"/>
                      <a:pt x="704" y="1184"/>
                    </a:cubicBezTo>
                    <a:cubicBezTo>
                      <a:pt x="704" y="1209"/>
                      <a:pt x="706" y="1233"/>
                      <a:pt x="710" y="1257"/>
                    </a:cubicBezTo>
                    <a:lnTo>
                      <a:pt x="703" y="1261"/>
                    </a:lnTo>
                    <a:close/>
                    <a:moveTo>
                      <a:pt x="767" y="947"/>
                    </a:moveTo>
                    <a:cubicBezTo>
                      <a:pt x="743" y="989"/>
                      <a:pt x="725" y="1035"/>
                      <a:pt x="715" y="1084"/>
                    </a:cubicBezTo>
                    <a:cubicBezTo>
                      <a:pt x="666" y="1147"/>
                      <a:pt x="591" y="1184"/>
                      <a:pt x="512" y="1184"/>
                    </a:cubicBezTo>
                    <a:cubicBezTo>
                      <a:pt x="371" y="1184"/>
                      <a:pt x="256" y="1069"/>
                      <a:pt x="256" y="928"/>
                    </a:cubicBezTo>
                    <a:cubicBezTo>
                      <a:pt x="256" y="787"/>
                      <a:pt x="371" y="672"/>
                      <a:pt x="512" y="672"/>
                    </a:cubicBezTo>
                    <a:cubicBezTo>
                      <a:pt x="653" y="672"/>
                      <a:pt x="768" y="787"/>
                      <a:pt x="768" y="928"/>
                    </a:cubicBezTo>
                    <a:cubicBezTo>
                      <a:pt x="768" y="934"/>
                      <a:pt x="768" y="941"/>
                      <a:pt x="767" y="947"/>
                    </a:cubicBezTo>
                    <a:close/>
                    <a:moveTo>
                      <a:pt x="1184" y="1600"/>
                    </a:moveTo>
                    <a:cubicBezTo>
                      <a:pt x="955" y="1600"/>
                      <a:pt x="768" y="1413"/>
                      <a:pt x="768" y="1184"/>
                    </a:cubicBezTo>
                    <a:cubicBezTo>
                      <a:pt x="768" y="955"/>
                      <a:pt x="955" y="768"/>
                      <a:pt x="1184" y="768"/>
                    </a:cubicBezTo>
                    <a:cubicBezTo>
                      <a:pt x="1413" y="768"/>
                      <a:pt x="1600" y="955"/>
                      <a:pt x="1600" y="1184"/>
                    </a:cubicBezTo>
                    <a:cubicBezTo>
                      <a:pt x="1600" y="1413"/>
                      <a:pt x="1413" y="1600"/>
                      <a:pt x="1184" y="1600"/>
                    </a:cubicBezTo>
                    <a:close/>
                    <a:moveTo>
                      <a:pt x="1856" y="64"/>
                    </a:moveTo>
                    <a:cubicBezTo>
                      <a:pt x="1920" y="64"/>
                      <a:pt x="1920" y="64"/>
                      <a:pt x="1920" y="64"/>
                    </a:cubicBezTo>
                    <a:cubicBezTo>
                      <a:pt x="1920" y="1152"/>
                      <a:pt x="1920" y="1152"/>
                      <a:pt x="1920" y="1152"/>
                    </a:cubicBezTo>
                    <a:cubicBezTo>
                      <a:pt x="1856" y="1152"/>
                      <a:pt x="1856" y="1152"/>
                      <a:pt x="1856" y="1152"/>
                    </a:cubicBezTo>
                    <a:lnTo>
                      <a:pt x="1856"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sp>
            <p:nvSpPr>
              <p:cNvPr id="119" name="Freeform 25"/>
              <p:cNvSpPr>
                <a:spLocks noEditPoints="1"/>
              </p:cNvSpPr>
              <p:nvPr/>
            </p:nvSpPr>
            <p:spPr bwMode="auto">
              <a:xfrm>
                <a:off x="3078373" y="1973539"/>
                <a:ext cx="709579" cy="285374"/>
              </a:xfrm>
              <a:custGeom>
                <a:avLst/>
                <a:gdLst>
                  <a:gd name="T0" fmla="*/ 1792 w 1984"/>
                  <a:gd name="T1" fmla="*/ 64 h 800"/>
                  <a:gd name="T2" fmla="*/ 1634 w 1984"/>
                  <a:gd name="T3" fmla="*/ 245 h 800"/>
                  <a:gd name="T4" fmla="*/ 1385 w 1984"/>
                  <a:gd name="T5" fmla="*/ 298 h 800"/>
                  <a:gd name="T6" fmla="*/ 1248 w 1984"/>
                  <a:gd name="T7" fmla="*/ 384 h 800"/>
                  <a:gd name="T8" fmla="*/ 1093 w 1984"/>
                  <a:gd name="T9" fmla="*/ 615 h 800"/>
                  <a:gd name="T10" fmla="*/ 1054 w 1984"/>
                  <a:gd name="T11" fmla="*/ 608 h 800"/>
                  <a:gd name="T12" fmla="*/ 960 w 1984"/>
                  <a:gd name="T13" fmla="*/ 192 h 800"/>
                  <a:gd name="T14" fmla="*/ 768 w 1984"/>
                  <a:gd name="T15" fmla="*/ 192 h 800"/>
                  <a:gd name="T16" fmla="*/ 508 w 1984"/>
                  <a:gd name="T17" fmla="*/ 374 h 800"/>
                  <a:gd name="T18" fmla="*/ 358 w 1984"/>
                  <a:gd name="T19" fmla="*/ 416 h 800"/>
                  <a:gd name="T20" fmla="*/ 96 w 1984"/>
                  <a:gd name="T21" fmla="*/ 352 h 800"/>
                  <a:gd name="T22" fmla="*/ 96 w 1984"/>
                  <a:gd name="T23" fmla="*/ 544 h 800"/>
                  <a:gd name="T24" fmla="*/ 358 w 1984"/>
                  <a:gd name="T25" fmla="*/ 480 h 800"/>
                  <a:gd name="T26" fmla="*/ 544 w 1984"/>
                  <a:gd name="T27" fmla="*/ 448 h 800"/>
                  <a:gd name="T28" fmla="*/ 804 w 1984"/>
                  <a:gd name="T29" fmla="*/ 266 h 800"/>
                  <a:gd name="T30" fmla="*/ 866 w 1984"/>
                  <a:gd name="T31" fmla="*/ 288 h 800"/>
                  <a:gd name="T32" fmla="*/ 960 w 1984"/>
                  <a:gd name="T33" fmla="*/ 704 h 800"/>
                  <a:gd name="T34" fmla="*/ 1152 w 1984"/>
                  <a:gd name="T35" fmla="*/ 704 h 800"/>
                  <a:gd name="T36" fmla="*/ 1307 w 1984"/>
                  <a:gd name="T37" fmla="*/ 473 h 800"/>
                  <a:gd name="T38" fmla="*/ 1440 w 1984"/>
                  <a:gd name="T39" fmla="*/ 384 h 800"/>
                  <a:gd name="T40" fmla="*/ 1536 w 1984"/>
                  <a:gd name="T41" fmla="*/ 237 h 800"/>
                  <a:gd name="T42" fmla="*/ 1920 w 1984"/>
                  <a:gd name="T43" fmla="*/ 99 h 800"/>
                  <a:gd name="T44" fmla="*/ 1984 w 1984"/>
                  <a:gd name="T45" fmla="*/ 192 h 800"/>
                  <a:gd name="T46" fmla="*/ 1792 w 1984"/>
                  <a:gd name="T47" fmla="*/ 0 h 800"/>
                  <a:gd name="T48" fmla="*/ 64 w 1984"/>
                  <a:gd name="T49" fmla="*/ 448 h 800"/>
                  <a:gd name="T50" fmla="*/ 128 w 1984"/>
                  <a:gd name="T51" fmla="*/ 448 h 800"/>
                  <a:gd name="T52" fmla="*/ 448 w 1984"/>
                  <a:gd name="T53" fmla="*/ 480 h 800"/>
                  <a:gd name="T54" fmla="*/ 448 w 1984"/>
                  <a:gd name="T55" fmla="*/ 416 h 800"/>
                  <a:gd name="T56" fmla="*/ 448 w 1984"/>
                  <a:gd name="T57" fmla="*/ 480 h 800"/>
                  <a:gd name="T58" fmla="*/ 864 w 1984"/>
                  <a:gd name="T59" fmla="*/ 160 h 800"/>
                  <a:gd name="T60" fmla="*/ 864 w 1984"/>
                  <a:gd name="T61" fmla="*/ 224 h 800"/>
                  <a:gd name="T62" fmla="*/ 1056 w 1984"/>
                  <a:gd name="T63" fmla="*/ 736 h 800"/>
                  <a:gd name="T64" fmla="*/ 1056 w 1984"/>
                  <a:gd name="T65" fmla="*/ 672 h 800"/>
                  <a:gd name="T66" fmla="*/ 1056 w 1984"/>
                  <a:gd name="T67" fmla="*/ 736 h 800"/>
                  <a:gd name="T68" fmla="*/ 1312 w 1984"/>
                  <a:gd name="T69" fmla="*/ 384 h 800"/>
                  <a:gd name="T70" fmla="*/ 1376 w 1984"/>
                  <a:gd name="T71" fmla="*/ 38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4" h="800">
                    <a:moveTo>
                      <a:pt x="1792" y="0"/>
                    </a:moveTo>
                    <a:cubicBezTo>
                      <a:pt x="1792" y="64"/>
                      <a:pt x="1792" y="64"/>
                      <a:pt x="1792" y="64"/>
                    </a:cubicBezTo>
                    <a:cubicBezTo>
                      <a:pt x="1861" y="64"/>
                      <a:pt x="1861" y="64"/>
                      <a:pt x="1861" y="64"/>
                    </a:cubicBezTo>
                    <a:cubicBezTo>
                      <a:pt x="1634" y="245"/>
                      <a:pt x="1634" y="245"/>
                      <a:pt x="1634" y="245"/>
                    </a:cubicBezTo>
                    <a:cubicBezTo>
                      <a:pt x="1536" y="147"/>
                      <a:pt x="1536" y="147"/>
                      <a:pt x="1536" y="147"/>
                    </a:cubicBezTo>
                    <a:cubicBezTo>
                      <a:pt x="1385" y="298"/>
                      <a:pt x="1385" y="298"/>
                      <a:pt x="1385" y="298"/>
                    </a:cubicBezTo>
                    <a:cubicBezTo>
                      <a:pt x="1373" y="292"/>
                      <a:pt x="1359" y="288"/>
                      <a:pt x="1344" y="288"/>
                    </a:cubicBezTo>
                    <a:cubicBezTo>
                      <a:pt x="1291" y="288"/>
                      <a:pt x="1248" y="331"/>
                      <a:pt x="1248" y="384"/>
                    </a:cubicBezTo>
                    <a:cubicBezTo>
                      <a:pt x="1248" y="401"/>
                      <a:pt x="1253" y="416"/>
                      <a:pt x="1260" y="429"/>
                    </a:cubicBezTo>
                    <a:cubicBezTo>
                      <a:pt x="1093" y="615"/>
                      <a:pt x="1093" y="615"/>
                      <a:pt x="1093" y="615"/>
                    </a:cubicBezTo>
                    <a:cubicBezTo>
                      <a:pt x="1081" y="611"/>
                      <a:pt x="1069" y="608"/>
                      <a:pt x="1056" y="608"/>
                    </a:cubicBezTo>
                    <a:cubicBezTo>
                      <a:pt x="1055" y="608"/>
                      <a:pt x="1055" y="608"/>
                      <a:pt x="1054" y="608"/>
                    </a:cubicBezTo>
                    <a:cubicBezTo>
                      <a:pt x="926" y="265"/>
                      <a:pt x="926" y="265"/>
                      <a:pt x="926" y="265"/>
                    </a:cubicBezTo>
                    <a:cubicBezTo>
                      <a:pt x="946" y="247"/>
                      <a:pt x="960" y="221"/>
                      <a:pt x="960" y="192"/>
                    </a:cubicBezTo>
                    <a:cubicBezTo>
                      <a:pt x="960" y="139"/>
                      <a:pt x="917" y="96"/>
                      <a:pt x="864" y="96"/>
                    </a:cubicBezTo>
                    <a:cubicBezTo>
                      <a:pt x="811" y="96"/>
                      <a:pt x="768" y="139"/>
                      <a:pt x="768" y="192"/>
                    </a:cubicBezTo>
                    <a:cubicBezTo>
                      <a:pt x="768" y="199"/>
                      <a:pt x="769" y="206"/>
                      <a:pt x="770" y="212"/>
                    </a:cubicBezTo>
                    <a:cubicBezTo>
                      <a:pt x="508" y="374"/>
                      <a:pt x="508" y="374"/>
                      <a:pt x="508" y="374"/>
                    </a:cubicBezTo>
                    <a:cubicBezTo>
                      <a:pt x="491" y="360"/>
                      <a:pt x="471" y="352"/>
                      <a:pt x="448" y="352"/>
                    </a:cubicBezTo>
                    <a:cubicBezTo>
                      <a:pt x="406" y="352"/>
                      <a:pt x="371" y="379"/>
                      <a:pt x="358" y="416"/>
                    </a:cubicBezTo>
                    <a:cubicBezTo>
                      <a:pt x="186" y="416"/>
                      <a:pt x="186" y="416"/>
                      <a:pt x="186" y="416"/>
                    </a:cubicBezTo>
                    <a:cubicBezTo>
                      <a:pt x="173" y="379"/>
                      <a:pt x="138" y="352"/>
                      <a:pt x="96" y="352"/>
                    </a:cubicBezTo>
                    <a:cubicBezTo>
                      <a:pt x="43" y="352"/>
                      <a:pt x="0" y="395"/>
                      <a:pt x="0" y="448"/>
                    </a:cubicBezTo>
                    <a:cubicBezTo>
                      <a:pt x="0" y="501"/>
                      <a:pt x="43" y="544"/>
                      <a:pt x="96" y="544"/>
                    </a:cubicBezTo>
                    <a:cubicBezTo>
                      <a:pt x="138" y="544"/>
                      <a:pt x="173" y="517"/>
                      <a:pt x="186" y="480"/>
                    </a:cubicBezTo>
                    <a:cubicBezTo>
                      <a:pt x="358" y="480"/>
                      <a:pt x="358" y="480"/>
                      <a:pt x="358" y="480"/>
                    </a:cubicBezTo>
                    <a:cubicBezTo>
                      <a:pt x="371" y="517"/>
                      <a:pt x="406" y="544"/>
                      <a:pt x="448" y="544"/>
                    </a:cubicBezTo>
                    <a:cubicBezTo>
                      <a:pt x="501" y="544"/>
                      <a:pt x="544" y="501"/>
                      <a:pt x="544" y="448"/>
                    </a:cubicBezTo>
                    <a:cubicBezTo>
                      <a:pt x="544" y="441"/>
                      <a:pt x="543" y="434"/>
                      <a:pt x="542" y="428"/>
                    </a:cubicBezTo>
                    <a:cubicBezTo>
                      <a:pt x="804" y="266"/>
                      <a:pt x="804" y="266"/>
                      <a:pt x="804" y="266"/>
                    </a:cubicBezTo>
                    <a:cubicBezTo>
                      <a:pt x="821" y="280"/>
                      <a:pt x="841" y="288"/>
                      <a:pt x="864" y="288"/>
                    </a:cubicBezTo>
                    <a:cubicBezTo>
                      <a:pt x="865" y="288"/>
                      <a:pt x="865" y="288"/>
                      <a:pt x="866" y="288"/>
                    </a:cubicBezTo>
                    <a:cubicBezTo>
                      <a:pt x="994" y="631"/>
                      <a:pt x="994" y="631"/>
                      <a:pt x="994" y="631"/>
                    </a:cubicBezTo>
                    <a:cubicBezTo>
                      <a:pt x="974" y="649"/>
                      <a:pt x="960" y="675"/>
                      <a:pt x="960" y="704"/>
                    </a:cubicBezTo>
                    <a:cubicBezTo>
                      <a:pt x="960" y="757"/>
                      <a:pt x="1003" y="800"/>
                      <a:pt x="1056" y="800"/>
                    </a:cubicBezTo>
                    <a:cubicBezTo>
                      <a:pt x="1109" y="800"/>
                      <a:pt x="1152" y="757"/>
                      <a:pt x="1152" y="704"/>
                    </a:cubicBezTo>
                    <a:cubicBezTo>
                      <a:pt x="1152" y="687"/>
                      <a:pt x="1147" y="672"/>
                      <a:pt x="1140" y="658"/>
                    </a:cubicBezTo>
                    <a:cubicBezTo>
                      <a:pt x="1307" y="473"/>
                      <a:pt x="1307" y="473"/>
                      <a:pt x="1307" y="473"/>
                    </a:cubicBezTo>
                    <a:cubicBezTo>
                      <a:pt x="1319" y="477"/>
                      <a:pt x="1331" y="480"/>
                      <a:pt x="1344" y="480"/>
                    </a:cubicBezTo>
                    <a:cubicBezTo>
                      <a:pt x="1397" y="480"/>
                      <a:pt x="1440" y="437"/>
                      <a:pt x="1440" y="384"/>
                    </a:cubicBezTo>
                    <a:cubicBezTo>
                      <a:pt x="1440" y="369"/>
                      <a:pt x="1436" y="355"/>
                      <a:pt x="1430" y="343"/>
                    </a:cubicBezTo>
                    <a:cubicBezTo>
                      <a:pt x="1536" y="237"/>
                      <a:pt x="1536" y="237"/>
                      <a:pt x="1536" y="237"/>
                    </a:cubicBezTo>
                    <a:cubicBezTo>
                      <a:pt x="1630" y="331"/>
                      <a:pt x="1630" y="331"/>
                      <a:pt x="1630" y="331"/>
                    </a:cubicBezTo>
                    <a:cubicBezTo>
                      <a:pt x="1920" y="99"/>
                      <a:pt x="1920" y="99"/>
                      <a:pt x="1920" y="99"/>
                    </a:cubicBezTo>
                    <a:cubicBezTo>
                      <a:pt x="1920" y="192"/>
                      <a:pt x="1920" y="192"/>
                      <a:pt x="1920" y="192"/>
                    </a:cubicBezTo>
                    <a:cubicBezTo>
                      <a:pt x="1984" y="192"/>
                      <a:pt x="1984" y="192"/>
                      <a:pt x="1984" y="192"/>
                    </a:cubicBezTo>
                    <a:cubicBezTo>
                      <a:pt x="1984" y="0"/>
                      <a:pt x="1984" y="0"/>
                      <a:pt x="1984" y="0"/>
                    </a:cubicBezTo>
                    <a:lnTo>
                      <a:pt x="1792" y="0"/>
                    </a:lnTo>
                    <a:close/>
                    <a:moveTo>
                      <a:pt x="96" y="480"/>
                    </a:moveTo>
                    <a:cubicBezTo>
                      <a:pt x="78" y="480"/>
                      <a:pt x="64" y="466"/>
                      <a:pt x="64" y="448"/>
                    </a:cubicBezTo>
                    <a:cubicBezTo>
                      <a:pt x="64" y="430"/>
                      <a:pt x="78" y="416"/>
                      <a:pt x="96" y="416"/>
                    </a:cubicBezTo>
                    <a:cubicBezTo>
                      <a:pt x="114" y="416"/>
                      <a:pt x="128" y="430"/>
                      <a:pt x="128" y="448"/>
                    </a:cubicBezTo>
                    <a:cubicBezTo>
                      <a:pt x="128" y="466"/>
                      <a:pt x="114" y="480"/>
                      <a:pt x="96" y="480"/>
                    </a:cubicBezTo>
                    <a:close/>
                    <a:moveTo>
                      <a:pt x="448" y="480"/>
                    </a:moveTo>
                    <a:cubicBezTo>
                      <a:pt x="430" y="480"/>
                      <a:pt x="416" y="466"/>
                      <a:pt x="416" y="448"/>
                    </a:cubicBezTo>
                    <a:cubicBezTo>
                      <a:pt x="416" y="430"/>
                      <a:pt x="430" y="416"/>
                      <a:pt x="448" y="416"/>
                    </a:cubicBezTo>
                    <a:cubicBezTo>
                      <a:pt x="466" y="416"/>
                      <a:pt x="480" y="430"/>
                      <a:pt x="480" y="448"/>
                    </a:cubicBezTo>
                    <a:cubicBezTo>
                      <a:pt x="480" y="466"/>
                      <a:pt x="466" y="480"/>
                      <a:pt x="448" y="480"/>
                    </a:cubicBezTo>
                    <a:close/>
                    <a:moveTo>
                      <a:pt x="832" y="192"/>
                    </a:moveTo>
                    <a:cubicBezTo>
                      <a:pt x="832" y="174"/>
                      <a:pt x="846" y="160"/>
                      <a:pt x="864" y="160"/>
                    </a:cubicBezTo>
                    <a:cubicBezTo>
                      <a:pt x="882" y="160"/>
                      <a:pt x="896" y="174"/>
                      <a:pt x="896" y="192"/>
                    </a:cubicBezTo>
                    <a:cubicBezTo>
                      <a:pt x="896" y="210"/>
                      <a:pt x="882" y="224"/>
                      <a:pt x="864" y="224"/>
                    </a:cubicBezTo>
                    <a:cubicBezTo>
                      <a:pt x="846" y="224"/>
                      <a:pt x="832" y="210"/>
                      <a:pt x="832" y="192"/>
                    </a:cubicBezTo>
                    <a:close/>
                    <a:moveTo>
                      <a:pt x="1056" y="736"/>
                    </a:moveTo>
                    <a:cubicBezTo>
                      <a:pt x="1038" y="736"/>
                      <a:pt x="1024" y="722"/>
                      <a:pt x="1024" y="704"/>
                    </a:cubicBezTo>
                    <a:cubicBezTo>
                      <a:pt x="1024" y="686"/>
                      <a:pt x="1038" y="672"/>
                      <a:pt x="1056" y="672"/>
                    </a:cubicBezTo>
                    <a:cubicBezTo>
                      <a:pt x="1074" y="672"/>
                      <a:pt x="1088" y="686"/>
                      <a:pt x="1088" y="704"/>
                    </a:cubicBezTo>
                    <a:cubicBezTo>
                      <a:pt x="1088" y="722"/>
                      <a:pt x="1074" y="736"/>
                      <a:pt x="1056" y="736"/>
                    </a:cubicBezTo>
                    <a:close/>
                    <a:moveTo>
                      <a:pt x="1344" y="416"/>
                    </a:moveTo>
                    <a:cubicBezTo>
                      <a:pt x="1326" y="416"/>
                      <a:pt x="1312" y="402"/>
                      <a:pt x="1312" y="384"/>
                    </a:cubicBezTo>
                    <a:cubicBezTo>
                      <a:pt x="1312" y="366"/>
                      <a:pt x="1326" y="352"/>
                      <a:pt x="1344" y="352"/>
                    </a:cubicBezTo>
                    <a:cubicBezTo>
                      <a:pt x="1362" y="352"/>
                      <a:pt x="1376" y="366"/>
                      <a:pt x="1376" y="384"/>
                    </a:cubicBezTo>
                    <a:cubicBezTo>
                      <a:pt x="1376" y="402"/>
                      <a:pt x="1362" y="416"/>
                      <a:pt x="1344" y="4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37160" tIns="68580" rIns="137160" bIns="68580" numCol="1" anchor="t" anchorCtr="0" compatLnSpc="1"/>
              <a:lstStyle/>
              <a:p>
                <a:endParaRPr lang="zh-CN" altLang="en-US" sz="2700">
                  <a:solidFill>
                    <a:schemeClr val="bg1"/>
                  </a:solidFill>
                  <a:latin typeface="Times New Roman" panose="02020603050405020304" pitchFamily="18" charset="0"/>
                  <a:cs typeface="Times New Roman" panose="02020603050405020304" pitchFamily="18" charset="0"/>
                </a:endParaRPr>
              </a:p>
            </p:txBody>
          </p:sp>
        </p:grpSp>
      </p:grpSp>
      <p:cxnSp>
        <p:nvCxnSpPr>
          <p:cNvPr id="120" name="直接连接符 119"/>
          <p:cNvCxnSpPr/>
          <p:nvPr/>
        </p:nvCxnSpPr>
        <p:spPr>
          <a:xfrm flipH="1">
            <a:off x="9326432" y="8663259"/>
            <a:ext cx="3253941" cy="0"/>
          </a:xfrm>
          <a:prstGeom prst="line">
            <a:avLst/>
          </a:prstGeom>
          <a:ln w="12700">
            <a:gradFill flip="none" rotWithShape="1">
              <a:gsLst>
                <a:gs pos="0">
                  <a:schemeClr val="accent1">
                    <a:alpha val="40000"/>
                  </a:schemeClr>
                </a:gs>
                <a:gs pos="100000">
                  <a:schemeClr val="accent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a:off x="10953401" y="8752770"/>
            <a:ext cx="3253941" cy="0"/>
          </a:xfrm>
          <a:prstGeom prst="line">
            <a:avLst/>
          </a:prstGeom>
          <a:ln w="6350">
            <a:gradFill flip="none" rotWithShape="1">
              <a:gsLst>
                <a:gs pos="0">
                  <a:schemeClr val="accent1">
                    <a:alpha val="70000"/>
                  </a:schemeClr>
                </a:gs>
                <a:gs pos="81000">
                  <a:schemeClr val="accent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a:off x="12000072" y="6598397"/>
            <a:ext cx="3253941" cy="0"/>
          </a:xfrm>
          <a:prstGeom prst="line">
            <a:avLst/>
          </a:prstGeom>
          <a:ln w="12700">
            <a:gradFill flip="none" rotWithShape="1">
              <a:gsLst>
                <a:gs pos="0">
                  <a:schemeClr val="accent1">
                    <a:alpha val="40000"/>
                  </a:schemeClr>
                </a:gs>
                <a:gs pos="100000">
                  <a:schemeClr val="accent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flipH="1">
            <a:off x="13627041" y="6745056"/>
            <a:ext cx="3253941" cy="0"/>
          </a:xfrm>
          <a:prstGeom prst="line">
            <a:avLst/>
          </a:prstGeom>
          <a:ln w="6350">
            <a:gradFill flip="none" rotWithShape="1">
              <a:gsLst>
                <a:gs pos="0">
                  <a:schemeClr val="accent1">
                    <a:alpha val="70000"/>
                  </a:schemeClr>
                </a:gs>
                <a:gs pos="81000">
                  <a:schemeClr val="accent1">
                    <a:alpha val="0"/>
                  </a:schemeClr>
                </a:gs>
              </a:gsLst>
              <a:lin ang="10800000" scaled="1"/>
            </a:gradFill>
          </a:ln>
        </p:spPr>
        <p:style>
          <a:lnRef idx="1">
            <a:schemeClr val="accent1"/>
          </a:lnRef>
          <a:fillRef idx="0">
            <a:schemeClr val="accent1"/>
          </a:fillRef>
          <a:effectRef idx="0">
            <a:schemeClr val="accent1"/>
          </a:effectRef>
          <a:fontRef idx="minor">
            <a:schemeClr val="tx1"/>
          </a:fontRef>
        </p:style>
      </p:cxnSp>
      <p:sp>
        <p:nvSpPr>
          <p:cNvPr id="126" name="平行四边形 125"/>
          <p:cNvSpPr/>
          <p:nvPr/>
        </p:nvSpPr>
        <p:spPr>
          <a:xfrm>
            <a:off x="14045994" y="3952068"/>
            <a:ext cx="2416035" cy="213713"/>
          </a:xfrm>
          <a:prstGeom prst="parallelogram">
            <a:avLst/>
          </a:prstGeom>
          <a:gradFill flip="none" rotWithShape="1">
            <a:gsLst>
              <a:gs pos="0">
                <a:schemeClr val="accent1">
                  <a:alpha val="35000"/>
                </a:schemeClr>
              </a:gs>
              <a:gs pos="100000">
                <a:schemeClr val="accent1">
                  <a:alpha val="0"/>
                </a:schemeClr>
              </a:gs>
            </a:gsLst>
            <a:lin ang="0" scaled="1"/>
          </a:gradFill>
          <a:ln>
            <a:noFill/>
          </a:ln>
        </p:spPr>
        <p:txBody>
          <a:bodyPr vert="horz" wrap="square" lIns="137160" tIns="68580" rIns="137160" bIns="68580" numCol="1" anchor="t" anchorCtr="0" compatLnSpc="1"/>
          <a:lstStyle/>
          <a:p>
            <a:pPr algn="r" defTabSz="457200"/>
            <a:endParaRPr lang="zh-CN" altLang="en-US" sz="2700">
              <a:solidFill>
                <a:schemeClr val="bg1"/>
              </a:solidFill>
              <a:latin typeface="Times New Roman" panose="02020603050405020304" pitchFamily="18" charset="0"/>
              <a:cs typeface="Times New Roman" panose="02020603050405020304" pitchFamily="18" charset="0"/>
            </a:endParaRPr>
          </a:p>
        </p:txBody>
      </p:sp>
      <p:grpSp>
        <p:nvGrpSpPr>
          <p:cNvPr id="25" name="组合 24"/>
          <p:cNvGrpSpPr/>
          <p:nvPr/>
        </p:nvGrpSpPr>
        <p:grpSpPr>
          <a:xfrm>
            <a:off x="4281980" y="3761966"/>
            <a:ext cx="5283669" cy="3053034"/>
            <a:chOff x="2915613" y="2467337"/>
            <a:chExt cx="3522446" cy="2035356"/>
          </a:xfrm>
          <a:scene3d>
            <a:camera prst="perspectiveRelaxedModerately">
              <a:rot lat="0" lon="20400000" rev="0"/>
            </a:camera>
            <a:lightRig rig="threePt" dir="t"/>
          </a:scene3d>
        </p:grpSpPr>
        <p:pic>
          <p:nvPicPr>
            <p:cNvPr id="4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5613" y="2467337"/>
              <a:ext cx="3522446" cy="203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43"/>
            <p:cNvPicPr>
              <a:picLocks noChangeAspect="1"/>
            </p:cNvPicPr>
            <p:nvPr/>
          </p:nvPicPr>
          <p:blipFill>
            <a:blip r:embed="rId3"/>
            <a:stretch>
              <a:fillRect/>
            </a:stretch>
          </p:blipFill>
          <p:spPr>
            <a:xfrm>
              <a:off x="3410183" y="2710271"/>
              <a:ext cx="2500175" cy="1462026"/>
            </a:xfrm>
            <a:prstGeom prst="rect">
              <a:avLst/>
            </a:prstGeom>
          </p:spPr>
        </p:pic>
      </p:grpSp>
      <p:grpSp>
        <p:nvGrpSpPr>
          <p:cNvPr id="47" name="组合 46"/>
          <p:cNvGrpSpPr/>
          <p:nvPr/>
        </p:nvGrpSpPr>
        <p:grpSpPr>
          <a:xfrm>
            <a:off x="-112551" y="3111489"/>
            <a:ext cx="7119498" cy="4113822"/>
            <a:chOff x="-222888" y="2023526"/>
            <a:chExt cx="4746332" cy="2742548"/>
          </a:xfrm>
          <a:scene3d>
            <a:camera prst="perspectiveRelaxedModerately">
              <a:rot lat="0" lon="1800000" rev="0"/>
            </a:camera>
            <a:lightRig rig="threePt" dir="t"/>
          </a:scene3d>
        </p:grpSpPr>
        <p:pic>
          <p:nvPicPr>
            <p:cNvPr id="8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888" y="2023526"/>
              <a:ext cx="4746332" cy="274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47"/>
            <p:cNvPicPr>
              <a:picLocks noChangeAspect="1"/>
            </p:cNvPicPr>
            <p:nvPr/>
          </p:nvPicPr>
          <p:blipFill>
            <a:blip r:embed="rId4"/>
            <a:stretch>
              <a:fillRect/>
            </a:stretch>
          </p:blipFill>
          <p:spPr>
            <a:xfrm>
              <a:off x="444310" y="2290020"/>
              <a:ext cx="3345369" cy="2108911"/>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51C"/>
        </a:solidFill>
        <a:effectLst/>
      </p:bgPr>
    </p:bg>
    <p:spTree>
      <p:nvGrpSpPr>
        <p:cNvPr id="1" name=""/>
        <p:cNvGrpSpPr/>
        <p:nvPr/>
      </p:nvGrpSpPr>
      <p:grpSpPr>
        <a:xfrm>
          <a:off x="0" y="0"/>
          <a:ext cx="0" cy="0"/>
          <a:chOff x="0" y="0"/>
          <a:chExt cx="0" cy="0"/>
        </a:xfrm>
      </p:grpSpPr>
      <p:sp>
        <p:nvSpPr>
          <p:cNvPr id="9" name="Freeform 9"/>
          <p:cNvSpPr/>
          <p:nvPr/>
        </p:nvSpPr>
        <p:spPr>
          <a:xfrm>
            <a:off x="14754225" y="38100"/>
            <a:ext cx="3430270" cy="918210"/>
          </a:xfrm>
          <a:custGeom>
            <a:avLst/>
            <a:gdLst/>
            <a:ahLst/>
            <a:cxnLst/>
            <a:rect l="l" t="t" r="r" b="b"/>
            <a:pathLst>
              <a:path w="4087481" h="1054593">
                <a:moveTo>
                  <a:pt x="0" y="0"/>
                </a:moveTo>
                <a:lnTo>
                  <a:pt x="4087482" y="0"/>
                </a:lnTo>
                <a:lnTo>
                  <a:pt x="4087482" y="1054593"/>
                </a:lnTo>
                <a:lnTo>
                  <a:pt x="0" y="1054593"/>
                </a:lnTo>
                <a:lnTo>
                  <a:pt x="0" y="0"/>
                </a:lnTo>
                <a:close/>
              </a:path>
            </a:pathLst>
          </a:custGeom>
          <a:blipFill>
            <a:blip r:embed="rId1"/>
            <a:stretch>
              <a:fillRect/>
            </a:stretch>
          </a:blipFill>
        </p:spPr>
        <p:txBody>
          <a:bodyPr/>
          <a:lstStyle/>
          <a:p>
            <a:endParaRPr lang="it-IT" dirty="0">
              <a:solidFill>
                <a:schemeClr val="bg1"/>
              </a:solidFill>
            </a:endParaRPr>
          </a:p>
        </p:txBody>
      </p:sp>
      <p:sp>
        <p:nvSpPr>
          <p:cNvPr id="6" name="文本框 5"/>
          <p:cNvSpPr txBox="1"/>
          <p:nvPr/>
        </p:nvSpPr>
        <p:spPr>
          <a:xfrm>
            <a:off x="1204748" y="266411"/>
            <a:ext cx="9481172" cy="64516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Simplified </a:t>
            </a:r>
            <a:r>
              <a:rPr kumimoji="0" lang="zh-CN" altLang="en-US"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Approval</a:t>
            </a:r>
            <a:r>
              <a:rPr kumimoji="0" lang="en-US" altLang="zh-CN"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lang="zh-CN" altLang="en-US" sz="360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sym typeface="+mn-ea"/>
              </a:rPr>
              <a:t>Process</a:t>
            </a:r>
            <a:endParaRPr kumimoji="0" lang="zh-CN" altLang="en-US" sz="3600" b="0" i="0" u="none" strike="noStrike" kern="1200" cap="none" spc="0" normalizeH="0" baseline="0" noProof="0">
              <a:ln>
                <a:noFill/>
              </a:ln>
              <a:solidFill>
                <a:schemeClr val="bg1"/>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sym typeface="+mn-ea"/>
            </a:endParaRPr>
          </a:p>
        </p:txBody>
      </p:sp>
      <p:grpSp>
        <p:nvGrpSpPr>
          <p:cNvPr id="7" name="组合 6"/>
          <p:cNvGrpSpPr/>
          <p:nvPr/>
        </p:nvGrpSpPr>
        <p:grpSpPr>
          <a:xfrm>
            <a:off x="514395" y="3625298"/>
            <a:ext cx="17685420" cy="6613757"/>
            <a:chOff x="246084" y="1734730"/>
            <a:chExt cx="12567065" cy="4857610"/>
          </a:xfrm>
        </p:grpSpPr>
        <p:grpSp>
          <p:nvGrpSpPr>
            <p:cNvPr id="22" name="组合 21"/>
            <p:cNvGrpSpPr/>
            <p:nvPr/>
          </p:nvGrpSpPr>
          <p:grpSpPr>
            <a:xfrm>
              <a:off x="246084" y="1734730"/>
              <a:ext cx="12048620" cy="4857610"/>
              <a:chOff x="1905755" y="1918346"/>
              <a:chExt cx="9945655" cy="4390377"/>
            </a:xfrm>
            <a:effectLst>
              <a:outerShdw blurRad="127000" dist="419100" dir="6780000" algn="ctr" rotWithShape="0">
                <a:srgbClr val="000000">
                  <a:alpha val="5000"/>
                </a:srgbClr>
              </a:outerShdw>
            </a:effectLst>
            <a:scene3d>
              <a:camera prst="orthographicFront">
                <a:rot lat="18894000" lon="19842000" rev="2304000"/>
              </a:camera>
              <a:lightRig rig="threePt" dir="t"/>
            </a:scene3d>
          </p:grpSpPr>
          <p:sp>
            <p:nvSpPr>
              <p:cNvPr id="182" name="椭圆 181"/>
              <p:cNvSpPr/>
              <p:nvPr/>
            </p:nvSpPr>
            <p:spPr>
              <a:xfrm>
                <a:off x="2722345" y="3426021"/>
                <a:ext cx="980356" cy="980353"/>
              </a:xfrm>
              <a:prstGeom prst="ellipse">
                <a:avLst/>
              </a:prstGeom>
              <a:noFill/>
              <a:ln>
                <a:gradFill flip="none" rotWithShape="1">
                  <a:gsLst>
                    <a:gs pos="0">
                      <a:srgbClr val="1D78FA">
                        <a:alpha val="0"/>
                      </a:srgbClr>
                    </a:gs>
                    <a:gs pos="100000">
                      <a:srgbClr val="1D78FA"/>
                    </a:gs>
                  </a:gsLst>
                  <a:lin ang="162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85" name="椭圆 184"/>
              <p:cNvSpPr/>
              <p:nvPr/>
            </p:nvSpPr>
            <p:spPr>
              <a:xfrm>
                <a:off x="5678948" y="2625853"/>
                <a:ext cx="980356" cy="980353"/>
              </a:xfrm>
              <a:prstGeom prst="ellipse">
                <a:avLst/>
              </a:prstGeom>
              <a:noFill/>
              <a:ln>
                <a:gradFill flip="none" rotWithShape="1">
                  <a:gsLst>
                    <a:gs pos="0">
                      <a:srgbClr val="1D78FA">
                        <a:alpha val="0"/>
                      </a:srgbClr>
                    </a:gs>
                    <a:gs pos="100000">
                      <a:srgbClr val="1D78FA"/>
                    </a:gs>
                  </a:gsLst>
                  <a:lin ang="162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sp>
            <p:nvSpPr>
              <p:cNvPr id="187" name="椭圆 186"/>
              <p:cNvSpPr/>
              <p:nvPr/>
            </p:nvSpPr>
            <p:spPr>
              <a:xfrm>
                <a:off x="7097863" y="4688397"/>
                <a:ext cx="980356" cy="980353"/>
              </a:xfrm>
              <a:prstGeom prst="ellipse">
                <a:avLst/>
              </a:prstGeom>
              <a:noFill/>
              <a:ln>
                <a:gradFill flip="none" rotWithShape="1">
                  <a:gsLst>
                    <a:gs pos="0">
                      <a:srgbClr val="1D78FA">
                        <a:alpha val="0"/>
                      </a:srgbClr>
                    </a:gs>
                    <a:gs pos="100000">
                      <a:srgbClr val="1D78FA"/>
                    </a:gs>
                  </a:gsLst>
                  <a:lin ang="162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sp>
            <p:nvSpPr>
              <p:cNvPr id="188" name="椭圆 187"/>
              <p:cNvSpPr/>
              <p:nvPr/>
            </p:nvSpPr>
            <p:spPr>
              <a:xfrm>
                <a:off x="8522166" y="1918346"/>
                <a:ext cx="980356" cy="980353"/>
              </a:xfrm>
              <a:prstGeom prst="ellipse">
                <a:avLst/>
              </a:prstGeom>
              <a:noFill/>
              <a:ln>
                <a:gradFill flip="none" rotWithShape="1">
                  <a:gsLst>
                    <a:gs pos="0">
                      <a:srgbClr val="1D78FA">
                        <a:alpha val="0"/>
                      </a:srgbClr>
                    </a:gs>
                    <a:gs pos="100000">
                      <a:srgbClr val="1D78FA"/>
                    </a:gs>
                  </a:gsLst>
                  <a:lin ang="162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sp>
            <p:nvSpPr>
              <p:cNvPr id="189" name="椭圆 188"/>
              <p:cNvSpPr/>
              <p:nvPr/>
            </p:nvSpPr>
            <p:spPr>
              <a:xfrm>
                <a:off x="10054465" y="3508939"/>
                <a:ext cx="980356" cy="980353"/>
              </a:xfrm>
              <a:prstGeom prst="ellipse">
                <a:avLst/>
              </a:prstGeom>
              <a:noFill/>
              <a:ln>
                <a:gradFill flip="none" rotWithShape="1">
                  <a:gsLst>
                    <a:gs pos="0">
                      <a:srgbClr val="1D78FA">
                        <a:alpha val="0"/>
                      </a:srgbClr>
                    </a:gs>
                    <a:gs pos="100000">
                      <a:srgbClr val="1D78FA"/>
                    </a:gs>
                  </a:gsLst>
                  <a:lin ang="162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grpSp>
            <p:nvGrpSpPr>
              <p:cNvPr id="190" name="组合 189"/>
              <p:cNvGrpSpPr/>
              <p:nvPr/>
            </p:nvGrpSpPr>
            <p:grpSpPr>
              <a:xfrm>
                <a:off x="1905755" y="2406630"/>
                <a:ext cx="9945655" cy="3411918"/>
                <a:chOff x="-412185" y="1573607"/>
                <a:chExt cx="13016371" cy="4465344"/>
              </a:xfrm>
            </p:grpSpPr>
            <p:cxnSp>
              <p:nvCxnSpPr>
                <p:cNvPr id="199" name="直接连接符 198"/>
                <p:cNvCxnSpPr/>
                <p:nvPr/>
              </p:nvCxnSpPr>
              <p:spPr>
                <a:xfrm>
                  <a:off x="-412185" y="3523349"/>
                  <a:ext cx="2443497" cy="0"/>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0" name="弧形 199"/>
                <p:cNvSpPr/>
                <p:nvPr/>
              </p:nvSpPr>
              <p:spPr>
                <a:xfrm>
                  <a:off x="1654739" y="3523349"/>
                  <a:ext cx="727255" cy="727255"/>
                </a:xfrm>
                <a:prstGeom prst="arc">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cxnSp>
              <p:nvCxnSpPr>
                <p:cNvPr id="201" name="直接连接符 200"/>
                <p:cNvCxnSpPr/>
                <p:nvPr/>
              </p:nvCxnSpPr>
              <p:spPr>
                <a:xfrm flipH="1" flipV="1">
                  <a:off x="2381995" y="3877529"/>
                  <a:ext cx="0" cy="1816304"/>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grpSp>
              <p:nvGrpSpPr>
                <p:cNvPr id="202" name="组合 201"/>
                <p:cNvGrpSpPr/>
                <p:nvPr/>
              </p:nvGrpSpPr>
              <p:grpSpPr>
                <a:xfrm>
                  <a:off x="2381995" y="5311696"/>
                  <a:ext cx="1857003" cy="727255"/>
                  <a:chOff x="2572654" y="5311696"/>
                  <a:chExt cx="1857003" cy="727255"/>
                </a:xfrm>
              </p:grpSpPr>
              <p:sp>
                <p:nvSpPr>
                  <p:cNvPr id="219" name="弧形 218"/>
                  <p:cNvSpPr/>
                  <p:nvPr/>
                </p:nvSpPr>
                <p:spPr>
                  <a:xfrm rot="10800000">
                    <a:off x="2572654" y="5311696"/>
                    <a:ext cx="727255" cy="727255"/>
                  </a:xfrm>
                  <a:prstGeom prst="arc">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cxnSp>
                <p:nvCxnSpPr>
                  <p:cNvPr id="220" name="直接连接符 219"/>
                  <p:cNvCxnSpPr/>
                  <p:nvPr/>
                </p:nvCxnSpPr>
                <p:spPr>
                  <a:xfrm>
                    <a:off x="2936281" y="6038951"/>
                    <a:ext cx="1144069" cy="0"/>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21" name="弧形 220"/>
                  <p:cNvSpPr/>
                  <p:nvPr/>
                </p:nvSpPr>
                <p:spPr>
                  <a:xfrm rot="10800000" flipH="1">
                    <a:off x="3702402" y="5311696"/>
                    <a:ext cx="727255" cy="727255"/>
                  </a:xfrm>
                  <a:prstGeom prst="arc">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grpSp>
            <p:cxnSp>
              <p:nvCxnSpPr>
                <p:cNvPr id="203" name="直接连接符 202"/>
                <p:cNvCxnSpPr/>
                <p:nvPr/>
              </p:nvCxnSpPr>
              <p:spPr>
                <a:xfrm flipH="1" flipV="1">
                  <a:off x="4238998" y="2853267"/>
                  <a:ext cx="0" cy="2840566"/>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4" name="弧形 203"/>
                <p:cNvSpPr/>
                <p:nvPr/>
              </p:nvSpPr>
              <p:spPr>
                <a:xfrm>
                  <a:off x="5368746" y="2505844"/>
                  <a:ext cx="727255" cy="727255"/>
                </a:xfrm>
                <a:prstGeom prst="arc">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cxnSp>
              <p:nvCxnSpPr>
                <p:cNvPr id="205" name="直接连接符 204"/>
                <p:cNvCxnSpPr/>
                <p:nvPr/>
              </p:nvCxnSpPr>
              <p:spPr>
                <a:xfrm rot="10800000">
                  <a:off x="4588305" y="2505844"/>
                  <a:ext cx="1144069" cy="0"/>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06" name="弧形 205"/>
                <p:cNvSpPr/>
                <p:nvPr/>
              </p:nvSpPr>
              <p:spPr>
                <a:xfrm flipH="1">
                  <a:off x="4238998" y="2505844"/>
                  <a:ext cx="727255" cy="727255"/>
                </a:xfrm>
                <a:prstGeom prst="arc">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cxnSp>
              <p:nvCxnSpPr>
                <p:cNvPr id="207" name="直接连接符 206"/>
                <p:cNvCxnSpPr/>
                <p:nvPr/>
              </p:nvCxnSpPr>
              <p:spPr>
                <a:xfrm flipH="1" flipV="1">
                  <a:off x="6096001" y="2853267"/>
                  <a:ext cx="0" cy="2042422"/>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grpSp>
              <p:nvGrpSpPr>
                <p:cNvPr id="208" name="组合 207"/>
                <p:cNvGrpSpPr/>
                <p:nvPr/>
              </p:nvGrpSpPr>
              <p:grpSpPr>
                <a:xfrm>
                  <a:off x="6096001" y="4513552"/>
                  <a:ext cx="1857003" cy="727255"/>
                  <a:chOff x="2572654" y="5311696"/>
                  <a:chExt cx="1857003" cy="727255"/>
                </a:xfrm>
              </p:grpSpPr>
              <p:sp>
                <p:nvSpPr>
                  <p:cNvPr id="216" name="弧形 215"/>
                  <p:cNvSpPr/>
                  <p:nvPr/>
                </p:nvSpPr>
                <p:spPr>
                  <a:xfrm rot="10800000">
                    <a:off x="2572654" y="5311696"/>
                    <a:ext cx="727255" cy="727255"/>
                  </a:xfrm>
                  <a:prstGeom prst="arc">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cxnSp>
                <p:nvCxnSpPr>
                  <p:cNvPr id="217" name="直接连接符 216"/>
                  <p:cNvCxnSpPr/>
                  <p:nvPr/>
                </p:nvCxnSpPr>
                <p:spPr>
                  <a:xfrm>
                    <a:off x="2936281" y="6038951"/>
                    <a:ext cx="1144069" cy="0"/>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18" name="弧形 217"/>
                  <p:cNvSpPr/>
                  <p:nvPr/>
                </p:nvSpPr>
                <p:spPr>
                  <a:xfrm rot="10800000" flipH="1">
                    <a:off x="3702402" y="5311696"/>
                    <a:ext cx="727255" cy="727255"/>
                  </a:xfrm>
                  <a:prstGeom prst="arc">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grpSp>
            <p:cxnSp>
              <p:nvCxnSpPr>
                <p:cNvPr id="209" name="直接连接符 208"/>
                <p:cNvCxnSpPr/>
                <p:nvPr/>
              </p:nvCxnSpPr>
              <p:spPr>
                <a:xfrm flipH="1" flipV="1">
                  <a:off x="7953004" y="1921030"/>
                  <a:ext cx="0" cy="2974659"/>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10" name="弧形 209"/>
                <p:cNvSpPr/>
                <p:nvPr/>
              </p:nvSpPr>
              <p:spPr>
                <a:xfrm>
                  <a:off x="9082752" y="1573607"/>
                  <a:ext cx="727255" cy="727255"/>
                </a:xfrm>
                <a:prstGeom prst="arc">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cxnSp>
              <p:nvCxnSpPr>
                <p:cNvPr id="211" name="直接连接符 210"/>
                <p:cNvCxnSpPr/>
                <p:nvPr/>
              </p:nvCxnSpPr>
              <p:spPr>
                <a:xfrm rot="10800000">
                  <a:off x="8302311" y="1573607"/>
                  <a:ext cx="1144069" cy="0"/>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12" name="弧形 211"/>
                <p:cNvSpPr/>
                <p:nvPr/>
              </p:nvSpPr>
              <p:spPr>
                <a:xfrm flipH="1">
                  <a:off x="7953004" y="1573607"/>
                  <a:ext cx="727255" cy="727255"/>
                </a:xfrm>
                <a:prstGeom prst="arc">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cxnSp>
              <p:nvCxnSpPr>
                <p:cNvPr id="213" name="直接连接符 212"/>
                <p:cNvCxnSpPr/>
                <p:nvPr/>
              </p:nvCxnSpPr>
              <p:spPr>
                <a:xfrm flipH="1" flipV="1">
                  <a:off x="9810007" y="1921030"/>
                  <a:ext cx="0" cy="1405061"/>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sp>
              <p:nvSpPr>
                <p:cNvPr id="214" name="弧形 213"/>
                <p:cNvSpPr/>
                <p:nvPr/>
              </p:nvSpPr>
              <p:spPr>
                <a:xfrm rot="10800000">
                  <a:off x="9810007" y="2954248"/>
                  <a:ext cx="727255" cy="727255"/>
                </a:xfrm>
                <a:prstGeom prst="arc">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cxnSp>
              <p:nvCxnSpPr>
                <p:cNvPr id="215" name="直接连接符 214"/>
                <p:cNvCxnSpPr/>
                <p:nvPr/>
              </p:nvCxnSpPr>
              <p:spPr>
                <a:xfrm>
                  <a:off x="10144761" y="3681503"/>
                  <a:ext cx="2459425" cy="0"/>
                </a:xfrm>
                <a:prstGeom prst="line">
                  <a:avLst/>
                </a:prstGeom>
                <a:ln w="254000">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grpSp>
          <p:sp>
            <p:nvSpPr>
              <p:cNvPr id="191" name="椭圆 190"/>
              <p:cNvSpPr/>
              <p:nvPr/>
            </p:nvSpPr>
            <p:spPr>
              <a:xfrm>
                <a:off x="2889059" y="3592734"/>
                <a:ext cx="646929" cy="646929"/>
              </a:xfrm>
              <a:prstGeom prst="ellipse">
                <a:avLst/>
              </a:prstGeom>
              <a:gradFill>
                <a:gsLst>
                  <a:gs pos="0">
                    <a:srgbClr val="00B0F0">
                      <a:lumMod val="40000"/>
                      <a:lumOff val="60000"/>
                    </a:srgbClr>
                  </a:gs>
                  <a:gs pos="80000">
                    <a:srgbClr val="1D78FA"/>
                  </a:gs>
                </a:gsLst>
                <a:lin ang="2700000" scaled="1"/>
              </a:gradFill>
              <a:ln>
                <a:noFill/>
              </a:ln>
              <a:effectLst>
                <a:outerShdw blurRad="482600" dist="266700" dir="2700000" sx="84000" sy="84000" algn="tl" rotWithShape="0">
                  <a:srgbClr val="1D78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192" name="椭圆 191"/>
              <p:cNvSpPr/>
              <p:nvPr/>
            </p:nvSpPr>
            <p:spPr>
              <a:xfrm>
                <a:off x="4426228" y="5495083"/>
                <a:ext cx="646929" cy="646929"/>
              </a:xfrm>
              <a:prstGeom prst="ellipse">
                <a:avLst/>
              </a:prstGeom>
              <a:gradFill>
                <a:gsLst>
                  <a:gs pos="0">
                    <a:srgbClr val="00B0F0">
                      <a:lumMod val="40000"/>
                      <a:lumOff val="60000"/>
                    </a:srgbClr>
                  </a:gs>
                  <a:gs pos="80000">
                    <a:srgbClr val="1D78FA"/>
                  </a:gs>
                </a:gsLst>
                <a:lin ang="2700000" scaled="1"/>
              </a:gradFill>
              <a:ln>
                <a:noFill/>
              </a:ln>
              <a:effectLst>
                <a:outerShdw blurRad="482600" dist="266700" dir="2700000" sx="84000" sy="84000" algn="tl" rotWithShape="0">
                  <a:srgbClr val="1D78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sp>
            <p:nvSpPr>
              <p:cNvPr id="194" name="椭圆 193"/>
              <p:cNvSpPr/>
              <p:nvPr/>
            </p:nvSpPr>
            <p:spPr>
              <a:xfrm>
                <a:off x="5845660" y="2792565"/>
                <a:ext cx="646929" cy="646929"/>
              </a:xfrm>
              <a:prstGeom prst="ellipse">
                <a:avLst/>
              </a:prstGeom>
              <a:gradFill>
                <a:gsLst>
                  <a:gs pos="0">
                    <a:srgbClr val="00B0F0">
                      <a:lumMod val="40000"/>
                      <a:lumOff val="60000"/>
                    </a:srgbClr>
                  </a:gs>
                  <a:gs pos="80000">
                    <a:srgbClr val="1D78FA"/>
                  </a:gs>
                </a:gsLst>
                <a:lin ang="2700000" scaled="1"/>
              </a:gradFill>
              <a:ln>
                <a:noFill/>
              </a:ln>
              <a:effectLst>
                <a:outerShdw blurRad="482600" dist="266700" dir="2700000" sx="84000" sy="84000" algn="tl" rotWithShape="0">
                  <a:srgbClr val="1D78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sp>
            <p:nvSpPr>
              <p:cNvPr id="195" name="椭圆 194"/>
              <p:cNvSpPr/>
              <p:nvPr/>
            </p:nvSpPr>
            <p:spPr>
              <a:xfrm>
                <a:off x="7264572" y="4855109"/>
                <a:ext cx="646929" cy="646929"/>
              </a:xfrm>
              <a:prstGeom prst="ellipse">
                <a:avLst/>
              </a:prstGeom>
              <a:gradFill>
                <a:gsLst>
                  <a:gs pos="0">
                    <a:srgbClr val="00B0F0">
                      <a:lumMod val="40000"/>
                      <a:lumOff val="60000"/>
                    </a:srgbClr>
                  </a:gs>
                  <a:gs pos="80000">
                    <a:srgbClr val="1D78FA"/>
                  </a:gs>
                </a:gsLst>
                <a:lin ang="2700000" scaled="1"/>
              </a:gradFill>
              <a:ln>
                <a:noFill/>
              </a:ln>
              <a:effectLst>
                <a:outerShdw blurRad="482600" dist="266700" dir="2700000" sx="84000" sy="84000" algn="tl" rotWithShape="0">
                  <a:srgbClr val="1D78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sp>
            <p:nvSpPr>
              <p:cNvPr id="197" name="椭圆 196"/>
              <p:cNvSpPr/>
              <p:nvPr/>
            </p:nvSpPr>
            <p:spPr>
              <a:xfrm>
                <a:off x="8688877" y="2085058"/>
                <a:ext cx="646929" cy="646929"/>
              </a:xfrm>
              <a:prstGeom prst="ellipse">
                <a:avLst/>
              </a:prstGeom>
              <a:gradFill>
                <a:gsLst>
                  <a:gs pos="0">
                    <a:srgbClr val="00B0F0">
                      <a:lumMod val="40000"/>
                      <a:lumOff val="60000"/>
                    </a:srgbClr>
                  </a:gs>
                  <a:gs pos="80000">
                    <a:srgbClr val="1D78FA"/>
                  </a:gs>
                </a:gsLst>
                <a:lin ang="2700000" scaled="1"/>
              </a:gradFill>
              <a:ln>
                <a:noFill/>
              </a:ln>
              <a:effectLst>
                <a:outerShdw blurRad="482600" dist="266700" dir="2700000" sx="84000" sy="84000" algn="tl" rotWithShape="0">
                  <a:srgbClr val="1D78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sp>
            <p:nvSpPr>
              <p:cNvPr id="198" name="椭圆 197"/>
              <p:cNvSpPr/>
              <p:nvPr/>
            </p:nvSpPr>
            <p:spPr>
              <a:xfrm>
                <a:off x="10221182" y="3675652"/>
                <a:ext cx="646929" cy="646929"/>
              </a:xfrm>
              <a:prstGeom prst="ellipse">
                <a:avLst/>
              </a:prstGeom>
              <a:gradFill>
                <a:gsLst>
                  <a:gs pos="0">
                    <a:srgbClr val="00B0F0">
                      <a:lumMod val="40000"/>
                      <a:lumOff val="60000"/>
                    </a:srgbClr>
                  </a:gs>
                  <a:gs pos="80000">
                    <a:srgbClr val="1D78FA"/>
                  </a:gs>
                </a:gsLst>
                <a:lin ang="2700000" scaled="1"/>
              </a:gradFill>
              <a:ln>
                <a:noFill/>
              </a:ln>
              <a:effectLst>
                <a:outerShdw blurRad="482600" dist="266700" dir="2700000" sx="84000" sy="84000" algn="tl" rotWithShape="0">
                  <a:srgbClr val="1D78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sp>
            <p:nvSpPr>
              <p:cNvPr id="222" name="椭圆 221"/>
              <p:cNvSpPr/>
              <p:nvPr/>
            </p:nvSpPr>
            <p:spPr>
              <a:xfrm>
                <a:off x="4260035" y="5328370"/>
                <a:ext cx="980356" cy="980353"/>
              </a:xfrm>
              <a:prstGeom prst="ellipse">
                <a:avLst/>
              </a:prstGeom>
              <a:noFill/>
              <a:ln>
                <a:gradFill flip="none" rotWithShape="1">
                  <a:gsLst>
                    <a:gs pos="0">
                      <a:srgbClr val="1D78FA">
                        <a:alpha val="0"/>
                      </a:srgbClr>
                    </a:gs>
                    <a:gs pos="100000">
                      <a:srgbClr val="1D78FA"/>
                    </a:gs>
                  </a:gsLst>
                  <a:lin ang="162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700">
                  <a:solidFill>
                    <a:schemeClr val="bg1"/>
                  </a:solidFill>
                  <a:latin typeface="Times New Roman" panose="02020603050405020304" pitchFamily="18" charset="0"/>
                  <a:ea typeface="思源黑体 CN Regular" charset="0"/>
                  <a:cs typeface="Times New Roman" panose="02020603050405020304" pitchFamily="18" charset="0"/>
                </a:endParaRPr>
              </a:p>
            </p:txBody>
          </p:sp>
        </p:grpSp>
        <p:sp>
          <p:nvSpPr>
            <p:cNvPr id="223" name="文本框 222"/>
            <p:cNvSpPr txBox="1"/>
            <p:nvPr/>
          </p:nvSpPr>
          <p:spPr>
            <a:xfrm>
              <a:off x="1207095" y="5561851"/>
              <a:ext cx="2503391" cy="473851"/>
            </a:xfrm>
            <a:prstGeom prst="rect">
              <a:avLst/>
            </a:prstGeom>
            <a:noFill/>
            <a:scene3d>
              <a:camera prst="orthographicFront">
                <a:rot lat="18894000" lon="19842000" rev="2304000"/>
              </a:camera>
              <a:lightRig rig="threePt" dir="t"/>
            </a:scene3d>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bg1"/>
                  </a:solidFill>
                  <a:effectLst>
                    <a:outerShdw blurRad="101600" dist="584200" dir="6780000" algn="t" rotWithShape="0">
                      <a:srgbClr val="002060">
                        <a:alpha val="7000"/>
                      </a:srgbClr>
                    </a:outerShdw>
                  </a:effectLst>
                  <a:uLnTx/>
                  <a:uFillTx/>
                  <a:latin typeface="Times New Roman" panose="02020603050405020304" pitchFamily="18" charset="0"/>
                  <a:ea typeface="思源黑体 CN Bold" panose="020B0800000000000000" pitchFamily="34" charset="-122"/>
                  <a:cs typeface="Times New Roman" panose="02020603050405020304" pitchFamily="18" charset="0"/>
                </a:rPr>
                <a:t>Directory creation</a:t>
              </a:r>
              <a:endParaRPr kumimoji="0" lang="zh-CN" altLang="en-US" sz="3600" b="0" i="0" u="none" strike="noStrike" kern="1200" cap="none" spc="0" normalizeH="0" baseline="0" noProof="0">
                <a:ln>
                  <a:noFill/>
                </a:ln>
                <a:solidFill>
                  <a:schemeClr val="bg1"/>
                </a:solidFill>
                <a:effectLst>
                  <a:outerShdw blurRad="101600" dist="584200" dir="6780000" algn="t" rotWithShape="0">
                    <a:srgbClr val="002060">
                      <a:alpha val="7000"/>
                    </a:srgbClr>
                  </a:outerShdw>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24" name="文本框 223"/>
            <p:cNvSpPr txBox="1"/>
            <p:nvPr/>
          </p:nvSpPr>
          <p:spPr>
            <a:xfrm>
              <a:off x="3092973" y="5211619"/>
              <a:ext cx="2683880" cy="473851"/>
            </a:xfrm>
            <a:prstGeom prst="rect">
              <a:avLst/>
            </a:prstGeom>
            <a:noFill/>
            <a:scene3d>
              <a:camera prst="orthographicFront">
                <a:rot lat="18894000" lon="19842000" rev="2304000"/>
              </a:camera>
              <a:lightRig rig="threePt" dir="t"/>
            </a:scene3d>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3600">
                  <a:solidFill>
                    <a:schemeClr val="bg1"/>
                  </a:solidFill>
                  <a:effectLst>
                    <a:outerShdw blurRad="101600" dist="584200" dir="6780000" algn="t" rotWithShape="0">
                      <a:srgbClr val="002060">
                        <a:alpha val="7000"/>
                      </a:srgbClr>
                    </a:outerShdw>
                  </a:effectLst>
                  <a:latin typeface="Times New Roman" panose="02020603050405020304" pitchFamily="18" charset="0"/>
                  <a:ea typeface="思源黑体 CN Bold" panose="020B0800000000000000" pitchFamily="34" charset="-122"/>
                  <a:cs typeface="Times New Roman" panose="02020603050405020304" pitchFamily="18" charset="0"/>
                </a:rPr>
                <a:t>Service Requisition</a:t>
              </a:r>
              <a:endParaRPr kumimoji="0" lang="zh-CN" altLang="en-US" sz="3600" b="0" i="0" u="none" strike="noStrike" kern="1200" cap="none" spc="0" normalizeH="0" baseline="0" noProof="0">
                <a:ln>
                  <a:noFill/>
                </a:ln>
                <a:solidFill>
                  <a:schemeClr val="bg1"/>
                </a:solidFill>
                <a:effectLst>
                  <a:outerShdw blurRad="101600" dist="584200" dir="6780000" algn="t" rotWithShape="0">
                    <a:srgbClr val="002060">
                      <a:alpha val="7000"/>
                    </a:srgbClr>
                  </a:outerShdw>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25" name="文本框 224"/>
            <p:cNvSpPr txBox="1"/>
            <p:nvPr/>
          </p:nvSpPr>
          <p:spPr>
            <a:xfrm>
              <a:off x="4480854" y="4147777"/>
              <a:ext cx="2088265" cy="473851"/>
            </a:xfrm>
            <a:prstGeom prst="rect">
              <a:avLst/>
            </a:prstGeom>
            <a:noFill/>
            <a:scene3d>
              <a:camera prst="orthographicFront">
                <a:rot lat="18894000" lon="19842000" rev="2304000"/>
              </a:camera>
              <a:lightRig rig="threePt" dir="t"/>
            </a:scene3d>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3600">
                  <a:solidFill>
                    <a:schemeClr val="bg1"/>
                  </a:solidFill>
                  <a:effectLst>
                    <a:outerShdw blurRad="101600" dist="584200" dir="6780000" algn="t" rotWithShape="0">
                      <a:srgbClr val="002060">
                        <a:alpha val="7000"/>
                      </a:srgbClr>
                    </a:outerShdw>
                  </a:effectLst>
                  <a:latin typeface="Times New Roman" panose="02020603050405020304" pitchFamily="18" charset="0"/>
                  <a:ea typeface="思源黑体 CN Bold" panose="020B0800000000000000" pitchFamily="34" charset="-122"/>
                  <a:cs typeface="Times New Roman" panose="02020603050405020304" pitchFamily="18" charset="0"/>
                </a:rPr>
                <a:t>Matching rules</a:t>
              </a:r>
              <a:endParaRPr kumimoji="0" lang="zh-CN" altLang="en-US" sz="3600" b="0" i="0" u="none" strike="noStrike" kern="1200" cap="none" spc="0" normalizeH="0" baseline="0" noProof="0">
                <a:ln>
                  <a:noFill/>
                </a:ln>
                <a:solidFill>
                  <a:schemeClr val="bg1"/>
                </a:solidFill>
                <a:effectLst>
                  <a:outerShdw blurRad="101600" dist="584200" dir="6780000" algn="t" rotWithShape="0">
                    <a:srgbClr val="002060">
                      <a:alpha val="7000"/>
                    </a:srgbClr>
                  </a:outerShdw>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3" name="文本框 22"/>
            <p:cNvSpPr txBox="1"/>
            <p:nvPr/>
          </p:nvSpPr>
          <p:spPr>
            <a:xfrm>
              <a:off x="6095752" y="3864509"/>
              <a:ext cx="2124363" cy="473851"/>
            </a:xfrm>
            <a:prstGeom prst="rect">
              <a:avLst/>
            </a:prstGeom>
            <a:noFill/>
            <a:scene3d>
              <a:camera prst="orthographicFront">
                <a:rot lat="18894000" lon="19842000" rev="2304000"/>
              </a:camera>
              <a:lightRig rig="threePt" dir="t"/>
            </a:scene3d>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bg1"/>
                  </a:solidFill>
                  <a:effectLst>
                    <a:outerShdw blurRad="101600" dist="584200" dir="6780000" algn="t" rotWithShape="0">
                      <a:srgbClr val="002060">
                        <a:alpha val="7000"/>
                      </a:srgbClr>
                    </a:outerShdw>
                  </a:effectLst>
                  <a:uLnTx/>
                  <a:uFillTx/>
                  <a:latin typeface="Times New Roman" panose="02020603050405020304" pitchFamily="18" charset="0"/>
                  <a:ea typeface="思源黑体 CN Bold" panose="020B0800000000000000" pitchFamily="34" charset="-122"/>
                  <a:cs typeface="Times New Roman" panose="02020603050405020304" pitchFamily="18" charset="0"/>
                </a:rPr>
                <a:t>Node Approval</a:t>
              </a:r>
              <a:endParaRPr kumimoji="0" lang="zh-CN" altLang="en-US" sz="3600" b="0" i="0" u="none" strike="noStrike" kern="1200" cap="none" spc="0" normalizeH="0" baseline="0" noProof="0">
                <a:ln>
                  <a:noFill/>
                </a:ln>
                <a:solidFill>
                  <a:schemeClr val="bg1"/>
                </a:solidFill>
                <a:effectLst>
                  <a:outerShdw blurRad="101600" dist="584200" dir="6780000" algn="t" rotWithShape="0">
                    <a:srgbClr val="002060">
                      <a:alpha val="7000"/>
                    </a:srgbClr>
                  </a:outerShdw>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24" name="文本框 23"/>
            <p:cNvSpPr txBox="1"/>
            <p:nvPr/>
          </p:nvSpPr>
          <p:spPr>
            <a:xfrm>
              <a:off x="6779022" y="2712342"/>
              <a:ext cx="2846321" cy="473851"/>
            </a:xfrm>
            <a:prstGeom prst="rect">
              <a:avLst/>
            </a:prstGeom>
            <a:noFill/>
            <a:scene3d>
              <a:camera prst="orthographicFront">
                <a:rot lat="18894000" lon="19842000" rev="2304000"/>
              </a:camera>
              <a:lightRig rig="threePt" dir="t"/>
            </a:scene3d>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3600">
                  <a:solidFill>
                    <a:schemeClr val="bg1"/>
                  </a:solidFill>
                  <a:effectLst>
                    <a:outerShdw blurRad="101600" dist="584200" dir="6780000" algn="t" rotWithShape="0">
                      <a:srgbClr val="002060">
                        <a:alpha val="7000"/>
                      </a:srgbClr>
                    </a:outerShdw>
                  </a:effectLst>
                  <a:latin typeface="Times New Roman" panose="02020603050405020304" pitchFamily="18" charset="0"/>
                  <a:ea typeface="思源黑体 CN Bold" panose="020B0800000000000000" pitchFamily="34" charset="-122"/>
                  <a:cs typeface="Times New Roman" panose="02020603050405020304" pitchFamily="18" charset="0"/>
                </a:rPr>
                <a:t>Automatic execution</a:t>
              </a:r>
              <a:endParaRPr kumimoji="0" lang="zh-CN" altLang="en-US" sz="3600" b="0" i="0" u="none" strike="noStrike" kern="1200" cap="none" spc="0" normalizeH="0" baseline="0" noProof="0">
                <a:ln>
                  <a:noFill/>
                </a:ln>
                <a:solidFill>
                  <a:schemeClr val="bg1"/>
                </a:solidFill>
                <a:effectLst>
                  <a:outerShdw blurRad="101600" dist="584200" dir="6780000" algn="t" rotWithShape="0">
                    <a:srgbClr val="002060">
                      <a:alpha val="7000"/>
                    </a:srgbClr>
                  </a:outerShdw>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49" name="文本框 48"/>
            <p:cNvSpPr txBox="1"/>
            <p:nvPr/>
          </p:nvSpPr>
          <p:spPr>
            <a:xfrm>
              <a:off x="9418259" y="3276309"/>
              <a:ext cx="2458268" cy="473851"/>
            </a:xfrm>
            <a:prstGeom prst="rect">
              <a:avLst/>
            </a:prstGeom>
            <a:noFill/>
            <a:scene3d>
              <a:camera prst="orthographicFront">
                <a:rot lat="18894000" lon="19842000" rev="2304000"/>
              </a:camera>
              <a:lightRig rig="threePt" dir="t"/>
            </a:scene3d>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3600">
                  <a:solidFill>
                    <a:schemeClr val="bg1"/>
                  </a:solidFill>
                  <a:effectLst>
                    <a:outerShdw blurRad="101600" dist="584200" dir="6780000" algn="t" rotWithShape="0">
                      <a:srgbClr val="002060">
                        <a:alpha val="7000"/>
                      </a:srgbClr>
                    </a:outerShdw>
                  </a:effectLst>
                  <a:latin typeface="Times New Roman" panose="02020603050405020304" pitchFamily="18" charset="0"/>
                  <a:ea typeface="思源黑体 CN Bold" panose="020B0800000000000000" pitchFamily="34" charset="-122"/>
                  <a:cs typeface="Times New Roman" panose="02020603050405020304" pitchFamily="18" charset="0"/>
                </a:rPr>
                <a:t>Receipt and filing</a:t>
              </a:r>
              <a:endParaRPr kumimoji="0" lang="zh-CN" altLang="en-US" sz="3600" b="0" i="0" u="none" strike="noStrike" kern="1200" cap="none" spc="0" normalizeH="0" baseline="0" noProof="0">
                <a:ln>
                  <a:noFill/>
                </a:ln>
                <a:solidFill>
                  <a:schemeClr val="bg1"/>
                </a:solidFill>
                <a:effectLst>
                  <a:outerShdw blurRad="101600" dist="584200" dir="6780000" algn="t" rotWithShape="0">
                    <a:srgbClr val="002060">
                      <a:alpha val="7000"/>
                    </a:srgbClr>
                  </a:outerShdw>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cxnSp>
          <p:nvCxnSpPr>
            <p:cNvPr id="50" name="直接连接符 49"/>
            <p:cNvCxnSpPr/>
            <p:nvPr/>
          </p:nvCxnSpPr>
          <p:spPr>
            <a:xfrm>
              <a:off x="5142799" y="5070035"/>
              <a:ext cx="7670350" cy="0"/>
            </a:xfrm>
            <a:prstGeom prst="line">
              <a:avLst/>
            </a:prstGeom>
            <a:ln w="127000" cap="rnd">
              <a:gradFill flip="none" rotWithShape="1">
                <a:gsLst>
                  <a:gs pos="31000">
                    <a:srgbClr val="1D78FA">
                      <a:alpha val="0"/>
                    </a:srgbClr>
                  </a:gs>
                  <a:gs pos="100000">
                    <a:srgbClr val="1D78FA"/>
                  </a:gs>
                </a:gsLst>
                <a:lin ang="0" scaled="1"/>
              </a:gradFill>
            </a:ln>
            <a:scene3d>
              <a:camera prst="isometricOffAxis1Top">
                <a:rot lat="18894382" lon="19842220" rev="2303191"/>
              </a:camera>
              <a:lightRig rig="contrasting" dir="t"/>
            </a:scene3d>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676202" y="6023516"/>
              <a:ext cx="4626258" cy="0"/>
            </a:xfrm>
            <a:prstGeom prst="line">
              <a:avLst/>
            </a:prstGeom>
            <a:ln w="127000" cap="rnd">
              <a:gradFill flip="none" rotWithShape="1">
                <a:gsLst>
                  <a:gs pos="31000">
                    <a:srgbClr val="1D78FA">
                      <a:alpha val="0"/>
                    </a:srgbClr>
                  </a:gs>
                  <a:gs pos="100000">
                    <a:srgbClr val="1D78FA"/>
                  </a:gs>
                </a:gsLst>
                <a:lin ang="0" scaled="1"/>
              </a:gradFill>
            </a:ln>
            <a:scene3d>
              <a:camera prst="isometricOffAxis1Top">
                <a:rot lat="18894382" lon="19842220" rev="2303191"/>
              </a:camera>
              <a:lightRig rig="contrasting" dir="t"/>
            </a:scene3d>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975585" y="1257794"/>
            <a:ext cx="8105952" cy="3840444"/>
          </a:xfrm>
          <a:prstGeom prst="rect">
            <a:avLst/>
          </a:prstGeom>
          <a:gradFill flip="none" rotWithShape="1">
            <a:gsLst>
              <a:gs pos="70000">
                <a:schemeClr val="accent3">
                  <a:lumMod val="20000"/>
                  <a:lumOff val="80000"/>
                  <a:alpha val="20000"/>
                </a:schemeClr>
              </a:gs>
              <a:gs pos="0">
                <a:srgbClr val="1D78FA">
                  <a:alpha val="10000"/>
                </a:srgbClr>
              </a:gs>
              <a:gs pos="90000">
                <a:schemeClr val="accent4">
                  <a:lumMod val="20000"/>
                  <a:lumOff val="8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sp>
        <p:nvSpPr>
          <p:cNvPr id="53" name="文本框 52"/>
          <p:cNvSpPr txBox="1"/>
          <p:nvPr/>
        </p:nvSpPr>
        <p:spPr>
          <a:xfrm>
            <a:off x="1370862" y="2436818"/>
            <a:ext cx="7357420" cy="3576955"/>
          </a:xfrm>
          <a:prstGeom prst="rect">
            <a:avLst/>
          </a:prstGeom>
          <a:noFill/>
        </p:spPr>
        <p:txBody>
          <a:bodyPr wrap="square">
            <a:spAutoFit/>
          </a:bodyPr>
          <a:lstStyle/>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Administrators can formulate standard business processes and define, publish and manage them. At the same time, they can freely define objects that need approval such as cloud resources and cloud services, and associate them when they are created and published</a:t>
            </a:r>
            <a:endParaRPr kumimoji="0" lang="en-US" altLang="zh-CN" sz="21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endParaRPr lang="en-US" altLang="zh-CN" sz="2100">
              <a:solidFill>
                <a:schemeClr val="bg1"/>
              </a:solidFill>
              <a:latin typeface="Times New Roman" panose="02020603050405020304" pitchFamily="18" charset="0"/>
              <a:cs typeface="Times New Roman" panose="02020603050405020304" pitchFamily="18" charset="0"/>
            </a:endParaRPr>
          </a:p>
          <a:p>
            <a:pPr marL="285750" marR="0" lvl="0" indent="-285750" defTabSz="914400" rtl="0" eaLnBrk="1" fontAlgn="auto" latinLnBrk="0" hangingPunct="1">
              <a:lnSpc>
                <a:spcPct val="120000"/>
              </a:lnSpc>
              <a:spcBef>
                <a:spcPct val="0"/>
              </a:spcBef>
              <a:spcAft>
                <a:spcPct val="0"/>
              </a:spcAft>
              <a:buClrTx/>
              <a:buSzTx/>
              <a:buFont typeface="Wingdings" panose="05000000000000000000" pitchFamily="2" charset="2"/>
              <a:buChar char="l"/>
              <a:defRPr/>
            </a:pPr>
            <a:r>
              <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When end users apply for relevant catalogs from self-service, they need to complete the approval according to the approver and approval level defined in the process</a:t>
            </a:r>
            <a:endParaRPr kumimoji="0" lang="zh-CN" altLang="en-US" sz="2100" b="0"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54" name="矩形 53"/>
          <p:cNvSpPr/>
          <p:nvPr/>
        </p:nvSpPr>
        <p:spPr>
          <a:xfrm>
            <a:off x="975584" y="1257792"/>
            <a:ext cx="8105952" cy="77339"/>
          </a:xfrm>
          <a:prstGeom prst="rect">
            <a:avLst/>
          </a:prstGeom>
          <a:solidFill>
            <a:srgbClr val="1D78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bg1"/>
              </a:solidFill>
              <a:effectLst/>
              <a:uLnTx/>
              <a:uFillTx/>
              <a:latin typeface="Times New Roman" panose="02020603050405020304" pitchFamily="18" charset="0"/>
              <a:ea typeface="思源黑体 CN Regular" charset="0"/>
              <a:cs typeface="Times New Roman" panose="02020603050405020304" pitchFamily="18" charset="0"/>
            </a:endParaRPr>
          </a:p>
        </p:txBody>
      </p:sp>
      <p:grpSp>
        <p:nvGrpSpPr>
          <p:cNvPr id="26" name="组合 25"/>
          <p:cNvGrpSpPr/>
          <p:nvPr/>
        </p:nvGrpSpPr>
        <p:grpSpPr>
          <a:xfrm>
            <a:off x="1955793" y="1376400"/>
            <a:ext cx="6359754" cy="1014730"/>
            <a:chOff x="1197293" y="1165015"/>
            <a:chExt cx="4519171" cy="745290"/>
          </a:xfrm>
        </p:grpSpPr>
        <p:sp>
          <p:nvSpPr>
            <p:cNvPr id="58" name="文本框 57"/>
            <p:cNvSpPr txBox="1"/>
            <p:nvPr/>
          </p:nvSpPr>
          <p:spPr>
            <a:xfrm>
              <a:off x="1966246" y="1165015"/>
              <a:ext cx="2940627" cy="745290"/>
            </a:xfrm>
            <a:prstGeom prst="rect">
              <a:avLst/>
            </a:prstGeom>
            <a:noFill/>
          </p:spPr>
          <p:txBody>
            <a:bodyPr wrap="none">
              <a:spAutoFit/>
            </a:bodyPr>
            <a:lstStyle/>
            <a:p>
              <a:pPr algn="ctr">
                <a:defRPr/>
              </a:pPr>
              <a:r>
                <a:rPr lang="zh-CN" altLang="en-US" sz="3000">
                  <a:solidFill>
                    <a:schemeClr val="bg1"/>
                  </a:solidFill>
                  <a:latin typeface="Times New Roman" panose="02020603050405020304" pitchFamily="18" charset="0"/>
                  <a:ea typeface="+mj-ea"/>
                  <a:cs typeface="Times New Roman" panose="02020603050405020304" pitchFamily="18" charset="0"/>
                </a:rPr>
                <a:t>Flexible configuration of </a:t>
              </a:r>
              <a:endParaRPr lang="zh-CN" altLang="en-US" sz="3000">
                <a:solidFill>
                  <a:schemeClr val="bg1"/>
                </a:solidFill>
                <a:latin typeface="Times New Roman" panose="02020603050405020304" pitchFamily="18" charset="0"/>
                <a:ea typeface="+mj-ea"/>
                <a:cs typeface="Times New Roman" panose="02020603050405020304" pitchFamily="18" charset="0"/>
              </a:endParaRPr>
            </a:p>
            <a:p>
              <a:pPr algn="ctr">
                <a:defRPr/>
              </a:pPr>
              <a:r>
                <a:rPr lang="zh-CN" altLang="en-US" sz="3000">
                  <a:solidFill>
                    <a:schemeClr val="bg1"/>
                  </a:solidFill>
                  <a:latin typeface="Times New Roman" panose="02020603050405020304" pitchFamily="18" charset="0"/>
                  <a:ea typeface="+mj-ea"/>
                  <a:cs typeface="Times New Roman" panose="02020603050405020304" pitchFamily="18" charset="0"/>
                </a:rPr>
                <a:t>business approval process</a:t>
              </a:r>
              <a:endParaRPr lang="zh-CN" altLang="en-US" sz="3000">
                <a:solidFill>
                  <a:schemeClr val="bg1"/>
                </a:solidFill>
                <a:latin typeface="Times New Roman" panose="02020603050405020304" pitchFamily="18" charset="0"/>
                <a:ea typeface="+mj-ea"/>
                <a:cs typeface="Times New Roman" panose="02020603050405020304" pitchFamily="18" charset="0"/>
              </a:endParaRPr>
            </a:p>
          </p:txBody>
        </p:sp>
        <p:cxnSp>
          <p:nvCxnSpPr>
            <p:cNvPr id="59" name="直接连接符 58"/>
            <p:cNvCxnSpPr/>
            <p:nvPr/>
          </p:nvCxnSpPr>
          <p:spPr>
            <a:xfrm flipH="1">
              <a:off x="1197293" y="1495245"/>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5536464" y="1495245"/>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7370</Words>
  <Application>WPS 演示</Application>
  <PresentationFormat>Personalizzato</PresentationFormat>
  <Paragraphs>399</Paragraphs>
  <Slides>13</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13</vt:i4>
      </vt:variant>
    </vt:vector>
  </HeadingPairs>
  <TitlesOfParts>
    <vt:vector size="33" baseType="lpstr">
      <vt:lpstr>Arial</vt:lpstr>
      <vt:lpstr>SimSun</vt:lpstr>
      <vt:lpstr>Wingdings</vt:lpstr>
      <vt:lpstr>Roboto Italics</vt:lpstr>
      <vt:lpstr>Roboto Bold</vt:lpstr>
      <vt:lpstr>Roboto</vt:lpstr>
      <vt:lpstr>Microsoft YaHei</vt:lpstr>
      <vt:lpstr>思源黑体 CN Bold</vt:lpstr>
      <vt:lpstr>SimHei</vt:lpstr>
      <vt:lpstr>思源黑体 CN Regular</vt:lpstr>
      <vt:lpstr>Arial Bold</vt:lpstr>
      <vt:lpstr>Calibri</vt:lpstr>
      <vt:lpstr>Arial Unicode MS</vt:lpstr>
      <vt:lpstr>Wonder Arial</vt:lpstr>
      <vt:lpstr>Noto Sans CJK Regular</vt:lpstr>
      <vt:lpstr>DengXian</vt:lpstr>
      <vt:lpstr>Times New Roman</vt:lpstr>
      <vt:lpstr>思源黑体 CN Regular</vt:lpstr>
      <vt:lpstr>Helvetica Neue Medium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NexaVM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NexaVM_Company Profile</dc:title>
  <dc:creator>Marketing NexaVM</dc:creator>
  <cp:lastModifiedBy>微信用户</cp:lastModifiedBy>
  <cp:revision>41</cp:revision>
  <dcterms:created xsi:type="dcterms:W3CDTF">2025-11-11T15:12:00Z</dcterms:created>
  <dcterms:modified xsi:type="dcterms:W3CDTF">2026-01-13T13:48:27Z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D8034F61192C42DC8A0BC0DC70459925_13</vt:lpwstr>
  </property>
  <property fmtid="{D5CDD505-2E9C-101B-9397-08002B2CF9AE}" pid="3" name="KSOProductBuildVer">
    <vt:lpwstr>2052-12.1.0.23125</vt:lpwstr>
  </property>
</Properties>
</file>