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98" r:id="rId4"/>
    <p:sldId id="674" r:id="rId6"/>
    <p:sldId id="675" r:id="rId7"/>
    <p:sldId id="676" r:id="rId8"/>
    <p:sldId id="677" r:id="rId9"/>
    <p:sldId id="678" r:id="rId10"/>
    <p:sldId id="679" r:id="rId11"/>
    <p:sldId id="680" r:id="rId12"/>
    <p:sldId id="681" r:id="rId13"/>
    <p:sldId id="684" r:id="rId14"/>
    <p:sldId id="685" r:id="rId15"/>
    <p:sldId id="620" r:id="rId16"/>
    <p:sldId id="587" r:id="rId17"/>
    <p:sldId id="618" r:id="rId18"/>
    <p:sldId id="704" r:id="rId19"/>
    <p:sldId id="686" r:id="rId20"/>
    <p:sldId id="687" r:id="rId21"/>
    <p:sldId id="688" r:id="rId22"/>
    <p:sldId id="689" r:id="rId23"/>
    <p:sldId id="690" r:id="rId24"/>
    <p:sldId id="701" r:id="rId25"/>
    <p:sldId id="655" r:id="rId26"/>
    <p:sldId id="621" r:id="rId27"/>
    <p:sldId id="656" r:id="rId28"/>
    <p:sldId id="703" r:id="rId29"/>
    <p:sldId id="637" r:id="rId30"/>
    <p:sldId id="55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userDrawn="1">
          <p15:clr>
            <a:srgbClr val="A4A3A4"/>
          </p15:clr>
        </p15:guide>
        <p15:guide id="2" pos="38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05ED"/>
    <a:srgbClr val="05A6FF"/>
    <a:srgbClr val="5C04BC"/>
    <a:srgbClr val="8B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5" autoAdjust="0"/>
    <p:restoredTop sz="94074"/>
  </p:normalViewPr>
  <p:slideViewPr>
    <p:cSldViewPr snapToGrid="0">
      <p:cViewPr>
        <p:scale>
          <a:sx n="97" d="100"/>
          <a:sy n="97" d="100"/>
        </p:scale>
        <p:origin x="888" y="368"/>
      </p:cViewPr>
      <p:guideLst>
        <p:guide orient="horz" pos="2207"/>
        <p:guide pos="3828"/>
      </p:guideLst>
    </p:cSldViewPr>
  </p:slideViewPr>
  <p:outlineViewPr>
    <p:cViewPr>
      <p:scale>
        <a:sx n="33" d="100"/>
        <a:sy n="33" d="100"/>
      </p:scale>
      <p:origin x="0" y="0"/>
    </p:cViewPr>
  </p:outlin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3BBA7-EB2A-1741-AB67-58D824D0F72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4F5E2-213B-5149-BE5D-DFAA12D4768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7495BF2-3152-44C1-B2B9-3DA8E2784D65}" type="datetime1">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086BA-C3C5-4F93-93A3-2CD8E90991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a:t>
            </a:r>
            <a:r>
              <a:rPr lang="zh-CN" altLang="en-US" dirty="0"/>
              <a:t>化</a:t>
            </a:r>
            <a:r>
              <a:rPr lang="en-US" altLang="zh-CN" dirty="0"/>
              <a:t>, business values</a:t>
            </a:r>
            <a:endParaRPr lang="en-US" altLang="zh-CN" dirty="0"/>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Legacy servers have been running more than 3 years, lacking of performance or capacity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Physical servers or standalone virtualized servers with no shared storage, no HA or backup</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No technical professional or only 1-2 people managing the whole data center</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N-tier consolidates to 1-tier, massive hardware footprint reduction</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Scale-out architecture with no performance or capacity compromise</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Built-in HA and integrated backup to guarantee business continuity and data integrity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Intuitive web-based management console, massively reduce O&amp;M workload</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a:t>
            </a:r>
            <a:r>
              <a:rPr lang="zh-CN" altLang="en-US" dirty="0"/>
              <a:t>化</a:t>
            </a:r>
            <a:r>
              <a:rPr lang="en-US" altLang="zh-CN" dirty="0"/>
              <a:t>, business values</a:t>
            </a:r>
            <a:endParaRPr lang="en-US" altLang="zh-CN" dirty="0"/>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Legacy servers have been running more than 3 years, lacking of performance or capacity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Physical servers or standalone virtualized servers with no shared storage, no HA or backup</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No technical professional or only 1-2 people managing the whole data center</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N-tier consolidates to 1-tier, massive hardware footprint reduction</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Scale-out architecture with no performance or capacity compromise</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Built-in HA and integrated backup to guarantee business continuity and data integrity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Intuitive web-based management console, massively reduce O&amp;M workload</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a:t>
            </a:r>
            <a:r>
              <a:rPr lang="zh-CN" altLang="en-US" dirty="0"/>
              <a:t>化</a:t>
            </a:r>
            <a:r>
              <a:rPr lang="en-US" altLang="zh-CN" dirty="0"/>
              <a:t>, business values</a:t>
            </a:r>
            <a:endParaRPr lang="en-US" altLang="zh-CN" dirty="0"/>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Legacy servers have been running more than 3 years, lacking of performance or capacity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Physical servers or standalone virtualized servers with no shared storage, no HA or backup</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No technical professional or only 1-2 people managing the whole data center</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N-tier consolidates to 1-tier, massive hardware footprint reduction</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Scale-out architecture with no performance or capacity compromise</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Built-in HA and integrated backup to guarantee business continuity and data integrity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Intuitive web-based management console, massively reduce O&amp;M workload</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a:t>aCMP</a:t>
            </a:r>
            <a:r>
              <a:rPr lang="en-US" sz="1200" b="0" dirty="0"/>
              <a:t>: Multinet</a:t>
            </a:r>
            <a:endParaRPr lang="en-US" sz="1200" b="0" dirty="0"/>
          </a:p>
          <a:p>
            <a:endParaRPr lang="en-US" sz="1200" b="0" dirty="0"/>
          </a:p>
          <a:p>
            <a:r>
              <a:rPr lang="en-US" sz="1200" b="0" dirty="0"/>
              <a:t>DR: WCE, </a:t>
            </a:r>
            <a:r>
              <a:rPr lang="en-US" sz="1200" b="0" dirty="0" err="1"/>
              <a:t>Secui</a:t>
            </a:r>
            <a:endParaRPr lang="en-US" sz="1200" b="0"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67</a:t>
            </a:r>
            <a:r>
              <a:rPr lang="zh-CN" altLang="en-US" sz="1200" kern="1200" dirty="0">
                <a:solidFill>
                  <a:schemeClr val="tx1"/>
                </a:solidFill>
                <a:effectLst/>
                <a:latin typeface="+mn-lt"/>
                <a:ea typeface="+mn-ea"/>
                <a:cs typeface="+mn-cs"/>
              </a:rPr>
              <a:t>家渠道卖了</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单及以上</a:t>
            </a:r>
            <a:r>
              <a:rPr lang="en-US" sz="1200" kern="1200" dirty="0" err="1">
                <a:solidFill>
                  <a:schemeClr val="tx1"/>
                </a:solidFill>
                <a:effectLst/>
                <a:latin typeface="+mn-lt"/>
                <a:ea typeface="+mn-ea"/>
                <a:cs typeface="+mn-cs"/>
              </a:rPr>
              <a:t>aCloud</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渗透率</a:t>
            </a:r>
            <a:r>
              <a:rPr lang="en-US" altLang="zh-CN" sz="1200" kern="1200" dirty="0">
                <a:solidFill>
                  <a:schemeClr val="tx1"/>
                </a:solidFill>
                <a:effectLst/>
                <a:latin typeface="+mn-lt"/>
                <a:ea typeface="+mn-ea"/>
                <a:cs typeface="+mn-cs"/>
              </a:rPr>
              <a:t>2.5%</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83</a:t>
            </a:r>
            <a:r>
              <a:rPr lang="zh-CN" altLang="en-US" sz="1200" kern="1200" dirty="0">
                <a:solidFill>
                  <a:schemeClr val="tx1"/>
                </a:solidFill>
                <a:effectLst/>
                <a:latin typeface="+mn-lt"/>
                <a:ea typeface="+mn-ea"/>
                <a:cs typeface="+mn-cs"/>
              </a:rPr>
              <a:t>家卖过</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单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总共</a:t>
            </a:r>
            <a:r>
              <a:rPr lang="en-US" altLang="zh-CN" sz="1200" kern="1200" dirty="0">
                <a:solidFill>
                  <a:schemeClr val="tx1"/>
                </a:solidFill>
                <a:effectLst/>
                <a:latin typeface="+mn-lt"/>
                <a:ea typeface="+mn-ea"/>
                <a:cs typeface="+mn-cs"/>
              </a:rPr>
              <a:t>2605</a:t>
            </a:r>
            <a:r>
              <a:rPr lang="zh-CN" altLang="en-US" sz="1200" kern="1200" dirty="0">
                <a:solidFill>
                  <a:schemeClr val="tx1"/>
                </a:solidFill>
                <a:effectLst/>
                <a:latin typeface="+mn-lt"/>
                <a:ea typeface="+mn-ea"/>
                <a:cs typeface="+mn-cs"/>
              </a:rPr>
              <a:t>家渠道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卖过</a:t>
            </a:r>
            <a:r>
              <a:rPr lang="en-US" sz="1200" kern="1200" dirty="0" err="1">
                <a:solidFill>
                  <a:schemeClr val="tx1"/>
                </a:solidFill>
                <a:effectLst/>
                <a:latin typeface="+mn-lt"/>
                <a:ea typeface="+mn-ea"/>
                <a:cs typeface="+mn-cs"/>
              </a:rPr>
              <a:t>aCloud</a:t>
            </a:r>
            <a:r>
              <a:rPr lang="zh-CN" altLang="en-US" sz="1200" kern="1200" dirty="0">
                <a:solidFill>
                  <a:schemeClr val="tx1"/>
                </a:solidFill>
                <a:effectLst/>
                <a:latin typeface="+mn-lt"/>
                <a:ea typeface="+mn-ea"/>
                <a:cs typeface="+mn-cs"/>
              </a:rPr>
              <a:t>的渠道 </a:t>
            </a:r>
            <a:r>
              <a:rPr lang="en-US" altLang="zh-CN" sz="1200" kern="1200" dirty="0">
                <a:solidFill>
                  <a:schemeClr val="tx1"/>
                </a:solidFill>
                <a:effectLst/>
                <a:latin typeface="+mn-lt"/>
                <a:ea typeface="+mn-ea"/>
                <a:cs typeface="+mn-cs"/>
              </a:rPr>
              <a:t>5.75%</a:t>
            </a:r>
            <a:endParaRPr lang="en-US" altLang="zh-CN"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67</a:t>
            </a:r>
            <a:r>
              <a:rPr lang="zh-CN" altLang="en-US" sz="1200" kern="1200" dirty="0">
                <a:solidFill>
                  <a:schemeClr val="tx1"/>
                </a:solidFill>
                <a:effectLst/>
                <a:latin typeface="+mn-lt"/>
                <a:ea typeface="+mn-ea"/>
                <a:cs typeface="+mn-cs"/>
              </a:rPr>
              <a:t>家渠道卖了</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单及以上</a:t>
            </a:r>
            <a:r>
              <a:rPr lang="en-US" sz="1200" kern="1200" dirty="0" err="1">
                <a:solidFill>
                  <a:schemeClr val="tx1"/>
                </a:solidFill>
                <a:effectLst/>
                <a:latin typeface="+mn-lt"/>
                <a:ea typeface="+mn-ea"/>
                <a:cs typeface="+mn-cs"/>
              </a:rPr>
              <a:t>aCloud</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渗透率</a:t>
            </a:r>
            <a:r>
              <a:rPr lang="en-US" altLang="zh-CN" sz="1200" kern="1200" dirty="0">
                <a:solidFill>
                  <a:schemeClr val="tx1"/>
                </a:solidFill>
                <a:effectLst/>
                <a:latin typeface="+mn-lt"/>
                <a:ea typeface="+mn-ea"/>
                <a:cs typeface="+mn-cs"/>
              </a:rPr>
              <a:t>2.5%</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83</a:t>
            </a:r>
            <a:r>
              <a:rPr lang="zh-CN" altLang="en-US" sz="1200" kern="1200" dirty="0">
                <a:solidFill>
                  <a:schemeClr val="tx1"/>
                </a:solidFill>
                <a:effectLst/>
                <a:latin typeface="+mn-lt"/>
                <a:ea typeface="+mn-ea"/>
                <a:cs typeface="+mn-cs"/>
              </a:rPr>
              <a:t>家卖过</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单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总共</a:t>
            </a:r>
            <a:r>
              <a:rPr lang="en-US" altLang="zh-CN" sz="1200" kern="1200" dirty="0">
                <a:solidFill>
                  <a:schemeClr val="tx1"/>
                </a:solidFill>
                <a:effectLst/>
                <a:latin typeface="+mn-lt"/>
                <a:ea typeface="+mn-ea"/>
                <a:cs typeface="+mn-cs"/>
              </a:rPr>
              <a:t>2605</a:t>
            </a:r>
            <a:r>
              <a:rPr lang="zh-CN" altLang="en-US" sz="1200" kern="1200" dirty="0">
                <a:solidFill>
                  <a:schemeClr val="tx1"/>
                </a:solidFill>
                <a:effectLst/>
                <a:latin typeface="+mn-lt"/>
                <a:ea typeface="+mn-ea"/>
                <a:cs typeface="+mn-cs"/>
              </a:rPr>
              <a:t>家渠道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卖过</a:t>
            </a:r>
            <a:r>
              <a:rPr lang="en-US" sz="1200" kern="1200" dirty="0" err="1">
                <a:solidFill>
                  <a:schemeClr val="tx1"/>
                </a:solidFill>
                <a:effectLst/>
                <a:latin typeface="+mn-lt"/>
                <a:ea typeface="+mn-ea"/>
                <a:cs typeface="+mn-cs"/>
              </a:rPr>
              <a:t>aCloud</a:t>
            </a:r>
            <a:r>
              <a:rPr lang="zh-CN" altLang="en-US" sz="1200" kern="1200" dirty="0">
                <a:solidFill>
                  <a:schemeClr val="tx1"/>
                </a:solidFill>
                <a:effectLst/>
                <a:latin typeface="+mn-lt"/>
                <a:ea typeface="+mn-ea"/>
                <a:cs typeface="+mn-cs"/>
              </a:rPr>
              <a:t>的渠道 </a:t>
            </a:r>
            <a:r>
              <a:rPr lang="en-US" altLang="zh-CN" sz="1200" kern="1200" dirty="0">
                <a:solidFill>
                  <a:schemeClr val="tx1"/>
                </a:solidFill>
                <a:effectLst/>
                <a:latin typeface="+mn-lt"/>
                <a:ea typeface="+mn-ea"/>
                <a:cs typeface="+mn-cs"/>
              </a:rPr>
              <a:t>5.75%</a:t>
            </a:r>
            <a:endParaRPr lang="en-US" altLang="zh-CN"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67</a:t>
            </a:r>
            <a:r>
              <a:rPr lang="zh-CN" altLang="en-US" sz="1200" kern="1200" dirty="0">
                <a:solidFill>
                  <a:schemeClr val="tx1"/>
                </a:solidFill>
                <a:effectLst/>
                <a:latin typeface="+mn-lt"/>
                <a:ea typeface="+mn-ea"/>
                <a:cs typeface="+mn-cs"/>
              </a:rPr>
              <a:t>家渠道卖了</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单及以上</a:t>
            </a:r>
            <a:r>
              <a:rPr lang="en-US" sz="1200" kern="1200" dirty="0" err="1">
                <a:solidFill>
                  <a:schemeClr val="tx1"/>
                </a:solidFill>
                <a:effectLst/>
                <a:latin typeface="+mn-lt"/>
                <a:ea typeface="+mn-ea"/>
                <a:cs typeface="+mn-cs"/>
              </a:rPr>
              <a:t>aCloud</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渗透率</a:t>
            </a:r>
            <a:r>
              <a:rPr lang="en-US" altLang="zh-CN" sz="1200" kern="1200" dirty="0">
                <a:solidFill>
                  <a:schemeClr val="tx1"/>
                </a:solidFill>
                <a:effectLst/>
                <a:latin typeface="+mn-lt"/>
                <a:ea typeface="+mn-ea"/>
                <a:cs typeface="+mn-cs"/>
              </a:rPr>
              <a:t>2.5%</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83</a:t>
            </a:r>
            <a:r>
              <a:rPr lang="zh-CN" altLang="en-US" sz="1200" kern="1200" dirty="0">
                <a:solidFill>
                  <a:schemeClr val="tx1"/>
                </a:solidFill>
                <a:effectLst/>
                <a:latin typeface="+mn-lt"/>
                <a:ea typeface="+mn-ea"/>
                <a:cs typeface="+mn-cs"/>
              </a:rPr>
              <a:t>家卖过</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单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总共</a:t>
            </a:r>
            <a:r>
              <a:rPr lang="en-US" altLang="zh-CN" sz="1200" kern="1200" dirty="0">
                <a:solidFill>
                  <a:schemeClr val="tx1"/>
                </a:solidFill>
                <a:effectLst/>
                <a:latin typeface="+mn-lt"/>
                <a:ea typeface="+mn-ea"/>
                <a:cs typeface="+mn-cs"/>
              </a:rPr>
              <a:t>2605</a:t>
            </a:r>
            <a:r>
              <a:rPr lang="zh-CN" altLang="en-US" sz="1200" kern="1200" dirty="0">
                <a:solidFill>
                  <a:schemeClr val="tx1"/>
                </a:solidFill>
                <a:effectLst/>
                <a:latin typeface="+mn-lt"/>
                <a:ea typeface="+mn-ea"/>
                <a:cs typeface="+mn-cs"/>
              </a:rPr>
              <a:t>家渠道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卖过</a:t>
            </a:r>
            <a:r>
              <a:rPr lang="en-US" sz="1200" kern="1200" dirty="0" err="1">
                <a:solidFill>
                  <a:schemeClr val="tx1"/>
                </a:solidFill>
                <a:effectLst/>
                <a:latin typeface="+mn-lt"/>
                <a:ea typeface="+mn-ea"/>
                <a:cs typeface="+mn-cs"/>
              </a:rPr>
              <a:t>aCloud</a:t>
            </a:r>
            <a:r>
              <a:rPr lang="zh-CN" altLang="en-US" sz="1200" kern="1200" dirty="0">
                <a:solidFill>
                  <a:schemeClr val="tx1"/>
                </a:solidFill>
                <a:effectLst/>
                <a:latin typeface="+mn-lt"/>
                <a:ea typeface="+mn-ea"/>
                <a:cs typeface="+mn-cs"/>
              </a:rPr>
              <a:t>的渠道 </a:t>
            </a:r>
            <a:r>
              <a:rPr lang="en-US" altLang="zh-CN" sz="1200" kern="1200" dirty="0">
                <a:solidFill>
                  <a:schemeClr val="tx1"/>
                </a:solidFill>
                <a:effectLst/>
                <a:latin typeface="+mn-lt"/>
                <a:ea typeface="+mn-ea"/>
                <a:cs typeface="+mn-cs"/>
              </a:rPr>
              <a:t>5.75%</a:t>
            </a:r>
            <a:endParaRPr lang="en-US" altLang="zh-CN"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a:t>aCMP</a:t>
            </a:r>
            <a:r>
              <a:rPr lang="en-US" sz="1200" b="0" dirty="0"/>
              <a:t>: Multinet</a:t>
            </a:r>
            <a:endParaRPr lang="en-US" sz="1200" b="0" dirty="0"/>
          </a:p>
          <a:p>
            <a:endParaRPr lang="en-US" sz="1200" b="0" dirty="0"/>
          </a:p>
          <a:p>
            <a:r>
              <a:rPr lang="en-US" sz="1200" b="0" dirty="0"/>
              <a:t>DR: WCE, </a:t>
            </a:r>
            <a:r>
              <a:rPr lang="en-US" sz="1200" b="0" dirty="0" err="1"/>
              <a:t>Secui</a:t>
            </a:r>
            <a:endParaRPr lang="en-US" sz="1200" b="0"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a:t>aCMP</a:t>
            </a:r>
            <a:r>
              <a:rPr lang="en-US" sz="1200" b="0" dirty="0"/>
              <a:t>: Multinet</a:t>
            </a:r>
            <a:endParaRPr lang="en-US" sz="1200" b="0" dirty="0"/>
          </a:p>
          <a:p>
            <a:endParaRPr lang="en-US" sz="1200" b="0" dirty="0"/>
          </a:p>
          <a:p>
            <a:r>
              <a:rPr lang="en-US" sz="1200" b="0" dirty="0"/>
              <a:t>DR: WCE, </a:t>
            </a:r>
            <a:r>
              <a:rPr lang="en-US" sz="1200" b="0" dirty="0" err="1"/>
              <a:t>Secui</a:t>
            </a:r>
            <a:endParaRPr lang="en-US" sz="1200" b="0"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solidFill>
                <a:latin typeface="Century Gothic" panose="020B0502020202020204" pitchFamily="34" charset="0"/>
              </a:rPr>
              <a:t>Sales triggers</a:t>
            </a:r>
            <a:endParaRPr lang="en-US" b="1"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Wants to utilize public cloud, but has legacy applications that are not fit to be run in public cloud, or has concerns for data security and data proximity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ISPs or MSPs who are looking for private cloud or local public cloud</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Big corporates who are looking for multi-tenancy and more automation in their on-premise data centers</a:t>
            </a:r>
            <a:endParaRPr lang="en-US" sz="1200" dirty="0">
              <a:solidFill>
                <a:schemeClr val="bg1"/>
              </a:solidFill>
              <a:latin typeface="Century Gothic" panose="020B0502020202020204" pitchFamily="34" charset="0"/>
            </a:endParaRPr>
          </a:p>
          <a:p>
            <a:endParaRPr lang="en-US" sz="1200" dirty="0">
              <a:solidFill>
                <a:schemeClr val="bg1"/>
              </a:solidFill>
              <a:latin typeface="Century Gothic" panose="020B0502020202020204" pitchFamily="34" charset="0"/>
            </a:endParaRPr>
          </a:p>
          <a:p>
            <a:r>
              <a:rPr lang="en-US" b="1" dirty="0" err="1">
                <a:solidFill>
                  <a:schemeClr val="bg1"/>
                </a:solidFill>
                <a:latin typeface="Century Gothic" panose="020B0502020202020204" pitchFamily="34" charset="0"/>
              </a:rPr>
              <a:t>aCloud</a:t>
            </a:r>
            <a:r>
              <a:rPr lang="en-US" b="1" dirty="0">
                <a:solidFill>
                  <a:schemeClr val="bg1"/>
                </a:solidFill>
                <a:latin typeface="Century Gothic" panose="020B0502020202020204" pitchFamily="34" charset="0"/>
              </a:rPr>
              <a:t> values</a:t>
            </a:r>
            <a:endParaRPr lang="en-US" b="1"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1-stop enterprise cloud built on the industry-leading HCI platform</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A cloud that’s extremely easy to set up and manage</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A cloud that keeps evolving and moves your business up in the stack to avoid fierce infrastructure competition</a:t>
            </a:r>
            <a:endParaRPr lang="en-US" sz="1200" dirty="0">
              <a:solidFill>
                <a:schemeClr val="bg1"/>
              </a:solidFill>
              <a:latin typeface="Century Gothic" panose="020B0502020202020204" pitchFamily="34" charset="0"/>
            </a:endParaRPr>
          </a:p>
          <a:p>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en-US" altLang="zh-CN" dirty="0"/>
              <a:t>Half</a:t>
            </a:r>
            <a:r>
              <a:rPr kumimoji="1" lang="en-US" altLang="zh-CN" baseline="0" dirty="0"/>
              <a:t> of our R&amp;D staff is working on virtualization and cloud. HCI is just one part of this grand vision, we believe the ultimate data center form will be hybrid cloud. Customer can leverage the economics of public cloud and control of private cloud, they can have the best of both worlds with </a:t>
            </a:r>
            <a:r>
              <a:rPr kumimoji="1" lang="en-US" altLang="zh-CN" baseline="0" dirty="0" err="1"/>
              <a:t>Sangfor</a:t>
            </a:r>
            <a:r>
              <a:rPr kumimoji="1" lang="en-US" altLang="zh-CN" baseline="0" dirty="0"/>
              <a:t> HCI. That said, </a:t>
            </a:r>
            <a:r>
              <a:rPr kumimoji="1" lang="en-US" altLang="zh-CN" baseline="0" dirty="0" err="1"/>
              <a:t>Sangfor</a:t>
            </a:r>
            <a:r>
              <a:rPr kumimoji="1" lang="en-US" altLang="zh-CN" baseline="0" dirty="0"/>
              <a:t> HCI is able to evolve smoothly to cloud, the grand plan is like this roadmap shows, </a:t>
            </a:r>
            <a:r>
              <a:rPr kumimoji="1" lang="en-US" altLang="zh-CN" baseline="0" dirty="0" err="1"/>
              <a:t>customers’future</a:t>
            </a:r>
            <a:r>
              <a:rPr kumimoji="1" lang="en-US" altLang="zh-CN" baseline="0" dirty="0"/>
              <a:t> is laid out by </a:t>
            </a:r>
            <a:r>
              <a:rPr kumimoji="1" lang="en-US" altLang="zh-CN" baseline="0" dirty="0" err="1"/>
              <a:t>Sangfor</a:t>
            </a:r>
            <a:r>
              <a:rPr kumimoji="1" lang="en-US" altLang="zh-CN" baseline="0" dirty="0"/>
              <a:t> and they only need to focus on their core competence.</a:t>
            </a:r>
            <a:endParaRPr kumimoji="1"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a:t>
            </a:r>
            <a:r>
              <a:rPr lang="zh-CN" altLang="en-US" dirty="0"/>
              <a:t>化</a:t>
            </a:r>
            <a:r>
              <a:rPr lang="en-US" altLang="zh-CN" dirty="0"/>
              <a:t>, business values</a:t>
            </a:r>
            <a:endParaRPr lang="en-US" altLang="zh-CN" dirty="0"/>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Legacy servers have been running more than 3 years, lacking of performance or capacity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Physical servers or standalone virtualized servers with no shared storage, no HA or backup</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No technical professional or only 1-2 people managing the whole data center</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N-tier consolidates to 1-tier, massive hardware footprint reduction</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Scale-out architecture with no performance or capacity compromise</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Built-in HA and integrated backup to guarantee business continuity and data integrity</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200" dirty="0">
                <a:solidFill>
                  <a:schemeClr val="bg1"/>
                </a:solidFill>
                <a:latin typeface="Century Gothic" panose="020B0502020202020204" pitchFamily="34" charset="0"/>
              </a:rPr>
              <a:t>Intuitive web-based management console, massively reduce O&amp;M workload</a:t>
            </a:r>
            <a:endParaRPr lang="en-US" sz="1200" dirty="0">
              <a:solidFill>
                <a:schemeClr val="bg1"/>
              </a:solidFill>
              <a:latin typeface="Century Gothic" panose="020B0502020202020204" pitchFamily="34" charset="0"/>
            </a:endParaRPr>
          </a:p>
          <a:p>
            <a:pPr marL="285750" indent="-285750">
              <a:buFont typeface="Arial" panose="020B0604020202020204" pitchFamily="34" charset="0"/>
              <a:buChar char="•"/>
            </a:pP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a:t>aCMP</a:t>
            </a:r>
            <a:r>
              <a:rPr lang="en-US" sz="1200" b="0" dirty="0"/>
              <a:t>: Multinet</a:t>
            </a:r>
            <a:endParaRPr lang="en-US" sz="1200" b="0" dirty="0"/>
          </a:p>
          <a:p>
            <a:endParaRPr lang="en-US" sz="1200" b="0" dirty="0"/>
          </a:p>
          <a:p>
            <a:r>
              <a:rPr lang="en-US" sz="1200" b="0" dirty="0"/>
              <a:t>DR: WCE, </a:t>
            </a:r>
            <a:r>
              <a:rPr lang="en-US" sz="1200" b="0" dirty="0" err="1"/>
              <a:t>Secui</a:t>
            </a:r>
            <a:endParaRPr lang="en-US" sz="1200" b="0"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67</a:t>
            </a:r>
            <a:r>
              <a:rPr lang="zh-CN" altLang="en-US" sz="1200" kern="1200" dirty="0">
                <a:solidFill>
                  <a:schemeClr val="tx1"/>
                </a:solidFill>
                <a:effectLst/>
                <a:latin typeface="+mn-lt"/>
                <a:ea typeface="+mn-ea"/>
                <a:cs typeface="+mn-cs"/>
              </a:rPr>
              <a:t>家渠道卖了</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单及以上</a:t>
            </a:r>
            <a:r>
              <a:rPr lang="en-US" sz="1200" kern="1200" dirty="0" err="1">
                <a:solidFill>
                  <a:schemeClr val="tx1"/>
                </a:solidFill>
                <a:effectLst/>
                <a:latin typeface="+mn-lt"/>
                <a:ea typeface="+mn-ea"/>
                <a:cs typeface="+mn-cs"/>
              </a:rPr>
              <a:t>aCloud</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渗透率</a:t>
            </a:r>
            <a:r>
              <a:rPr lang="en-US" altLang="zh-CN" sz="1200" kern="1200" dirty="0">
                <a:solidFill>
                  <a:schemeClr val="tx1"/>
                </a:solidFill>
                <a:effectLst/>
                <a:latin typeface="+mn-lt"/>
                <a:ea typeface="+mn-ea"/>
                <a:cs typeface="+mn-cs"/>
              </a:rPr>
              <a:t>2.5%</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83</a:t>
            </a:r>
            <a:r>
              <a:rPr lang="zh-CN" altLang="en-US" sz="1200" kern="1200" dirty="0">
                <a:solidFill>
                  <a:schemeClr val="tx1"/>
                </a:solidFill>
                <a:effectLst/>
                <a:latin typeface="+mn-lt"/>
                <a:ea typeface="+mn-ea"/>
                <a:cs typeface="+mn-cs"/>
              </a:rPr>
              <a:t>家卖过</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单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总共</a:t>
            </a:r>
            <a:r>
              <a:rPr lang="en-US" altLang="zh-CN" sz="1200" kern="1200" dirty="0">
                <a:solidFill>
                  <a:schemeClr val="tx1"/>
                </a:solidFill>
                <a:effectLst/>
                <a:latin typeface="+mn-lt"/>
                <a:ea typeface="+mn-ea"/>
                <a:cs typeface="+mn-cs"/>
              </a:rPr>
              <a:t>2605</a:t>
            </a:r>
            <a:r>
              <a:rPr lang="zh-CN" altLang="en-US" sz="1200" kern="1200" dirty="0">
                <a:solidFill>
                  <a:schemeClr val="tx1"/>
                </a:solidFill>
                <a:effectLst/>
                <a:latin typeface="+mn-lt"/>
                <a:ea typeface="+mn-ea"/>
                <a:cs typeface="+mn-cs"/>
              </a:rPr>
              <a:t>家渠道 </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卖过</a:t>
            </a:r>
            <a:r>
              <a:rPr lang="en-US" sz="1200" kern="1200" dirty="0" err="1">
                <a:solidFill>
                  <a:schemeClr val="tx1"/>
                </a:solidFill>
                <a:effectLst/>
                <a:latin typeface="+mn-lt"/>
                <a:ea typeface="+mn-ea"/>
                <a:cs typeface="+mn-cs"/>
              </a:rPr>
              <a:t>aCloud</a:t>
            </a:r>
            <a:r>
              <a:rPr lang="zh-CN" altLang="en-US" sz="1200" kern="1200" dirty="0">
                <a:solidFill>
                  <a:schemeClr val="tx1"/>
                </a:solidFill>
                <a:effectLst/>
                <a:latin typeface="+mn-lt"/>
                <a:ea typeface="+mn-ea"/>
                <a:cs typeface="+mn-cs"/>
              </a:rPr>
              <a:t>的渠道 </a:t>
            </a:r>
            <a:r>
              <a:rPr lang="en-US" altLang="zh-CN" sz="1200" kern="1200" dirty="0">
                <a:solidFill>
                  <a:schemeClr val="tx1"/>
                </a:solidFill>
                <a:effectLst/>
                <a:latin typeface="+mn-lt"/>
                <a:ea typeface="+mn-ea"/>
                <a:cs typeface="+mn-cs"/>
              </a:rPr>
              <a:t>5.75%</a:t>
            </a:r>
            <a:endParaRPr lang="en-US" altLang="zh-CN"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9B4F5E2-213B-5149-BE5D-DFAA12D47681}"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7495BF2-3152-44C1-B2B9-3DA8E2784D65}" type="datetime1">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C086BA-C3C5-4F93-93A3-2CD8E90991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DengXia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smtClean="0">
                <a:solidFill>
                  <a:schemeClr val="bg1"/>
                </a:solidFill>
                <a:latin typeface="Microsoft YaHei" panose="020B0503020204020204" charset="-122"/>
                <a:ea typeface="Microsoft YaHei" panose="020B0503020204020204" charset="-122"/>
              </a:rPr>
              <a:t>软件定义数据中心（</a:t>
            </a:r>
            <a:r>
              <a:rPr lang="en-US" altLang="zh-CN" dirty="0" err="1" smtClean="0">
                <a:solidFill>
                  <a:schemeClr val="bg1"/>
                </a:solidFill>
                <a:latin typeface="Microsoft YaHei" panose="020B0503020204020204" charset="-122"/>
                <a:ea typeface="Microsoft YaHei" panose="020B0503020204020204" charset="-122"/>
              </a:rPr>
              <a:t>Softwares</a:t>
            </a:r>
            <a:r>
              <a:rPr lang="en-US" altLang="zh-CN" dirty="0" smtClean="0">
                <a:solidFill>
                  <a:schemeClr val="bg1"/>
                </a:solidFill>
                <a:latin typeface="Microsoft YaHei" panose="020B0503020204020204" charset="-122"/>
                <a:ea typeface="Microsoft YaHei" panose="020B0503020204020204" charset="-122"/>
              </a:rPr>
              <a:t> Defined Data Center</a:t>
            </a:r>
            <a:r>
              <a:rPr lang="zh-CN" altLang="en-US" dirty="0" smtClean="0">
                <a:solidFill>
                  <a:schemeClr val="bg1"/>
                </a:solidFill>
                <a:latin typeface="Microsoft YaHei" panose="020B0503020204020204" charset="-122"/>
                <a:ea typeface="Microsoft YaHei" panose="020B0503020204020204" charset="-122"/>
              </a:rPr>
              <a:t>，</a:t>
            </a:r>
            <a:r>
              <a:rPr lang="en-US" altLang="zh-CN" dirty="0" smtClean="0">
                <a:solidFill>
                  <a:schemeClr val="bg1"/>
                </a:solidFill>
                <a:latin typeface="Microsoft YaHei" panose="020B0503020204020204" charset="-122"/>
                <a:ea typeface="Microsoft YaHei" panose="020B0503020204020204" charset="-122"/>
              </a:rPr>
              <a:t>SDDC</a:t>
            </a:r>
            <a:r>
              <a:rPr lang="zh-CN" altLang="en-US" dirty="0" smtClean="0">
                <a:solidFill>
                  <a:schemeClr val="bg1"/>
                </a:solidFill>
                <a:latin typeface="Microsoft YaHei" panose="020B0503020204020204" charset="-122"/>
                <a:ea typeface="Microsoft YaHei" panose="020B0503020204020204" charset="-122"/>
              </a:rPr>
              <a:t>）解决的最核心的问题是让用户以更小的代价来获得更灵活的、快速的业务部署、管理及实现。常说的互联网模式在技术核心上的问题几乎都可以归结为</a:t>
            </a:r>
            <a:r>
              <a:rPr lang="en-US" altLang="zh-CN" dirty="0" smtClean="0">
                <a:solidFill>
                  <a:schemeClr val="bg1"/>
                </a:solidFill>
                <a:latin typeface="Microsoft YaHei" panose="020B0503020204020204" charset="-122"/>
                <a:ea typeface="Microsoft YaHei" panose="020B0503020204020204" charset="-122"/>
              </a:rPr>
              <a:t>SDDC</a:t>
            </a:r>
            <a:r>
              <a:rPr lang="zh-CN" altLang="en-US" dirty="0" smtClean="0">
                <a:solidFill>
                  <a:schemeClr val="bg1"/>
                </a:solidFill>
                <a:latin typeface="Microsoft YaHei" panose="020B0503020204020204" charset="-122"/>
                <a:ea typeface="Microsoft YaHei" panose="020B0503020204020204" charset="-122"/>
              </a:rPr>
              <a:t>，</a:t>
            </a:r>
            <a:endParaRPr lang="en-US" altLang="zh-CN" dirty="0" smtClean="0">
              <a:solidFill>
                <a:schemeClr val="bg1"/>
              </a:solidFill>
              <a:latin typeface="Microsoft YaHei" panose="020B0503020204020204" charset="-122"/>
              <a:ea typeface="Microsoft YaHei" panose="020B0503020204020204" charset="-122"/>
            </a:endParaRPr>
          </a:p>
          <a:p>
            <a:pPr marL="285750" indent="-285750">
              <a:lnSpc>
                <a:spcPct val="150000"/>
              </a:lnSpc>
              <a:buFont typeface="Wingdings" panose="05000000000000000000" pitchFamily="2" charset="2"/>
              <a:buChar char="ü"/>
            </a:pPr>
            <a:r>
              <a:rPr lang="zh-CN" altLang="en-US" sz="1050" dirty="0" smtClean="0">
                <a:solidFill>
                  <a:schemeClr val="bg1"/>
                </a:solidFill>
                <a:latin typeface="Microsoft YaHei" panose="020B0503020204020204" charset="-122"/>
                <a:ea typeface="Microsoft YaHei" panose="020B0503020204020204" charset="-122"/>
              </a:rPr>
              <a:t>敏捷性</a:t>
            </a:r>
            <a:r>
              <a:rPr lang="en-US" altLang="zh-CN" sz="1050" dirty="0" smtClean="0">
                <a:solidFill>
                  <a:schemeClr val="bg1"/>
                </a:solidFill>
                <a:latin typeface="Microsoft YaHei" panose="020B0503020204020204" charset="-122"/>
                <a:ea typeface="Microsoft YaHei" panose="020B0503020204020204" charset="-122"/>
              </a:rPr>
              <a:t>(agility): </a:t>
            </a:r>
            <a:r>
              <a:rPr lang="zh-CN" altLang="en-US" sz="1050" dirty="0" smtClean="0">
                <a:solidFill>
                  <a:schemeClr val="bg1"/>
                </a:solidFill>
                <a:latin typeface="Microsoft YaHei" panose="020B0503020204020204" charset="-122"/>
                <a:ea typeface="Microsoft YaHei" panose="020B0503020204020204" charset="-122"/>
              </a:rPr>
              <a:t>更快、更灵活的业务支撑与实现（以及软件开发模式的优化与变更）；</a:t>
            </a:r>
            <a:endParaRPr lang="zh-CN" altLang="en-US" sz="1050" dirty="0" smtClean="0">
              <a:solidFill>
                <a:schemeClr val="bg1"/>
              </a:solidFill>
              <a:latin typeface="Microsoft YaHei" panose="020B0503020204020204" charset="-122"/>
              <a:ea typeface="Microsoft YaHei" panose="020B0503020204020204" charset="-122"/>
            </a:endParaRPr>
          </a:p>
          <a:p>
            <a:pPr marL="285750" indent="-285750">
              <a:lnSpc>
                <a:spcPct val="150000"/>
              </a:lnSpc>
              <a:buFont typeface="Wingdings" panose="05000000000000000000" pitchFamily="2" charset="2"/>
              <a:buChar char="ü"/>
            </a:pPr>
            <a:r>
              <a:rPr lang="zh-CN" altLang="en-US" sz="1050" dirty="0" smtClean="0">
                <a:solidFill>
                  <a:schemeClr val="bg1"/>
                </a:solidFill>
                <a:latin typeface="Microsoft YaHei" panose="020B0503020204020204" charset="-122"/>
                <a:ea typeface="Microsoft YaHei" panose="020B0503020204020204" charset="-122"/>
              </a:rPr>
              <a:t>弹性</a:t>
            </a:r>
            <a:r>
              <a:rPr lang="en-US" altLang="zh-CN" sz="1050" dirty="0" smtClean="0">
                <a:solidFill>
                  <a:schemeClr val="bg1"/>
                </a:solidFill>
                <a:latin typeface="Microsoft YaHei" panose="020B0503020204020204" charset="-122"/>
                <a:ea typeface="Microsoft YaHei" panose="020B0503020204020204" charset="-122"/>
              </a:rPr>
              <a:t>(Elasticity)</a:t>
            </a:r>
            <a:r>
              <a:rPr lang="zh-CN" altLang="en-US" sz="1050" dirty="0" smtClean="0">
                <a:solidFill>
                  <a:schemeClr val="bg1"/>
                </a:solidFill>
                <a:latin typeface="Microsoft YaHei" panose="020B0503020204020204" charset="-122"/>
                <a:ea typeface="Microsoft YaHei" panose="020B0503020204020204" charset="-122"/>
              </a:rPr>
              <a:t>：随业务需求的资源的动态可伸缩性（水平</a:t>
            </a:r>
            <a:r>
              <a:rPr lang="en-US" altLang="zh-CN" sz="1050" dirty="0" smtClean="0">
                <a:solidFill>
                  <a:schemeClr val="bg1"/>
                </a:solidFill>
                <a:latin typeface="Microsoft YaHei" panose="020B0503020204020204" charset="-122"/>
                <a:ea typeface="Microsoft YaHei" panose="020B0503020204020204" charset="-122"/>
              </a:rPr>
              <a:t>+</a:t>
            </a:r>
            <a:r>
              <a:rPr lang="zh-CN" altLang="en-US" sz="1050" dirty="0" smtClean="0">
                <a:solidFill>
                  <a:schemeClr val="bg1"/>
                </a:solidFill>
                <a:latin typeface="Microsoft YaHei" panose="020B0503020204020204" charset="-122"/>
                <a:ea typeface="Microsoft YaHei" panose="020B0503020204020204" charset="-122"/>
              </a:rPr>
              <a:t>垂直）；</a:t>
            </a:r>
            <a:endParaRPr lang="zh-CN" altLang="en-US" sz="1050" dirty="0" smtClean="0">
              <a:solidFill>
                <a:schemeClr val="bg1"/>
              </a:solidFill>
              <a:latin typeface="Microsoft YaHei" panose="020B0503020204020204" charset="-122"/>
              <a:ea typeface="Microsoft YaHei" panose="020B0503020204020204" charset="-122"/>
            </a:endParaRPr>
          </a:p>
          <a:p>
            <a:pPr marL="285750" indent="-285750">
              <a:lnSpc>
                <a:spcPct val="150000"/>
              </a:lnSpc>
              <a:buFont typeface="Wingdings" panose="05000000000000000000" pitchFamily="2" charset="2"/>
              <a:buChar char="ü"/>
            </a:pPr>
            <a:r>
              <a:rPr lang="zh-CN" altLang="en-US" sz="1050" dirty="0" smtClean="0">
                <a:solidFill>
                  <a:schemeClr val="bg1"/>
                </a:solidFill>
                <a:latin typeface="Microsoft YaHei" panose="020B0503020204020204" charset="-122"/>
                <a:ea typeface="Microsoft YaHei" panose="020B0503020204020204" charset="-122"/>
              </a:rPr>
              <a:t>省钱</a:t>
            </a:r>
            <a:r>
              <a:rPr lang="en-US" altLang="zh-CN" sz="1050" dirty="0" smtClean="0">
                <a:solidFill>
                  <a:schemeClr val="bg1"/>
                </a:solidFill>
                <a:latin typeface="Microsoft YaHei" panose="020B0503020204020204" charset="-122"/>
                <a:ea typeface="Microsoft YaHei" panose="020B0503020204020204" charset="-122"/>
              </a:rPr>
              <a:t>(Cost-efficiency)</a:t>
            </a:r>
            <a:r>
              <a:rPr lang="zh-CN" altLang="en-US" sz="1050" dirty="0" smtClean="0">
                <a:solidFill>
                  <a:schemeClr val="bg1"/>
                </a:solidFill>
                <a:latin typeface="Microsoft YaHei" panose="020B0503020204020204" charset="-122"/>
                <a:ea typeface="Microsoft YaHei" panose="020B0503020204020204" charset="-122"/>
              </a:rPr>
              <a:t>：软件实现避免了重复硬件投资和资源浪费。</a:t>
            </a:r>
            <a:endParaRPr lang="zh-CN" altLang="en-US" sz="1050" b="0" i="0" dirty="0" smtClean="0">
              <a:solidFill>
                <a:schemeClr val="bg1"/>
              </a:solidFill>
              <a:effectLst/>
              <a:latin typeface="Microsoft YaHei" panose="020B0503020204020204" charset="-122"/>
              <a:ea typeface="Microsoft YaHei"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C5079105-4AC9-43A0-B643-64AFA59D011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需求、疑虑、竞争优势、</a:t>
            </a:r>
            <a:r>
              <a:rPr kumimoji="1" lang="en-US" altLang="zh-CN" dirty="0"/>
              <a:t>reference,</a:t>
            </a:r>
            <a:r>
              <a:rPr kumimoji="1" lang="zh-CN" altLang="en-US" dirty="0"/>
              <a:t> 数据安全（</a:t>
            </a:r>
            <a:r>
              <a:rPr kumimoji="1" lang="en-US" altLang="zh-CN" dirty="0" err="1"/>
              <a:t>Af</a:t>
            </a:r>
            <a:r>
              <a:rPr kumimoji="1" lang="zh-CN" altLang="en-US" dirty="0"/>
              <a:t>数据安全的能力，</a:t>
            </a:r>
            <a:r>
              <a:rPr kumimoji="1" lang="en-US" altLang="zh-CN" dirty="0" err="1"/>
              <a:t>Vm</a:t>
            </a:r>
            <a:r>
              <a:rPr kumimoji="1" lang="zh-CN" altLang="en-US" dirty="0"/>
              <a:t>防火墙）， </a:t>
            </a:r>
            <a:endParaRPr kumimoji="1" lang="en-US" altLang="zh-CN" dirty="0"/>
          </a:p>
          <a:p>
            <a:r>
              <a:rPr kumimoji="1" lang="zh-CN" altLang="en-US" dirty="0"/>
              <a:t>所画即所得，平滑演进</a:t>
            </a:r>
            <a:endParaRPr kumimoji="1" lang="en-US" altLang="zh-CN" dirty="0"/>
          </a:p>
          <a:p>
            <a:r>
              <a:rPr kumimoji="1" lang="zh-CN" altLang="en-US" dirty="0"/>
              <a:t>客户选择我们的案例？重起一页还是单独讲？</a:t>
            </a:r>
            <a:endParaRPr kumimoji="1" lang="en-US" altLang="zh-CN" dirty="0"/>
          </a:p>
          <a:p>
            <a:r>
              <a:rPr kumimoji="1" lang="en-US" altLang="zh-CN" dirty="0"/>
              <a:t>When</a:t>
            </a:r>
            <a:r>
              <a:rPr kumimoji="1" lang="zh-CN" altLang="en-US" dirty="0"/>
              <a:t> </a:t>
            </a:r>
            <a:r>
              <a:rPr kumimoji="1" lang="en-US" altLang="zh-CN" dirty="0"/>
              <a:t>customer</a:t>
            </a:r>
            <a:r>
              <a:rPr kumimoji="1" lang="zh-CN" altLang="en-US" baseline="0" dirty="0"/>
              <a:t> </a:t>
            </a:r>
            <a:r>
              <a:rPr kumimoji="1" lang="en-US" altLang="zh-CN" baseline="0" dirty="0"/>
              <a:t>select</a:t>
            </a:r>
            <a:r>
              <a:rPr kumimoji="1" lang="zh-CN" altLang="en-US" baseline="0" dirty="0"/>
              <a:t> </a:t>
            </a:r>
            <a:r>
              <a:rPr kumimoji="1" lang="en-US" altLang="zh-CN" baseline="0" dirty="0"/>
              <a:t>vender</a:t>
            </a:r>
            <a:r>
              <a:rPr kumimoji="1" lang="zh-CN" altLang="en-US" baseline="0" dirty="0"/>
              <a:t> </a:t>
            </a:r>
            <a:r>
              <a:rPr kumimoji="1" lang="en-US" altLang="zh-CN" baseline="0" dirty="0"/>
              <a:t>for</a:t>
            </a:r>
            <a:r>
              <a:rPr kumimoji="1" lang="zh-CN" altLang="en-US" baseline="0" dirty="0"/>
              <a:t> </a:t>
            </a:r>
            <a:r>
              <a:rPr kumimoji="1" lang="en-US" altLang="zh-CN" baseline="0" dirty="0"/>
              <a:t>expansion</a:t>
            </a:r>
            <a:r>
              <a:rPr kumimoji="1" lang="zh-CN" altLang="en-US" baseline="0" dirty="0"/>
              <a:t> </a:t>
            </a:r>
            <a:r>
              <a:rPr kumimoji="1" lang="en-US" altLang="zh-CN" baseline="0" dirty="0"/>
              <a:t>or</a:t>
            </a:r>
            <a:r>
              <a:rPr kumimoji="1" lang="zh-CN" altLang="en-US" baseline="0" dirty="0"/>
              <a:t> </a:t>
            </a:r>
            <a:r>
              <a:rPr kumimoji="1" lang="en-US" altLang="zh-CN" baseline="0" dirty="0"/>
              <a:t>build</a:t>
            </a:r>
            <a:r>
              <a:rPr kumimoji="1" lang="zh-CN" altLang="en-US" baseline="0" dirty="0"/>
              <a:t> </a:t>
            </a:r>
            <a:r>
              <a:rPr kumimoji="1" lang="en-US" altLang="zh-CN" baseline="0" dirty="0"/>
              <a:t>new</a:t>
            </a:r>
            <a:r>
              <a:rPr kumimoji="1" lang="zh-CN" altLang="en-US" baseline="0" dirty="0"/>
              <a:t> </a:t>
            </a:r>
            <a:r>
              <a:rPr kumimoji="1" lang="en-US" altLang="zh-CN" baseline="0" dirty="0"/>
              <a:t>application,</a:t>
            </a:r>
            <a:r>
              <a:rPr kumimoji="1" lang="zh-CN" altLang="en-US" baseline="0" dirty="0"/>
              <a:t> </a:t>
            </a:r>
            <a:r>
              <a:rPr kumimoji="1" lang="en-US" altLang="zh-CN" baseline="0" dirty="0"/>
              <a:t>mostly</a:t>
            </a:r>
            <a:r>
              <a:rPr kumimoji="1" lang="zh-CN" altLang="en-US" baseline="0" dirty="0"/>
              <a:t> </a:t>
            </a:r>
            <a:r>
              <a:rPr kumimoji="1" lang="en-US" altLang="zh-CN" baseline="0" dirty="0"/>
              <a:t>they</a:t>
            </a:r>
            <a:r>
              <a:rPr kumimoji="1" lang="zh-CN" altLang="en-US" baseline="0" dirty="0"/>
              <a:t> </a:t>
            </a:r>
            <a:r>
              <a:rPr kumimoji="1" lang="en-US" altLang="zh-CN" baseline="0" dirty="0"/>
              <a:t>consider</a:t>
            </a:r>
            <a:r>
              <a:rPr kumimoji="1" lang="zh-CN" altLang="en-US" baseline="0" dirty="0"/>
              <a:t> </a:t>
            </a:r>
            <a:r>
              <a:rPr kumimoji="1" lang="en-US" altLang="zh-CN" baseline="0" dirty="0"/>
              <a:t>how</a:t>
            </a:r>
            <a:r>
              <a:rPr kumimoji="1" lang="zh-CN" altLang="en-US" baseline="0" dirty="0"/>
              <a:t> </a:t>
            </a:r>
            <a:r>
              <a:rPr kumimoji="1" lang="en-US" altLang="zh-CN" baseline="0" dirty="0"/>
              <a:t>to</a:t>
            </a:r>
            <a:r>
              <a:rPr kumimoji="1" lang="zh-CN" altLang="en-US" baseline="0" dirty="0"/>
              <a:t> </a:t>
            </a:r>
            <a:r>
              <a:rPr kumimoji="1" lang="en-US" altLang="zh-CN" baseline="0" dirty="0"/>
              <a:t>protect</a:t>
            </a:r>
            <a:r>
              <a:rPr kumimoji="1" lang="zh-CN" altLang="en-US" baseline="0" dirty="0"/>
              <a:t> </a:t>
            </a:r>
            <a:r>
              <a:rPr kumimoji="1" lang="en-US" altLang="zh-CN" baseline="0" dirty="0"/>
              <a:t>their</a:t>
            </a:r>
            <a:r>
              <a:rPr kumimoji="1" lang="zh-CN" altLang="en-US" baseline="0" dirty="0"/>
              <a:t> </a:t>
            </a:r>
            <a:r>
              <a:rPr kumimoji="1" lang="en-US" altLang="zh-CN" baseline="0" dirty="0"/>
              <a:t>investment</a:t>
            </a:r>
            <a:r>
              <a:rPr kumimoji="1" lang="zh-CN" altLang="en-US" baseline="0" dirty="0"/>
              <a:t> </a:t>
            </a:r>
            <a:r>
              <a:rPr kumimoji="1" lang="en-US" altLang="zh-CN" baseline="0" dirty="0"/>
              <a:t>and</a:t>
            </a:r>
            <a:r>
              <a:rPr kumimoji="1" lang="zh-CN" altLang="en-US" baseline="0" dirty="0"/>
              <a:t> </a:t>
            </a:r>
            <a:r>
              <a:rPr kumimoji="1" lang="en-US" altLang="zh-CN" baseline="0" dirty="0"/>
              <a:t>smooth</a:t>
            </a:r>
            <a:r>
              <a:rPr kumimoji="1" lang="zh-CN" altLang="en-US" baseline="0" dirty="0"/>
              <a:t> </a:t>
            </a:r>
            <a:r>
              <a:rPr kumimoji="1" lang="en-US" altLang="zh-CN" baseline="0" dirty="0"/>
              <a:t>integrate</a:t>
            </a:r>
            <a:r>
              <a:rPr kumimoji="1" lang="zh-CN" altLang="en-US" baseline="0" dirty="0"/>
              <a:t> </a:t>
            </a:r>
            <a:r>
              <a:rPr kumimoji="1" lang="en-US" altLang="zh-CN" baseline="0" dirty="0"/>
              <a:t>with</a:t>
            </a:r>
            <a:r>
              <a:rPr kumimoji="1" lang="zh-CN" altLang="en-US" baseline="0" dirty="0"/>
              <a:t> </a:t>
            </a:r>
            <a:r>
              <a:rPr kumimoji="1" lang="en-US" altLang="zh-CN" baseline="0" dirty="0"/>
              <a:t>current</a:t>
            </a:r>
            <a:r>
              <a:rPr kumimoji="1" lang="zh-CN" altLang="en-US" baseline="0" dirty="0"/>
              <a:t> </a:t>
            </a:r>
            <a:r>
              <a:rPr kumimoji="1" lang="en-US" altLang="zh-CN" baseline="0" dirty="0"/>
              <a:t>infrastructure.</a:t>
            </a:r>
            <a:r>
              <a:rPr kumimoji="1" lang="zh-CN" altLang="en-US" baseline="0" dirty="0"/>
              <a:t> </a:t>
            </a:r>
            <a:r>
              <a:rPr kumimoji="1" lang="en-US" altLang="zh-CN" baseline="0" dirty="0"/>
              <a:t>Compare</a:t>
            </a:r>
            <a:r>
              <a:rPr kumimoji="1" lang="zh-CN" altLang="en-US" baseline="0" dirty="0"/>
              <a:t> </a:t>
            </a:r>
            <a:r>
              <a:rPr kumimoji="1" lang="en-US" altLang="zh-CN" baseline="0" dirty="0"/>
              <a:t>with</a:t>
            </a:r>
            <a:r>
              <a:rPr kumimoji="1" lang="zh-CN" altLang="en-US" baseline="0" dirty="0"/>
              <a:t> </a:t>
            </a:r>
            <a:r>
              <a:rPr kumimoji="1" lang="en-US" altLang="zh-CN" baseline="0" dirty="0"/>
              <a:t>other</a:t>
            </a:r>
            <a:r>
              <a:rPr kumimoji="1" lang="zh-CN" altLang="en-US" baseline="0" dirty="0"/>
              <a:t> </a:t>
            </a:r>
            <a:r>
              <a:rPr kumimoji="1" lang="en-US" altLang="zh-CN" baseline="0" dirty="0"/>
              <a:t>vender,</a:t>
            </a:r>
            <a:r>
              <a:rPr kumimoji="1" lang="zh-CN" altLang="en-US" baseline="0" dirty="0"/>
              <a:t> </a:t>
            </a:r>
            <a:r>
              <a:rPr kumimoji="1" lang="en-US" altLang="zh-CN" baseline="0" dirty="0"/>
              <a:t>1,</a:t>
            </a:r>
            <a:r>
              <a:rPr kumimoji="1" lang="zh-CN" altLang="en-US" baseline="0" dirty="0"/>
              <a:t> </a:t>
            </a:r>
            <a:r>
              <a:rPr kumimoji="1" lang="en-US" altLang="zh-CN" baseline="0" dirty="0" err="1"/>
              <a:t>Sangfor</a:t>
            </a:r>
            <a:r>
              <a:rPr kumimoji="1" lang="zh-CN" altLang="en-US" baseline="0" dirty="0"/>
              <a:t> </a:t>
            </a:r>
            <a:r>
              <a:rPr kumimoji="1" lang="en-US" altLang="zh-CN" baseline="0" dirty="0"/>
              <a:t>can</a:t>
            </a:r>
            <a:r>
              <a:rPr kumimoji="1" lang="zh-CN" altLang="en-US" baseline="0" dirty="0"/>
              <a:t> </a:t>
            </a:r>
            <a:r>
              <a:rPr kumimoji="1" lang="en-US" altLang="zh-CN" baseline="0" dirty="0"/>
              <a:t>reuse</a:t>
            </a:r>
            <a:r>
              <a:rPr kumimoji="1" lang="zh-CN" altLang="en-US" baseline="0" dirty="0"/>
              <a:t> </a:t>
            </a:r>
            <a:r>
              <a:rPr kumimoji="1" lang="en-US" altLang="zh-CN" baseline="0" dirty="0"/>
              <a:t>current</a:t>
            </a:r>
            <a:r>
              <a:rPr kumimoji="1" lang="zh-CN" altLang="en-US" baseline="0" dirty="0"/>
              <a:t> </a:t>
            </a:r>
            <a:r>
              <a:rPr kumimoji="1" lang="en-US" altLang="zh-CN" baseline="0" dirty="0"/>
              <a:t>severs</a:t>
            </a:r>
            <a:r>
              <a:rPr kumimoji="1" lang="zh-CN" altLang="en-US" baseline="0" dirty="0"/>
              <a:t> </a:t>
            </a:r>
            <a:r>
              <a:rPr kumimoji="1" lang="en-US" altLang="zh-CN" baseline="0" dirty="0"/>
              <a:t>when</a:t>
            </a:r>
            <a:r>
              <a:rPr kumimoji="1" lang="zh-CN" altLang="en-US" baseline="0" dirty="0"/>
              <a:t> </a:t>
            </a:r>
            <a:r>
              <a:rPr kumimoji="1" lang="en-US" altLang="zh-CN" baseline="0" dirty="0"/>
              <a:t>installing</a:t>
            </a:r>
            <a:r>
              <a:rPr kumimoji="1" lang="zh-CN" altLang="en-US" baseline="0" dirty="0"/>
              <a:t> </a:t>
            </a:r>
            <a:r>
              <a:rPr kumimoji="1" lang="en-US" altLang="zh-CN" baseline="0" dirty="0"/>
              <a:t>HCI</a:t>
            </a:r>
            <a:r>
              <a:rPr kumimoji="1" lang="zh-CN" altLang="en-US" baseline="0" dirty="0"/>
              <a:t> </a:t>
            </a:r>
            <a:r>
              <a:rPr kumimoji="1" lang="en-US" altLang="zh-CN" baseline="0" dirty="0"/>
              <a:t>software</a:t>
            </a:r>
            <a:r>
              <a:rPr kumimoji="1" lang="zh-CN" altLang="en-US" baseline="0" dirty="0"/>
              <a:t> </a:t>
            </a:r>
            <a:r>
              <a:rPr kumimoji="1" lang="en-US" altLang="zh-CN" baseline="0" dirty="0"/>
              <a:t>without</a:t>
            </a:r>
            <a:r>
              <a:rPr kumimoji="1" lang="zh-CN" altLang="en-US" baseline="0" dirty="0"/>
              <a:t> </a:t>
            </a:r>
            <a:r>
              <a:rPr kumimoji="1" lang="en-US" altLang="zh-CN" baseline="0" dirty="0"/>
              <a:t>changing</a:t>
            </a:r>
            <a:r>
              <a:rPr kumimoji="1" lang="zh-CN" altLang="en-US" baseline="0" dirty="0"/>
              <a:t> </a:t>
            </a:r>
            <a:r>
              <a:rPr kumimoji="1" lang="en-US" altLang="zh-CN" baseline="0" dirty="0"/>
              <a:t>existing</a:t>
            </a:r>
            <a:r>
              <a:rPr kumimoji="1" lang="zh-CN" altLang="en-US" baseline="0" dirty="0"/>
              <a:t> </a:t>
            </a:r>
            <a:r>
              <a:rPr kumimoji="1" lang="en-US" altLang="zh-CN" baseline="0" dirty="0"/>
              <a:t>topology;</a:t>
            </a:r>
            <a:r>
              <a:rPr kumimoji="1" lang="zh-CN" altLang="en-US" baseline="0" dirty="0"/>
              <a:t> </a:t>
            </a:r>
            <a:r>
              <a:rPr kumimoji="1" lang="en-US" altLang="zh-CN" baseline="0" dirty="0"/>
              <a:t>2,one</a:t>
            </a:r>
            <a:r>
              <a:rPr kumimoji="1" lang="zh-CN" altLang="en-US" baseline="0" dirty="0"/>
              <a:t> </a:t>
            </a:r>
            <a:r>
              <a:rPr kumimoji="1" lang="en-US" altLang="zh-CN" baseline="0" dirty="0"/>
              <a:t>step</a:t>
            </a:r>
            <a:r>
              <a:rPr kumimoji="1" lang="zh-CN" altLang="en-US" baseline="0" dirty="0"/>
              <a:t> </a:t>
            </a:r>
            <a:r>
              <a:rPr kumimoji="1" lang="en-US" altLang="zh-CN" baseline="0" dirty="0"/>
              <a:t>evolution</a:t>
            </a:r>
            <a:r>
              <a:rPr kumimoji="1" lang="zh-CN" altLang="en-US" baseline="0" dirty="0"/>
              <a:t> </a:t>
            </a:r>
            <a:r>
              <a:rPr kumimoji="1" lang="en-US" altLang="zh-CN" baseline="0" dirty="0"/>
              <a:t>to</a:t>
            </a:r>
            <a:r>
              <a:rPr kumimoji="1" lang="zh-CN" altLang="en-US" baseline="0" dirty="0"/>
              <a:t> </a:t>
            </a:r>
            <a:r>
              <a:rPr kumimoji="1" lang="en-US" altLang="zh-CN" baseline="0" dirty="0"/>
              <a:t>cloud</a:t>
            </a:r>
            <a:r>
              <a:rPr kumimoji="1" lang="zh-CN" altLang="en-US" baseline="0" dirty="0"/>
              <a:t>。 </a:t>
            </a:r>
            <a:endParaRPr kumimoji="1" lang="en-US" altLang="zh-CN" baseline="0" dirty="0"/>
          </a:p>
          <a:p>
            <a:r>
              <a:rPr kumimoji="1" lang="en-US" altLang="zh-CN" baseline="0" dirty="0"/>
              <a:t>In</a:t>
            </a:r>
            <a:r>
              <a:rPr kumimoji="1" lang="zh-CN" altLang="en-US" baseline="0" dirty="0"/>
              <a:t> </a:t>
            </a:r>
            <a:r>
              <a:rPr kumimoji="1" lang="en-US" altLang="zh-CN" baseline="0" dirty="0"/>
              <a:t>Malaysia,</a:t>
            </a:r>
            <a:r>
              <a:rPr kumimoji="1" lang="zh-CN" altLang="en-US" baseline="0" dirty="0"/>
              <a:t> </a:t>
            </a:r>
            <a:r>
              <a:rPr kumimoji="1" lang="en-US" altLang="zh-CN" baseline="0" dirty="0"/>
              <a:t>one</a:t>
            </a:r>
            <a:r>
              <a:rPr kumimoji="1" lang="zh-CN" altLang="en-US" baseline="0" dirty="0"/>
              <a:t> </a:t>
            </a:r>
            <a:r>
              <a:rPr kumimoji="1" lang="en-US" altLang="zh-CN" baseline="0" dirty="0"/>
              <a:t>government</a:t>
            </a:r>
            <a:r>
              <a:rPr kumimoji="1" lang="zh-CN" altLang="en-US" baseline="0" dirty="0"/>
              <a:t> </a:t>
            </a:r>
            <a:r>
              <a:rPr kumimoji="1" lang="en-US" altLang="zh-CN" baseline="0" dirty="0"/>
              <a:t>customer</a:t>
            </a:r>
            <a:r>
              <a:rPr kumimoji="1" lang="zh-CN" altLang="en-US" baseline="0" dirty="0"/>
              <a:t> </a:t>
            </a:r>
            <a:r>
              <a:rPr kumimoji="1" lang="en-US" altLang="zh-CN" baseline="0" dirty="0"/>
              <a:t>consolidate</a:t>
            </a:r>
            <a:r>
              <a:rPr kumimoji="1" lang="zh-CN" altLang="en-US" baseline="0" dirty="0"/>
              <a:t> </a:t>
            </a:r>
            <a:r>
              <a:rPr kumimoji="1" lang="en-US" altLang="zh-CN" baseline="0" dirty="0"/>
              <a:t>64</a:t>
            </a:r>
            <a:r>
              <a:rPr kumimoji="1" lang="zh-CN" altLang="en-US" baseline="0" dirty="0"/>
              <a:t> </a:t>
            </a:r>
            <a:r>
              <a:rPr kumimoji="1" lang="en-US" altLang="zh-CN" baseline="0" dirty="0"/>
              <a:t>severs</a:t>
            </a:r>
            <a:r>
              <a:rPr kumimoji="1" lang="zh-CN" altLang="en-US" baseline="0" dirty="0"/>
              <a:t> </a:t>
            </a:r>
            <a:r>
              <a:rPr kumimoji="1" lang="en-US" altLang="zh-CN" baseline="0" dirty="0"/>
              <a:t>with</a:t>
            </a:r>
            <a:r>
              <a:rPr kumimoji="1" lang="zh-CN" altLang="en-US" baseline="0" dirty="0"/>
              <a:t> </a:t>
            </a:r>
            <a:r>
              <a:rPr kumimoji="1" lang="en-US" altLang="zh-CN" baseline="0" dirty="0"/>
              <a:t>only</a:t>
            </a:r>
            <a:r>
              <a:rPr kumimoji="1" lang="zh-CN" altLang="en-US" baseline="0" dirty="0"/>
              <a:t> </a:t>
            </a:r>
            <a:r>
              <a:rPr kumimoji="1" lang="en-US" altLang="zh-CN" baseline="0" dirty="0"/>
              <a:t>4</a:t>
            </a:r>
            <a:r>
              <a:rPr kumimoji="1" lang="zh-CN" altLang="en-US" baseline="0" dirty="0"/>
              <a:t> </a:t>
            </a:r>
            <a:r>
              <a:rPr kumimoji="1" lang="en-US" altLang="zh-CN" baseline="0" dirty="0"/>
              <a:t>HCI</a:t>
            </a:r>
            <a:r>
              <a:rPr kumimoji="1" lang="zh-CN" altLang="en-US" baseline="0" dirty="0"/>
              <a:t> </a:t>
            </a:r>
            <a:r>
              <a:rPr kumimoji="1" lang="en-US" altLang="zh-CN" baseline="0" dirty="0"/>
              <a:t>server</a:t>
            </a:r>
            <a:r>
              <a:rPr kumimoji="1" lang="zh-CN" altLang="en-US" baseline="0" dirty="0"/>
              <a:t>， </a:t>
            </a:r>
            <a:r>
              <a:rPr kumimoji="1" lang="en-US" altLang="zh-CN" baseline="0" dirty="0"/>
              <a:t>90%</a:t>
            </a:r>
            <a:r>
              <a:rPr kumimoji="1" lang="zh-CN" altLang="en-US" baseline="0" dirty="0"/>
              <a:t> </a:t>
            </a:r>
            <a:r>
              <a:rPr kumimoji="1" lang="en-US" altLang="zh-CN" baseline="0" dirty="0"/>
              <a:t>of</a:t>
            </a:r>
            <a:r>
              <a:rPr kumimoji="1" lang="zh-CN" altLang="en-US" baseline="0" dirty="0"/>
              <a:t> </a:t>
            </a:r>
            <a:r>
              <a:rPr kumimoji="1" lang="en-US" altLang="zh-CN" baseline="0" dirty="0"/>
              <a:t>hardware</a:t>
            </a:r>
            <a:r>
              <a:rPr kumimoji="1" lang="zh-CN" altLang="en-US" baseline="0" dirty="0"/>
              <a:t> </a:t>
            </a:r>
            <a:r>
              <a:rPr kumimoji="1" lang="en-US" altLang="zh-CN" baseline="0" dirty="0"/>
              <a:t>reduction</a:t>
            </a:r>
            <a:r>
              <a:rPr kumimoji="1" lang="zh-CN" altLang="en-US" baseline="0" dirty="0"/>
              <a:t> </a:t>
            </a:r>
            <a:r>
              <a:rPr kumimoji="1" lang="en-US" altLang="zh-CN" baseline="0" dirty="0"/>
              <a:t>build</a:t>
            </a:r>
            <a:r>
              <a:rPr kumimoji="1" lang="zh-CN" altLang="en-US" baseline="0" dirty="0"/>
              <a:t> </a:t>
            </a:r>
            <a:r>
              <a:rPr kumimoji="1" lang="en-US" altLang="zh-CN" baseline="0" dirty="0"/>
              <a:t>a</a:t>
            </a:r>
            <a:r>
              <a:rPr kumimoji="1" lang="zh-CN" altLang="en-US" baseline="0" dirty="0"/>
              <a:t> </a:t>
            </a:r>
            <a:r>
              <a:rPr kumimoji="1" lang="en-US" altLang="zh-CN" baseline="0" dirty="0"/>
              <a:t>really</a:t>
            </a:r>
            <a:r>
              <a:rPr kumimoji="1" lang="zh-CN" altLang="en-US" baseline="0" dirty="0"/>
              <a:t> </a:t>
            </a:r>
            <a:r>
              <a:rPr kumimoji="1" lang="en-US" altLang="zh-CN" baseline="0" dirty="0"/>
              <a:t>easy</a:t>
            </a:r>
            <a:r>
              <a:rPr kumimoji="1" lang="zh-CN" altLang="en-US" baseline="0" dirty="0"/>
              <a:t> </a:t>
            </a:r>
            <a:r>
              <a:rPr kumimoji="1" lang="en-US" altLang="zh-CN" baseline="0" dirty="0"/>
              <a:t>way</a:t>
            </a:r>
            <a:r>
              <a:rPr kumimoji="1" lang="zh-CN" altLang="en-US" baseline="0" dirty="0"/>
              <a:t> </a:t>
            </a:r>
            <a:r>
              <a:rPr kumimoji="1" lang="en-US" altLang="zh-CN" baseline="0" dirty="0"/>
              <a:t>of</a:t>
            </a:r>
            <a:r>
              <a:rPr kumimoji="1" lang="zh-CN" altLang="en-US" baseline="0" dirty="0"/>
              <a:t> </a:t>
            </a:r>
            <a:r>
              <a:rPr kumimoji="1" lang="en-US" altLang="zh-CN" baseline="0" dirty="0"/>
              <a:t>IT</a:t>
            </a:r>
            <a:r>
              <a:rPr kumimoji="1" lang="zh-CN" altLang="en-US" baseline="0" dirty="0"/>
              <a:t> </a:t>
            </a:r>
            <a:r>
              <a:rPr kumimoji="1" lang="en-US" altLang="zh-CN" baseline="0" dirty="0"/>
              <a:t>infrastructure.</a:t>
            </a:r>
            <a:r>
              <a:rPr kumimoji="1" lang="zh-CN" altLang="en-US" baseline="0" dirty="0"/>
              <a:t> </a:t>
            </a:r>
            <a:endParaRPr kumimoji="1" lang="zh-CN" altLang="en-US" dirty="0"/>
          </a:p>
        </p:txBody>
      </p:sp>
      <p:sp>
        <p:nvSpPr>
          <p:cNvPr id="4" name="幻灯片编号占位符 3"/>
          <p:cNvSpPr>
            <a:spLocks noGrp="1"/>
          </p:cNvSpPr>
          <p:nvPr>
            <p:ph type="sldNum" sz="quarter" idx="10"/>
          </p:nvPr>
        </p:nvSpPr>
        <p:spPr>
          <a:xfrm>
            <a:off x="3884613" y="8685213"/>
            <a:ext cx="2971800" cy="457200"/>
          </a:xfrm>
          <a:prstGeom prst="rect">
            <a:avLst/>
          </a:prstGeom>
        </p:spPr>
        <p:txBody>
          <a:bodyPr/>
          <a:lstStyle/>
          <a:p>
            <a:fld id="{5CC7788C-6F55-D849-A87D-3B8FB7855091}"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89200" y="857250"/>
            <a:ext cx="4165600" cy="2314575"/>
          </a:xfrm>
        </p:spPr>
      </p:sp>
      <p:sp>
        <p:nvSpPr>
          <p:cNvPr id="3" name="备注占位符 2"/>
          <p:cNvSpPr>
            <a:spLocks noGrp="1"/>
          </p:cNvSpPr>
          <p:nvPr>
            <p:ph type="body" idx="1"/>
          </p:nvPr>
        </p:nvSpPr>
        <p:spPr/>
        <p:txBody>
          <a:bodyPr/>
          <a:lstStyle/>
          <a:p>
            <a:pPr marL="0" marR="0" indent="0" algn="l" defTabSz="0" rtl="0" eaLnBrk="0" fontAlgn="base" latinLnBrk="0" hangingPunct="0">
              <a:lnSpc>
                <a:spcPct val="100000"/>
              </a:lnSpc>
              <a:spcBef>
                <a:spcPct val="30000"/>
              </a:spcBef>
              <a:spcAft>
                <a:spcPct val="0"/>
              </a:spcAft>
              <a:buClrTx/>
              <a:buSzTx/>
              <a:buFontTx/>
              <a:buNone/>
              <a:defRPr/>
            </a:pP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但不是每个厂商的超融合、都能实现这样的运用方式，这需要在计算、网络、存储和安全四个层面实现全面的整合，目前大家听到比较多的是计算和存储的融合（点击），我们称之为超融合的</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1.0</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阶段，但它无法满足数据中心复杂网络环境下业务弹性迁移的需求</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a:t>
            </a:r>
            <a:r>
              <a:rPr lang="en-US" altLang="zh-CN" sz="1000" dirty="0" err="1">
                <a:solidFill>
                  <a:schemeClr val="bg1"/>
                </a:solidFill>
                <a:latin typeface="Microsoft YaHei" panose="020B0503020204020204" charset="-122"/>
                <a:ea typeface="Microsoft YaHei" panose="020B0503020204020204" charset="-122"/>
                <a:cs typeface="Microsoft YaHei" panose="020B0503020204020204" charset="-122"/>
              </a:rPr>
              <a:t>dianji</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，所以就有了整合网络功能的超融合</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2.0</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，但这样还不够（</a:t>
            </a:r>
            <a:r>
              <a:rPr lang="en-US" altLang="zh-CN" sz="1000" dirty="0" err="1">
                <a:solidFill>
                  <a:schemeClr val="bg1"/>
                </a:solidFill>
                <a:latin typeface="Microsoft YaHei" panose="020B0503020204020204" charset="-122"/>
                <a:ea typeface="Microsoft YaHei" panose="020B0503020204020204" charset="-122"/>
                <a:cs typeface="Microsoft YaHei" panose="020B0503020204020204" charset="-122"/>
              </a:rPr>
              <a:t>dianji</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），因为一个完整的数据中心必然有大量的网络优化和网络安全设备，所以深信服交付了更完整的超融合</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3.0</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形态，用标准</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x86</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服务器和交换机就能构建一个云化数据中心</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endPar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endParaRPr>
          </a:p>
          <a:p>
            <a:pPr marL="0" marR="0" indent="0" algn="l" defTabSz="0" rtl="0" eaLnBrk="0" fontAlgn="base" latinLnBrk="0" hangingPunct="0">
              <a:lnSpc>
                <a:spcPct val="100000"/>
              </a:lnSpc>
              <a:spcBef>
                <a:spcPct val="30000"/>
              </a:spcBef>
              <a:spcAft>
                <a:spcPct val="0"/>
              </a:spcAft>
              <a:buClrTx/>
              <a:buSzTx/>
              <a:buFontTx/>
              <a:buNone/>
              <a:defRPr/>
            </a:pP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For</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the</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fundamental</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product</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err="1">
                <a:solidFill>
                  <a:schemeClr val="bg1"/>
                </a:solidFill>
                <a:latin typeface="Microsoft YaHei" panose="020B0503020204020204" charset="-122"/>
                <a:ea typeface="Microsoft YaHei" panose="020B0503020204020204" charset="-122"/>
                <a:cs typeface="Microsoft YaHei" panose="020B0503020204020204" charset="-122"/>
              </a:rPr>
              <a:t>HCI,What</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makes</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us</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different?</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The</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first,</a:t>
            </a:r>
            <a:r>
              <a:rPr lang="zh-CN" altLang="en-US" sz="100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rPr>
              <a:t>Currently</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in</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market,</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some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vender</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have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converged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compute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and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storage,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we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said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HCI</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1.0,</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some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vender</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have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converged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network</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function,</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it’s</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HCI</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2.0</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but</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still</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lack</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of</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another</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essential</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err="1">
                <a:solidFill>
                  <a:schemeClr val="bg1"/>
                </a:solidFill>
                <a:latin typeface="Microsoft YaHei" panose="020B0503020204020204" charset="-122"/>
                <a:ea typeface="Microsoft YaHei" panose="020B0503020204020204" charset="-122"/>
                <a:cs typeface="Microsoft YaHei" panose="020B0503020204020204" charset="-122"/>
              </a:rPr>
              <a:t>compoonent</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—security</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as</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well</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as</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unified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management.</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err="1">
                <a:solidFill>
                  <a:schemeClr val="bg1"/>
                </a:solidFill>
                <a:latin typeface="Microsoft YaHei" panose="020B0503020204020204" charset="-122"/>
                <a:ea typeface="Microsoft YaHei" panose="020B0503020204020204" charset="-122"/>
                <a:cs typeface="Microsoft YaHei" panose="020B0503020204020204" charset="-122"/>
              </a:rPr>
              <a:t>Sangfor</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HCI</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3.0</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have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converged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all</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those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4</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parts,</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and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provide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the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real</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complete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software</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defined</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 </a:t>
            </a: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DC.</a:t>
            </a:r>
            <a:endPar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endParaRPr>
          </a:p>
          <a:p>
            <a:pPr marL="0" marR="0" indent="0" algn="l" defTabSz="0" rtl="0" eaLnBrk="0" fontAlgn="base" latinLnBrk="0" hangingPunct="0">
              <a:lnSpc>
                <a:spcPct val="100000"/>
              </a:lnSpc>
              <a:spcBef>
                <a:spcPct val="30000"/>
              </a:spcBef>
              <a:spcAft>
                <a:spcPct val="0"/>
              </a:spcAft>
              <a:buClrTx/>
              <a:buSzTx/>
              <a:buFontTx/>
              <a:buNone/>
              <a:defRPr/>
            </a:pPr>
            <a:endPar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endParaRPr>
          </a:p>
          <a:p>
            <a:pPr marL="0" marR="0" indent="0" algn="l" defTabSz="0" rtl="0" eaLnBrk="0" fontAlgn="base" latinLnBrk="0" hangingPunct="0">
              <a:lnSpc>
                <a:spcPct val="100000"/>
              </a:lnSpc>
              <a:spcBef>
                <a:spcPct val="30000"/>
              </a:spcBef>
              <a:spcAft>
                <a:spcPct val="0"/>
              </a:spcAft>
              <a:buClrTx/>
              <a:buSzTx/>
              <a:buFontTx/>
              <a:buNone/>
              <a:defRPr/>
            </a:pPr>
            <a:r>
              <a:rPr lang="en-US" altLang="zh-CN" sz="1000" baseline="0" dirty="0">
                <a:solidFill>
                  <a:schemeClr val="bg1"/>
                </a:solidFill>
                <a:latin typeface="Microsoft YaHei" panose="020B0503020204020204" charset="-122"/>
                <a:ea typeface="Microsoft YaHei" panose="020B0503020204020204" charset="-122"/>
                <a:cs typeface="Microsoft YaHei" panose="020B0503020204020204" charset="-122"/>
              </a:rPr>
              <a:t>-</a:t>
            </a:r>
            <a:r>
              <a:rPr lang="zh-CN" altLang="en-US" sz="1000" baseline="0" dirty="0">
                <a:solidFill>
                  <a:schemeClr val="bg1"/>
                </a:solidFill>
                <a:latin typeface="Microsoft YaHei" panose="020B0503020204020204" charset="-122"/>
                <a:ea typeface="Microsoft YaHei" panose="020B0503020204020204" charset="-122"/>
                <a:cs typeface="Microsoft YaHei" panose="020B0503020204020204" charset="-122"/>
              </a:rPr>
              <a:t>强调一下管理的融合，用我们自己的框框</a:t>
            </a:r>
            <a:endParaRPr lang="en-US" altLang="zh-CN" sz="1000" dirty="0">
              <a:solidFill>
                <a:schemeClr val="bg1"/>
              </a:solidFill>
              <a:latin typeface="Microsoft YaHei" panose="020B0503020204020204" charset="-122"/>
              <a:ea typeface="Microsoft YaHei" panose="020B0503020204020204" charset="-122"/>
              <a:cs typeface="Microsoft YaHei" panose="020B0503020204020204" charset="-122"/>
            </a:endParaRPr>
          </a:p>
        </p:txBody>
      </p:sp>
      <p:sp>
        <p:nvSpPr>
          <p:cNvPr id="4" name="灯片编号占位符 3"/>
          <p:cNvSpPr>
            <a:spLocks noGrp="1"/>
          </p:cNvSpPr>
          <p:nvPr>
            <p:ph type="sldNum" sz="quarter" idx="10"/>
          </p:nvPr>
        </p:nvSpPr>
        <p:spPr/>
        <p:txBody>
          <a:bodyPr/>
          <a:lstStyle/>
          <a:p>
            <a:fld id="{E7B20D24-D988-4438-9AEB-2E20FAF32A3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a:xfrm>
            <a:off x="685800" y="1143000"/>
            <a:ext cx="5486400" cy="3086100"/>
          </a:xfrm>
        </p:spPr>
      </p:sp>
      <p:sp>
        <p:nvSpPr>
          <p:cNvPr id="53250"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53251" name="日期占位符 3"/>
          <p:cNvSpPr>
            <a:spLocks noGrp="1"/>
          </p:cNvSpPr>
          <p:nvPr>
            <p:ph type="dt" sz="quarter" idx="1"/>
          </p:nvPr>
        </p:nvSpPr>
        <p:spPr>
          <a:xfrm>
            <a:off x="3884613"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fld id="{581B5126-133B-43BB-9F03-B7558247C46C}" type="datetime1">
              <a:rPr kumimoji="0" lang="zh-CN" altLang="en-US" sz="1800"/>
            </a:fld>
            <a:endParaRPr kumimoji="0" lang="zh-CN" altLang="en-US" sz="1200"/>
          </a:p>
        </p:txBody>
      </p:sp>
      <p:sp>
        <p:nvSpPr>
          <p:cNvPr id="53252" name="幻灯片编号占位符 4"/>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fld id="{03D20F65-F687-45B3-A0FA-537697E696A7}" type="slidenum">
              <a:rPr kumimoji="0" lang="zh-CN" altLang="en-US" sz="1800"/>
            </a:fld>
            <a:endParaRPr kumimoji="0"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a:xfrm>
            <a:off x="685800" y="1143000"/>
            <a:ext cx="5486400" cy="3086100"/>
          </a:xfrm>
        </p:spPr>
      </p:sp>
      <p:sp>
        <p:nvSpPr>
          <p:cNvPr id="53250"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模块化是指计算虚拟化、网络虚拟化、存储虚拟化、网络功能虚拟化等多种技术的独立设计，而微架构，就是将这些技术进行完美融合，将整个数据中心融合到一套设备中，帮助用户打造极简、随需应变、平滑演进的</a:t>
            </a:r>
            <a:r>
              <a:rPr lang="en-US" altLang="zh-CN"/>
              <a:t>IT</a:t>
            </a:r>
            <a:r>
              <a:rPr lang="zh-CN" altLang="en-US"/>
              <a:t>新架构，这就是深信服的超融合架构，接下来我们一起来直观感受下深信服超融合是如何实现极简、随需应变、平滑演进的，包括前面我们提到对于短期需要直接建设私有云数据中心的用户，我们是如何基于超融合架构来构建私有云数据中心的</a:t>
            </a:r>
            <a:endParaRPr lang="zh-CN" altLang="en-US"/>
          </a:p>
        </p:txBody>
      </p:sp>
      <p:sp>
        <p:nvSpPr>
          <p:cNvPr id="53251" name="日期占位符 3"/>
          <p:cNvSpPr>
            <a:spLocks noGrp="1"/>
          </p:cNvSpPr>
          <p:nvPr>
            <p:ph type="dt" sz="quarter" idx="1"/>
          </p:nvPr>
        </p:nvSpPr>
        <p:spPr>
          <a:xfrm>
            <a:off x="3884613" y="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fld id="{581B5126-133B-43BB-9F03-B7558247C46C}" type="datetime1">
              <a:rPr kumimoji="0" lang="zh-CN" altLang="en-US" sz="1800"/>
            </a:fld>
            <a:endParaRPr kumimoji="0" lang="zh-CN" altLang="en-US" sz="1200"/>
          </a:p>
        </p:txBody>
      </p:sp>
      <p:sp>
        <p:nvSpPr>
          <p:cNvPr id="53252" name="幻灯片编号占位符 4"/>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fld id="{03D20F65-F687-45B3-A0FA-537697E696A7}" type="slidenum">
              <a:rPr kumimoji="0" lang="zh-CN" altLang="en-US" sz="1800"/>
            </a:fld>
            <a:endParaRPr kumimoji="0" lang="zh-CN"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lstStyle/>
          <a:p>
            <a:r>
              <a:rPr kumimoji="1" lang="en-US" altLang="zh-CN" dirty="0"/>
              <a:t>This</a:t>
            </a:r>
            <a:r>
              <a:rPr kumimoji="1" lang="en-US" altLang="zh-CN" baseline="0" dirty="0"/>
              <a:t> feature is the highlight of </a:t>
            </a:r>
            <a:r>
              <a:rPr kumimoji="1" lang="en-US" altLang="zh-CN" baseline="0" dirty="0" err="1"/>
              <a:t>Sangfor</a:t>
            </a:r>
            <a:r>
              <a:rPr kumimoji="1" lang="en-US" altLang="zh-CN" baseline="0" dirty="0"/>
              <a:t> HCI management, it’s unique and marvelous. We call it “what you draw is what you get”. Just like the animation shows here, basically you can draw your data center topology right on the management platform with your mouse on your laptop. On the left are some of the virtual components like virtual firewall, virtual router, virtual machines, you can drag them to the map and draw lines between them to connect, and make the configurations directly even without leave the map. Moreover, it‘s visualized</a:t>
            </a:r>
            <a:r>
              <a:rPr kumimoji="1" lang="zh-CN" altLang="en-US" baseline="0" dirty="0"/>
              <a:t>，</a:t>
            </a:r>
            <a:r>
              <a:rPr kumimoji="1" lang="en-US" altLang="zh-CN" baseline="0" dirty="0"/>
              <a:t>you can see the real time traffic flow on the topology and real-time running status of all the virtual devices. O&amp;M is made a lot easier with </a:t>
            </a:r>
            <a:r>
              <a:rPr kumimoji="1" lang="en-US" altLang="zh-CN" baseline="0" dirty="0" err="1"/>
              <a:t>Sangfor</a:t>
            </a:r>
            <a:r>
              <a:rPr kumimoji="1" lang="en-US" altLang="zh-CN" baseline="0" dirty="0"/>
              <a:t> HCI.</a:t>
            </a:r>
            <a:endParaRPr kumimoji="1" lang="zh-CN" altLang="en-US" dirty="0"/>
          </a:p>
        </p:txBody>
      </p:sp>
      <p:sp>
        <p:nvSpPr>
          <p:cNvPr id="4" name="幻灯片编号占位符 3"/>
          <p:cNvSpPr>
            <a:spLocks noGrp="1"/>
          </p:cNvSpPr>
          <p:nvPr>
            <p:ph type="sldNum" sz="quarter" idx="10"/>
          </p:nvPr>
        </p:nvSpPr>
        <p:spPr>
          <a:xfrm>
            <a:off x="3884613" y="8685213"/>
            <a:ext cx="2971800" cy="457200"/>
          </a:xfrm>
          <a:prstGeom prst="rect">
            <a:avLst/>
          </a:prstGeom>
        </p:spPr>
        <p:txBody>
          <a:bodyPr/>
          <a:lstStyle/>
          <a:p>
            <a:fld id="{B33C20D7-3F4A-7C44-B402-A197D76DB76E}"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en-US" altLang="zh-CN" dirty="0"/>
              <a:t>TCO for 5years</a:t>
            </a:r>
            <a:r>
              <a:rPr kumimoji="1" lang="zh-CN" altLang="en-US" baseline="0" dirty="0"/>
              <a:t> </a:t>
            </a:r>
            <a:r>
              <a:rPr kumimoji="1" lang="en-US" altLang="zh-CN" baseline="0" dirty="0"/>
              <a:t>includes hardware, software, license, support, </a:t>
            </a:r>
            <a:r>
              <a:rPr kumimoji="1" lang="en-US" altLang="zh-CN" baseline="0" dirty="0" err="1"/>
              <a:t>power,cooling</a:t>
            </a:r>
            <a:r>
              <a:rPr kumimoji="1" lang="en-US" altLang="zh-CN" baseline="0" dirty="0"/>
              <a:t>, space, human resource required to deliver, design, deploy and operate </a:t>
            </a:r>
            <a:endParaRPr kumimoji="1" lang="en-US" altLang="zh-CN" baseline="0" dirty="0"/>
          </a:p>
          <a:p>
            <a:r>
              <a:rPr kumimoji="1" lang="en-US" altLang="zh-CN" baseline="0" dirty="0"/>
              <a:t>TTM time required to launch a business system to the market, </a:t>
            </a:r>
            <a:r>
              <a:rPr kumimoji="1" lang="en-US" altLang="zh-CN" baseline="0" dirty="0" err="1"/>
              <a:t>i.e</a:t>
            </a:r>
            <a:r>
              <a:rPr kumimoji="1" lang="en-US" altLang="zh-CN" baseline="0" dirty="0"/>
              <a:t> launch a new website. </a:t>
            </a:r>
            <a:endParaRPr kumimoji="1" lang="en-US" altLang="zh-CN" baseline="0" dirty="0"/>
          </a:p>
          <a:p>
            <a:r>
              <a:rPr kumimoji="1" lang="en-US" altLang="zh-CN" baseline="0" dirty="0"/>
              <a:t>2 things are what customers concern most, one is TCO, the other is TTM.TCO means </a:t>
            </a:r>
            <a:r>
              <a:rPr kumimoji="1" lang="en-US" altLang="zh-CN" baseline="0" dirty="0" err="1"/>
              <a:t>money,with</a:t>
            </a:r>
            <a:r>
              <a:rPr kumimoji="1" lang="en-US" altLang="zh-CN" baseline="0" dirty="0"/>
              <a:t> </a:t>
            </a:r>
            <a:r>
              <a:rPr kumimoji="1" lang="en-US" altLang="zh-CN" baseline="0" dirty="0" err="1"/>
              <a:t>Sangfor</a:t>
            </a:r>
            <a:r>
              <a:rPr kumimoji="1" lang="en-US" altLang="zh-CN" baseline="0" dirty="0"/>
              <a:t> HCI, hardware footprint can be reduced dramatically, no more complex proprietary hardware sitting in the data center sucking power and space, and management is a lot easier with one unified management platform, operational cost is cut significantly as well as initial cost. The second thing is time to market, before launching a new application could take several weeks or even months since different parts of your data center may come from different vendors. Now it’s all shortened to hours/days with </a:t>
            </a:r>
            <a:r>
              <a:rPr kumimoji="1" lang="en-US" altLang="zh-CN" baseline="0" dirty="0" err="1"/>
              <a:t>Sangfor</a:t>
            </a:r>
            <a:r>
              <a:rPr kumimoji="1" lang="en-US" altLang="zh-CN" baseline="0" dirty="0"/>
              <a:t> HCI, everything is packaged and ready to run when customers get their HCI.</a:t>
            </a:r>
            <a:endParaRPr kumimoji="1" lang="en-US" altLang="zh-CN" baseline="0" dirty="0"/>
          </a:p>
        </p:txBody>
      </p:sp>
      <p:sp>
        <p:nvSpPr>
          <p:cNvPr id="4" name="幻灯片编号占位符 3"/>
          <p:cNvSpPr>
            <a:spLocks noGrp="1"/>
          </p:cNvSpPr>
          <p:nvPr>
            <p:ph type="sldNum" sz="quarter" idx="10"/>
          </p:nvPr>
        </p:nvSpPr>
        <p:spPr>
          <a:xfrm>
            <a:off x="3884613" y="8685213"/>
            <a:ext cx="2971800" cy="457200"/>
          </a:xfrm>
          <a:prstGeom prst="rect">
            <a:avLst/>
          </a:prstGeom>
        </p:spPr>
        <p:txBody>
          <a:bodyPr/>
          <a:lstStyle/>
          <a:p>
            <a:fld id="{B33C20D7-3F4A-7C44-B402-A197D76DB76E}"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542" y="917473"/>
            <a:ext cx="9222658" cy="1041758"/>
          </a:xfrm>
        </p:spPr>
        <p:txBody>
          <a:bodyPr>
            <a:normAutofit/>
          </a:bodyPr>
          <a:lstStyle>
            <a:lvl1pPr>
              <a:defRPr sz="2500" b="1">
                <a:solidFill>
                  <a:schemeClr val="bg1"/>
                </a:solidFill>
                <a:latin typeface="Century Gothic" panose="020B0502020202020204" pitchFamily="34" charset="0"/>
              </a:defRPr>
            </a:lvl1pPr>
          </a:lstStyle>
          <a:p>
            <a:r>
              <a:rPr lang="en-US" dirty="0"/>
              <a:t>Click to edit Master title style</a:t>
            </a:r>
            <a:endParaRPr lang="en-US" dirty="0"/>
          </a:p>
        </p:txBody>
      </p:sp>
      <p:sp>
        <p:nvSpPr>
          <p:cNvPr id="3" name="Content Placeholder 2"/>
          <p:cNvSpPr>
            <a:spLocks noGrp="1"/>
          </p:cNvSpPr>
          <p:nvPr>
            <p:ph idx="1"/>
          </p:nvPr>
        </p:nvSpPr>
        <p:spPr>
          <a:xfrm>
            <a:off x="759542" y="2222091"/>
            <a:ext cx="9222658" cy="3168292"/>
          </a:xfrm>
        </p:spPr>
        <p:txBody>
          <a:bodyPr/>
          <a:lstStyle>
            <a:lvl1pPr>
              <a:defRPr sz="2500">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solidFill>
                  <a:schemeClr val="bg1"/>
                </a:solidFill>
                <a:latin typeface="Century Gothic" panose="020B0502020202020204" pitchFamily="34" charset="0"/>
              </a:defRPr>
            </a:lvl1pPr>
          </a:lstStyle>
          <a:p>
            <a:r>
              <a:rPr lang="en-US" dirty="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entury Gothic" panose="020B0502020202020204" pitchFamily="34" charset="0"/>
              </a:defRPr>
            </a:lvl1pPr>
          </a:lstStyle>
          <a:p>
            <a:fld id="{671B68C5-42EF-4379-86FD-B2ED80CEA11C}"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Century Gothic" panose="020B0502020202020204" pitchFamily="34" charset="0"/>
              </a:defRPr>
            </a:lvl1pPr>
          </a:lstStyle>
          <a:p>
            <a:fld id="{C3EB8174-CB86-4796-879B-E953D8FCD5F9}" type="slidenum">
              <a:rPr lang="en-US" smtClean="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b="1">
                <a:solidFill>
                  <a:schemeClr val="bg1"/>
                </a:solidFill>
                <a:latin typeface="Century Gothic" panose="020B0502020202020204" pitchFamily="34" charset="0"/>
              </a:defRPr>
            </a:lvl1pPr>
          </a:lstStyle>
          <a:p>
            <a:r>
              <a:rPr lang="en-US" dirty="0"/>
              <a:t>Click to edit Master title style</a:t>
            </a:r>
            <a:endParaRPr lang="en-US" dirty="0"/>
          </a:p>
        </p:txBody>
      </p:sp>
      <p:sp>
        <p:nvSpPr>
          <p:cNvPr id="3" name="Content Placeholder 2"/>
          <p:cNvSpPr>
            <a:spLocks noGrp="1"/>
          </p:cNvSpPr>
          <p:nvPr>
            <p:ph idx="1"/>
          </p:nvPr>
        </p:nvSpPr>
        <p:spPr/>
        <p:txBody>
          <a:bodyPr/>
          <a:lstStyle>
            <a:lvl1pPr>
              <a:defRPr sz="2500">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entury Gothic" panose="020B0502020202020204" pitchFamily="34" charset="0"/>
              </a:defRPr>
            </a:lvl1pPr>
          </a:lstStyle>
          <a:p>
            <a:fld id="{671B68C5-42EF-4379-86FD-B2ED80CEA1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Century Gothic" panose="020B0502020202020204" pitchFamily="34" charset="0"/>
              </a:defRPr>
            </a:lvl1pPr>
          </a:lstStyle>
          <a:p>
            <a:fld id="{C3EB8174-CB86-4796-879B-E953D8FCD5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Century Gothic" panose="020B0502020202020204" pitchFamily="34" charset="0"/>
              </a:defRPr>
            </a:lvl1pPr>
          </a:lstStyle>
          <a:p>
            <a:r>
              <a:rPr lang="en-US"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latin typeface="Century Gothic" panose="020B0502020202020204" pitchFamily="34" charset="0"/>
              </a:defRPr>
            </a:lvl1pPr>
          </a:lstStyle>
          <a:p>
            <a:fld id="{671B68C5-42EF-4379-86FD-B2ED80CEA11C}" type="datetimeFigureOut">
              <a:rPr lang="en-US" smtClean="0"/>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latin typeface="Century Gothic" panose="020B0502020202020204" pitchFamily="34" charset="0"/>
              </a:defRPr>
            </a:lvl1pPr>
          </a:lstStyle>
          <a:p>
            <a:fld id="{C3EB8174-CB86-4796-879B-E953D8FCD5F9}" type="slidenum">
              <a:rPr lang="en-US" smtClean="0"/>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bg1"/>
                </a:solidFill>
                <a:latin typeface="+mn-lt"/>
              </a:defRPr>
            </a:lvl1pPr>
          </a:lstStyle>
          <a:p>
            <a:r>
              <a:rPr lang="en-US" altLang="zh-CN" dirty="0" err="1">
                <a:ea typeface="Microsoft YaHei" panose="020B0503020204020204" charset="-122"/>
              </a:rPr>
              <a:t>Sangfor</a:t>
            </a:r>
            <a:r>
              <a:rPr lang="en-US" altLang="zh-CN" dirty="0">
                <a:ea typeface="Microsoft YaHei" panose="020B0503020204020204" charset="-122"/>
              </a:rPr>
              <a:t> Technologies</a:t>
            </a:r>
            <a:endParaRPr lang="en-US" altLang="zh-CN" dirty="0">
              <a:ea typeface="Microsoft YaHei" panose="020B0503020204020204" charset="-122"/>
            </a:endParaRPr>
          </a:p>
        </p:txBody>
      </p:sp>
      <p:sp>
        <p:nvSpPr>
          <p:cNvPr id="38"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bg1"/>
                </a:solidFill>
                <a:latin typeface="+mn-lt"/>
              </a:defRPr>
            </a:lvl1pPr>
          </a:lstStyle>
          <a:p>
            <a:r>
              <a:rPr lang="en-US" altLang="zh-CN">
                <a:ea typeface="Microsoft YaHei" panose="020B0503020204020204" charset="-122"/>
              </a:rPr>
              <a:t>CONFIDENTIAL</a:t>
            </a:r>
            <a:endParaRPr lang="zh-CN" altLang="en-US" dirty="0">
              <a:ea typeface="Microsoft YaHei" panose="020B0503020204020204" charset="-122"/>
            </a:endParaRPr>
          </a:p>
        </p:txBody>
      </p:sp>
      <p:grpSp>
        <p:nvGrpSpPr>
          <p:cNvPr id="40" name="组合 39"/>
          <p:cNvGrpSpPr/>
          <p:nvPr userDrawn="1"/>
        </p:nvGrpSpPr>
        <p:grpSpPr>
          <a:xfrm>
            <a:off x="907549" y="6517055"/>
            <a:ext cx="10423265" cy="162252"/>
            <a:chOff x="907549" y="6523638"/>
            <a:chExt cx="10423265" cy="162252"/>
          </a:xfrm>
        </p:grpSpPr>
        <p:sp>
          <p:nvSpPr>
            <p:cNvPr id="41" name="矩形 40"/>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矩形 41"/>
            <p:cNvSpPr/>
            <p:nvPr/>
          </p:nvSpPr>
          <p:spPr>
            <a:xfrm>
              <a:off x="907549" y="6523638"/>
              <a:ext cx="162252" cy="162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43" name="直接连接符 42"/>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44" name="灯片编号占位符 5"/>
          <p:cNvSpPr>
            <a:spLocks noGrp="1"/>
          </p:cNvSpPr>
          <p:nvPr>
            <p:ph type="sldNum" sz="quarter" idx="12"/>
          </p:nvPr>
        </p:nvSpPr>
        <p:spPr>
          <a:xfrm>
            <a:off x="8432797" y="6415619"/>
            <a:ext cx="2743200" cy="365125"/>
          </a:xfrm>
        </p:spPr>
        <p:txBody>
          <a:bodyPr/>
          <a:lstStyle>
            <a:lvl1pPr>
              <a:defRPr>
                <a:solidFill>
                  <a:schemeClr val="bg1"/>
                </a:solidFill>
                <a:latin typeface="+mn-lt"/>
              </a:defRPr>
            </a:lvl1pPr>
          </a:lstStyle>
          <a:p>
            <a:r>
              <a:rPr lang="en-US" altLang="zh-CN"/>
              <a:t>Page  </a:t>
            </a:r>
            <a:fld id="{6F6B6950-8D1A-4668-8374-25B44628E0DF}" type="slidenum">
              <a:rPr lang="zh-CN" altLang="en-US" smtClean="0"/>
            </a:fld>
            <a:endParaRPr lang="zh-CN" altLang="en-US" dirty="0"/>
          </a:p>
        </p:txBody>
      </p:sp>
      <p:pic>
        <p:nvPicPr>
          <p:cNvPr id="45" name="图片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4040" y="242315"/>
            <a:ext cx="1813144" cy="595886"/>
          </a:xfrm>
          <a:prstGeom prst="rect">
            <a:avLst/>
          </a:prstGeom>
        </p:spPr>
      </p:pic>
      <p:sp>
        <p:nvSpPr>
          <p:cNvPr id="46" name="矩形 45"/>
          <p:cNvSpPr/>
          <p:nvPr userDrawn="1"/>
        </p:nvSpPr>
        <p:spPr>
          <a:xfrm>
            <a:off x="1" y="311234"/>
            <a:ext cx="396240" cy="326939"/>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矩形 46"/>
          <p:cNvSpPr/>
          <p:nvPr userDrawn="1"/>
        </p:nvSpPr>
        <p:spPr>
          <a:xfrm>
            <a:off x="393853" y="311234"/>
            <a:ext cx="65722" cy="3269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标题 1"/>
          <p:cNvSpPr>
            <a:spLocks noGrp="1"/>
          </p:cNvSpPr>
          <p:nvPr>
            <p:ph type="ctrTitle"/>
          </p:nvPr>
        </p:nvSpPr>
        <p:spPr>
          <a:xfrm>
            <a:off x="558800" y="165099"/>
            <a:ext cx="5232400" cy="550863"/>
          </a:xfrm>
        </p:spPr>
        <p:txBody>
          <a:bodyPr anchor="b">
            <a:normAutofit/>
          </a:bodyPr>
          <a:lstStyle>
            <a:lvl1pPr algn="l">
              <a:defRPr sz="2800" b="1"/>
            </a:lvl1pPr>
          </a:lstStyle>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无左上角色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日期占位符 3"/>
          <p:cNvSpPr>
            <a:spLocks noGrp="1"/>
          </p:cNvSpPr>
          <p:nvPr>
            <p:ph type="dt" sz="half" idx="10"/>
          </p:nvPr>
        </p:nvSpPr>
        <p:spPr>
          <a:xfrm>
            <a:off x="1089660" y="6415619"/>
            <a:ext cx="2743200" cy="365125"/>
          </a:xfrm>
          <a:prstGeom prst="rect">
            <a:avLst/>
          </a:prstGeom>
        </p:spPr>
        <p:txBody>
          <a:bodyPr/>
          <a:lstStyle>
            <a:lvl1pPr>
              <a:lnSpc>
                <a:spcPct val="150000"/>
              </a:lnSpc>
              <a:defRPr sz="1200">
                <a:solidFill>
                  <a:schemeClr val="tx1">
                    <a:lumMod val="75000"/>
                    <a:lumOff val="25000"/>
                  </a:schemeClr>
                </a:solidFill>
                <a:latin typeface="+mn-lt"/>
              </a:defRPr>
            </a:lvl1pPr>
          </a:lstStyle>
          <a:p>
            <a:r>
              <a:rPr lang="en-US" altLang="zh-CN">
                <a:ea typeface="Microsoft YaHei" panose="020B0503020204020204" charset="-122"/>
              </a:rPr>
              <a:t>Sangfor Technologies</a:t>
            </a:r>
            <a:endParaRPr lang="en-US" altLang="zh-CN" dirty="0">
              <a:ea typeface="Microsoft YaHei" panose="020B0503020204020204" charset="-122"/>
            </a:endParaRPr>
          </a:p>
        </p:txBody>
      </p:sp>
      <p:sp>
        <p:nvSpPr>
          <p:cNvPr id="13" name="页脚占位符 4"/>
          <p:cNvSpPr>
            <a:spLocks noGrp="1"/>
          </p:cNvSpPr>
          <p:nvPr>
            <p:ph type="ftr" sz="quarter" idx="11"/>
          </p:nvPr>
        </p:nvSpPr>
        <p:spPr>
          <a:xfrm>
            <a:off x="4038600" y="6415619"/>
            <a:ext cx="4114800" cy="365125"/>
          </a:xfrm>
          <a:prstGeom prst="rect">
            <a:avLst/>
          </a:prstGeom>
        </p:spPr>
        <p:txBody>
          <a:bodyPr/>
          <a:lstStyle>
            <a:lvl1pPr algn="ctr">
              <a:lnSpc>
                <a:spcPct val="150000"/>
              </a:lnSpc>
              <a:defRPr sz="1200">
                <a:solidFill>
                  <a:schemeClr val="tx1">
                    <a:lumMod val="75000"/>
                    <a:lumOff val="25000"/>
                  </a:schemeClr>
                </a:solidFill>
                <a:latin typeface="+mn-lt"/>
              </a:defRPr>
            </a:lvl1pPr>
          </a:lstStyle>
          <a:p>
            <a:r>
              <a:rPr lang="en-US" altLang="zh-CN">
                <a:ea typeface="Microsoft YaHei" panose="020B0503020204020204" charset="-122"/>
              </a:rPr>
              <a:t>CONFIDENTIAL</a:t>
            </a:r>
            <a:endParaRPr lang="zh-CN" altLang="en-US" dirty="0">
              <a:ea typeface="Microsoft YaHei" panose="020B0503020204020204" charset="-122"/>
            </a:endParaRPr>
          </a:p>
        </p:txBody>
      </p:sp>
      <p:grpSp>
        <p:nvGrpSpPr>
          <p:cNvPr id="14" name="组合 13"/>
          <p:cNvGrpSpPr/>
          <p:nvPr userDrawn="1"/>
        </p:nvGrpSpPr>
        <p:grpSpPr>
          <a:xfrm>
            <a:off x="907549" y="6517055"/>
            <a:ext cx="10423265" cy="162252"/>
            <a:chOff x="907549" y="6523638"/>
            <a:chExt cx="10423265" cy="162252"/>
          </a:xfrm>
        </p:grpSpPr>
        <p:sp>
          <p:nvSpPr>
            <p:cNvPr id="15" name="矩形 14"/>
            <p:cNvSpPr/>
            <p:nvPr/>
          </p:nvSpPr>
          <p:spPr>
            <a:xfrm>
              <a:off x="11168562" y="6523638"/>
              <a:ext cx="162252" cy="162252"/>
            </a:xfrm>
            <a:prstGeom prst="rect">
              <a:avLst/>
            </a:prstGeom>
            <a:solidFill>
              <a:srgbClr val="6FB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9" name="矩形 18"/>
            <p:cNvSpPr/>
            <p:nvPr/>
          </p:nvSpPr>
          <p:spPr>
            <a:xfrm>
              <a:off x="907549" y="6523638"/>
              <a:ext cx="162252" cy="162252"/>
            </a:xfrm>
            <a:prstGeom prst="rect">
              <a:avLst/>
            </a:prstGeom>
            <a:solidFill>
              <a:srgbClr val="34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cxnSp>
        <p:nvCxnSpPr>
          <p:cNvPr id="20" name="直接连接符 19"/>
          <p:cNvCxnSpPr/>
          <p:nvPr userDrawn="1"/>
        </p:nvCxnSpPr>
        <p:spPr>
          <a:xfrm>
            <a:off x="914400" y="6299667"/>
            <a:ext cx="10421938" cy="0"/>
          </a:xfrm>
          <a:prstGeom prst="line">
            <a:avLst/>
          </a:prstGeom>
          <a:ln w="12700">
            <a:solidFill>
              <a:srgbClr val="79BD28"/>
            </a:solidFill>
          </a:ln>
        </p:spPr>
        <p:style>
          <a:lnRef idx="1">
            <a:schemeClr val="accent1"/>
          </a:lnRef>
          <a:fillRef idx="0">
            <a:schemeClr val="accent1"/>
          </a:fillRef>
          <a:effectRef idx="0">
            <a:schemeClr val="accent1"/>
          </a:effectRef>
          <a:fontRef idx="minor">
            <a:schemeClr val="tx1"/>
          </a:fontRef>
        </p:style>
      </p:cxnSp>
      <p:sp>
        <p:nvSpPr>
          <p:cNvPr id="21" name="灯片编号占位符 5"/>
          <p:cNvSpPr>
            <a:spLocks noGrp="1"/>
          </p:cNvSpPr>
          <p:nvPr>
            <p:ph type="sldNum" sz="quarter" idx="12"/>
          </p:nvPr>
        </p:nvSpPr>
        <p:spPr>
          <a:xfrm>
            <a:off x="8432797" y="6415619"/>
            <a:ext cx="2743200" cy="365125"/>
          </a:xfrm>
        </p:spPr>
        <p:txBody>
          <a:bodyPr/>
          <a:lstStyle>
            <a:lvl1pPr>
              <a:defRPr>
                <a:solidFill>
                  <a:schemeClr val="tx1">
                    <a:lumMod val="75000"/>
                    <a:lumOff val="25000"/>
                  </a:schemeClr>
                </a:solidFill>
                <a:latin typeface="+mn-lt"/>
              </a:defRPr>
            </a:lvl1pPr>
          </a:lstStyle>
          <a:p>
            <a:r>
              <a:rPr lang="en-US" altLang="zh-CN"/>
              <a:t>Page  </a:t>
            </a:r>
            <a:fld id="{6F6B6950-8D1A-4668-8374-25B44628E0DF}" type="slidenum">
              <a:rPr lang="zh-CN" altLang="en-US" smtClean="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标题和内容 0">
    <p:spTree>
      <p:nvGrpSpPr>
        <p:cNvPr id="1" name=""/>
        <p:cNvGrpSpPr/>
        <p:nvPr/>
      </p:nvGrpSpPr>
      <p:grpSpPr>
        <a:xfrm>
          <a:off x="0" y="0"/>
          <a:ext cx="0" cy="0"/>
          <a:chOff x="0" y="0"/>
          <a:chExt cx="0" cy="0"/>
        </a:xfrm>
      </p:grpSpPr>
      <p:sp>
        <p:nvSpPr>
          <p:cNvPr id="29" name="Shape 29"/>
          <p:cNvSpPr>
            <a:spLocks noGrp="1"/>
          </p:cNvSpPr>
          <p:nvPr>
            <p:ph type="title" hasCustomPrompt="1"/>
          </p:nvPr>
        </p:nvSpPr>
        <p:spPr>
          <a:prstGeom prst="rect">
            <a:avLst/>
          </a:prstGeom>
        </p:spPr>
        <p:txBody>
          <a:bodyPr/>
          <a:lstStyle/>
          <a:p>
            <a:r>
              <a:t>标题文本</a:t>
            </a:r>
          </a:p>
        </p:txBody>
      </p:sp>
      <p:sp>
        <p:nvSpPr>
          <p:cNvPr id="30" name="Shape 30"/>
          <p:cNvSpPr>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1" name="Shape 31"/>
          <p:cNvSpPr>
            <a:spLocks noGrp="1"/>
          </p:cNvSpPr>
          <p:nvPr>
            <p:ph type="sldNum" sz="quarter" idx="2"/>
          </p:nvPr>
        </p:nvSpPr>
        <p:spPr>
          <a:xfrm>
            <a:off x="8610600" y="6356350"/>
            <a:ext cx="2743200" cy="365126"/>
          </a:xfrm>
          <a:prstGeom prst="rect">
            <a:avLst/>
          </a:prstGeom>
        </p:spPr>
        <p:txBody>
          <a:bodyPr/>
          <a:lstStyle/>
          <a:p>
            <a:fld id="{86CB4B4D-7CA3-9044-876B-883B54F8677D}" type="slidenum">
              <a:rPr/>
            </a:fld>
            <a:endParaRPr/>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000">
                <a:solidFill>
                  <a:schemeClr val="bg1"/>
                </a:solidFill>
                <a:latin typeface="Century Gothic" panose="020B0502020202020204" pitchFamily="34" charset="0"/>
              </a:defRPr>
            </a:lvl1pPr>
          </a:lstStyle>
          <a:p>
            <a:r>
              <a:rPr lang="en-US" dirty="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Century Gothic" panose="020B0502020202020204" pitchFamily="34" charset="0"/>
              </a:defRPr>
            </a:lvl1pPr>
          </a:lstStyle>
          <a:p>
            <a:fld id="{671B68C5-42EF-4379-86FD-B2ED80CEA1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Century Gothic" panose="020B0502020202020204" pitchFamily="34" charset="0"/>
              </a:defRPr>
            </a:lvl1pPr>
          </a:lstStyle>
          <a:p>
            <a:fld id="{C3EB8174-CB86-4796-879B-E953D8FCD5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1B68C5-42EF-4379-86FD-B2ED80CEA1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B8174-CB86-4796-879B-E953D8FCD5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1.jpeg"/><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2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6180" y="1681778"/>
            <a:ext cx="9222658" cy="1041758"/>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1396180" y="2821858"/>
            <a:ext cx="9222658" cy="3168292"/>
          </a:xfrm>
          <a:prstGeom prst="rect">
            <a:avLst/>
          </a:prstGeom>
        </p:spPr>
        <p:txBody>
          <a:bodyPr vert="horz" lIns="91440" tIns="45720" rIns="91440" bIns="45720" rtlCol="0">
            <a:normAutofit/>
          </a:bodyPr>
          <a:lstStyle/>
          <a:p>
            <a:pPr lvl="0"/>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ts val="1500"/>
        </a:lnSpc>
        <a:spcBef>
          <a:spcPts val="10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t="-2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6180" y="1681778"/>
            <a:ext cx="9222658" cy="1041758"/>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1396180" y="2821858"/>
            <a:ext cx="9222658" cy="3168292"/>
          </a:xfrm>
          <a:prstGeom prst="rect">
            <a:avLst/>
          </a:prstGeom>
        </p:spPr>
        <p:txBody>
          <a:bodyPr vert="horz" lIns="91440" tIns="45720" rIns="91440" bIns="45720" rtlCol="0">
            <a:normAutofit/>
          </a:bodyPr>
          <a:lstStyle/>
          <a:p>
            <a:pPr lvl="0"/>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ts val="1500"/>
        </a:lnSpc>
        <a:spcBef>
          <a:spcPts val="10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6" Type="http://schemas.openxmlformats.org/officeDocument/2006/relationships/slideLayout" Target="../slideLayouts/slideLayout12.xml"/><Relationship Id="rId15" Type="http://schemas.openxmlformats.org/officeDocument/2006/relationships/image" Target="../media/image72.png"/><Relationship Id="rId14" Type="http://schemas.openxmlformats.org/officeDocument/2006/relationships/image" Target="../media/image71.png"/><Relationship Id="rId13" Type="http://schemas.openxmlformats.org/officeDocument/2006/relationships/image" Target="../media/image70.png"/><Relationship Id="rId12" Type="http://schemas.openxmlformats.org/officeDocument/2006/relationships/image" Target="../media/image69.png"/><Relationship Id="rId11" Type="http://schemas.openxmlformats.org/officeDocument/2006/relationships/image" Target="../media/image68.png"/><Relationship Id="rId10" Type="http://schemas.openxmlformats.org/officeDocument/2006/relationships/image" Target="../media/image15.png"/><Relationship Id="rId1" Type="http://schemas.openxmlformats.org/officeDocument/2006/relationships/image" Target="../media/image5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77.png"/></Relationships>
</file>

<file path=ppt/slides/_rels/slide13.xml.rels><?xml version="1.0" encoding="UTF-8" standalone="yes"?>
<Relationships xmlns="http://schemas.openxmlformats.org/package/2006/relationships"><Relationship Id="rId9" Type="http://schemas.openxmlformats.org/officeDocument/2006/relationships/image" Target="../media/image86.tiff"/><Relationship Id="rId8" Type="http://schemas.openxmlformats.org/officeDocument/2006/relationships/image" Target="../media/image85.tiff"/><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4" Type="http://schemas.openxmlformats.org/officeDocument/2006/relationships/notesSlide" Target="../notesSlides/notesSlide11.xml"/><Relationship Id="rId13" Type="http://schemas.openxmlformats.org/officeDocument/2006/relationships/slideLayout" Target="../slideLayouts/slideLayout13.xml"/><Relationship Id="rId12" Type="http://schemas.openxmlformats.org/officeDocument/2006/relationships/image" Target="../media/image89.png"/><Relationship Id="rId11" Type="http://schemas.openxmlformats.org/officeDocument/2006/relationships/image" Target="../media/image88.tiff"/><Relationship Id="rId10" Type="http://schemas.openxmlformats.org/officeDocument/2006/relationships/image" Target="../media/image87.png"/><Relationship Id="rId1" Type="http://schemas.openxmlformats.org/officeDocument/2006/relationships/image" Target="../media/image7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5.xml"/><Relationship Id="rId2" Type="http://schemas.openxmlformats.org/officeDocument/2006/relationships/image" Target="../media/image91.png"/><Relationship Id="rId1"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image" Target="../media/image95.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9" Type="http://schemas.openxmlformats.org/officeDocument/2006/relationships/image" Target="../media/image104.jpeg"/><Relationship Id="rId8" Type="http://schemas.openxmlformats.org/officeDocument/2006/relationships/image" Target="../media/image103.png"/><Relationship Id="rId72" Type="http://schemas.openxmlformats.org/officeDocument/2006/relationships/notesSlide" Target="../notesSlides/notesSlide18.xml"/><Relationship Id="rId71" Type="http://schemas.openxmlformats.org/officeDocument/2006/relationships/slideLayout" Target="../slideLayouts/slideLayout13.xml"/><Relationship Id="rId70" Type="http://schemas.openxmlformats.org/officeDocument/2006/relationships/image" Target="../media/image165.tiff"/><Relationship Id="rId7" Type="http://schemas.openxmlformats.org/officeDocument/2006/relationships/image" Target="../media/image102.jpeg"/><Relationship Id="rId69" Type="http://schemas.openxmlformats.org/officeDocument/2006/relationships/image" Target="../media/image164.png"/><Relationship Id="rId68" Type="http://schemas.openxmlformats.org/officeDocument/2006/relationships/image" Target="../media/image163.jpeg"/><Relationship Id="rId67" Type="http://schemas.openxmlformats.org/officeDocument/2006/relationships/image" Target="../media/image162.png"/><Relationship Id="rId66" Type="http://schemas.openxmlformats.org/officeDocument/2006/relationships/image" Target="../media/image161.png"/><Relationship Id="rId65" Type="http://schemas.openxmlformats.org/officeDocument/2006/relationships/image" Target="../media/image160.png"/><Relationship Id="rId64" Type="http://schemas.openxmlformats.org/officeDocument/2006/relationships/image" Target="../media/image159.png"/><Relationship Id="rId63" Type="http://schemas.openxmlformats.org/officeDocument/2006/relationships/image" Target="../media/image158.png"/><Relationship Id="rId62" Type="http://schemas.openxmlformats.org/officeDocument/2006/relationships/image" Target="../media/image157.png"/><Relationship Id="rId61" Type="http://schemas.openxmlformats.org/officeDocument/2006/relationships/image" Target="../media/image156.png"/><Relationship Id="rId60" Type="http://schemas.openxmlformats.org/officeDocument/2006/relationships/image" Target="../media/image155.jpeg"/><Relationship Id="rId6" Type="http://schemas.openxmlformats.org/officeDocument/2006/relationships/image" Target="../media/image101.jpeg"/><Relationship Id="rId59" Type="http://schemas.openxmlformats.org/officeDocument/2006/relationships/image" Target="../media/image154.jpeg"/><Relationship Id="rId58" Type="http://schemas.openxmlformats.org/officeDocument/2006/relationships/image" Target="../media/image153.jpeg"/><Relationship Id="rId57" Type="http://schemas.openxmlformats.org/officeDocument/2006/relationships/image" Target="../media/image152.png"/><Relationship Id="rId56" Type="http://schemas.openxmlformats.org/officeDocument/2006/relationships/image" Target="../media/image151.png"/><Relationship Id="rId55" Type="http://schemas.openxmlformats.org/officeDocument/2006/relationships/image" Target="../media/image150.png"/><Relationship Id="rId54" Type="http://schemas.openxmlformats.org/officeDocument/2006/relationships/image" Target="../media/image149.png"/><Relationship Id="rId53" Type="http://schemas.openxmlformats.org/officeDocument/2006/relationships/image" Target="../media/image148.jpeg"/><Relationship Id="rId52" Type="http://schemas.openxmlformats.org/officeDocument/2006/relationships/image" Target="../media/image147.png"/><Relationship Id="rId51" Type="http://schemas.openxmlformats.org/officeDocument/2006/relationships/image" Target="../media/image146.png"/><Relationship Id="rId50" Type="http://schemas.openxmlformats.org/officeDocument/2006/relationships/image" Target="../media/image145.png"/><Relationship Id="rId5" Type="http://schemas.openxmlformats.org/officeDocument/2006/relationships/image" Target="../media/image100.png"/><Relationship Id="rId49" Type="http://schemas.openxmlformats.org/officeDocument/2006/relationships/image" Target="../media/image144.png"/><Relationship Id="rId48" Type="http://schemas.openxmlformats.org/officeDocument/2006/relationships/image" Target="../media/image143.png"/><Relationship Id="rId47" Type="http://schemas.openxmlformats.org/officeDocument/2006/relationships/image" Target="../media/image142.jpeg"/><Relationship Id="rId46" Type="http://schemas.openxmlformats.org/officeDocument/2006/relationships/image" Target="../media/image141.png"/><Relationship Id="rId45" Type="http://schemas.openxmlformats.org/officeDocument/2006/relationships/image" Target="../media/image140.png"/><Relationship Id="rId44" Type="http://schemas.openxmlformats.org/officeDocument/2006/relationships/image" Target="../media/image139.png"/><Relationship Id="rId43" Type="http://schemas.openxmlformats.org/officeDocument/2006/relationships/image" Target="../media/image138.png"/><Relationship Id="rId42" Type="http://schemas.openxmlformats.org/officeDocument/2006/relationships/image" Target="../media/image137.png"/><Relationship Id="rId41" Type="http://schemas.openxmlformats.org/officeDocument/2006/relationships/image" Target="../media/image136.png"/><Relationship Id="rId40" Type="http://schemas.openxmlformats.org/officeDocument/2006/relationships/image" Target="../media/image135.jpeg"/><Relationship Id="rId4" Type="http://schemas.openxmlformats.org/officeDocument/2006/relationships/image" Target="../media/image99.png"/><Relationship Id="rId39" Type="http://schemas.openxmlformats.org/officeDocument/2006/relationships/image" Target="../media/image134.jpeg"/><Relationship Id="rId38" Type="http://schemas.openxmlformats.org/officeDocument/2006/relationships/image" Target="../media/image133.jpeg"/><Relationship Id="rId37" Type="http://schemas.openxmlformats.org/officeDocument/2006/relationships/image" Target="../media/image132.jpeg"/><Relationship Id="rId36" Type="http://schemas.openxmlformats.org/officeDocument/2006/relationships/image" Target="../media/image131.png"/><Relationship Id="rId35" Type="http://schemas.openxmlformats.org/officeDocument/2006/relationships/image" Target="../media/image130.jpeg"/><Relationship Id="rId34" Type="http://schemas.openxmlformats.org/officeDocument/2006/relationships/image" Target="../media/image129.jpeg"/><Relationship Id="rId33" Type="http://schemas.openxmlformats.org/officeDocument/2006/relationships/image" Target="../media/image128.jpeg"/><Relationship Id="rId32" Type="http://schemas.openxmlformats.org/officeDocument/2006/relationships/image" Target="../media/image127.png"/><Relationship Id="rId31" Type="http://schemas.openxmlformats.org/officeDocument/2006/relationships/image" Target="../media/image126.jpeg"/><Relationship Id="rId30" Type="http://schemas.openxmlformats.org/officeDocument/2006/relationships/image" Target="../media/image125.GIF"/><Relationship Id="rId3" Type="http://schemas.openxmlformats.org/officeDocument/2006/relationships/image" Target="../media/image98.png"/><Relationship Id="rId29" Type="http://schemas.openxmlformats.org/officeDocument/2006/relationships/image" Target="../media/image124.GIF"/><Relationship Id="rId28" Type="http://schemas.openxmlformats.org/officeDocument/2006/relationships/image" Target="../media/image123.png"/><Relationship Id="rId27" Type="http://schemas.openxmlformats.org/officeDocument/2006/relationships/image" Target="../media/image122.jpeg"/><Relationship Id="rId26" Type="http://schemas.openxmlformats.org/officeDocument/2006/relationships/image" Target="../media/image121.png"/><Relationship Id="rId25" Type="http://schemas.openxmlformats.org/officeDocument/2006/relationships/image" Target="../media/image120.GIF"/><Relationship Id="rId24" Type="http://schemas.openxmlformats.org/officeDocument/2006/relationships/image" Target="../media/image119.png"/><Relationship Id="rId23" Type="http://schemas.openxmlformats.org/officeDocument/2006/relationships/image" Target="../media/image118.png"/><Relationship Id="rId22" Type="http://schemas.openxmlformats.org/officeDocument/2006/relationships/image" Target="../media/image117.png"/><Relationship Id="rId21" Type="http://schemas.openxmlformats.org/officeDocument/2006/relationships/image" Target="../media/image116.GIF"/><Relationship Id="rId20" Type="http://schemas.openxmlformats.org/officeDocument/2006/relationships/image" Target="../media/image115.png"/><Relationship Id="rId2" Type="http://schemas.openxmlformats.org/officeDocument/2006/relationships/image" Target="../media/image97.png"/><Relationship Id="rId19" Type="http://schemas.openxmlformats.org/officeDocument/2006/relationships/image" Target="../media/image114.png"/><Relationship Id="rId18" Type="http://schemas.openxmlformats.org/officeDocument/2006/relationships/image" Target="../media/image113.png"/><Relationship Id="rId17" Type="http://schemas.openxmlformats.org/officeDocument/2006/relationships/image" Target="../media/image112.png"/><Relationship Id="rId16" Type="http://schemas.openxmlformats.org/officeDocument/2006/relationships/image" Target="../media/image111.png"/><Relationship Id="rId15" Type="http://schemas.openxmlformats.org/officeDocument/2006/relationships/image" Target="../media/image110.png"/><Relationship Id="rId14" Type="http://schemas.openxmlformats.org/officeDocument/2006/relationships/image" Target="../media/image109.jpeg"/><Relationship Id="rId13" Type="http://schemas.openxmlformats.org/officeDocument/2006/relationships/image" Target="../media/image108.jpeg"/><Relationship Id="rId12" Type="http://schemas.openxmlformats.org/officeDocument/2006/relationships/image" Target="../media/image107.jpeg"/><Relationship Id="rId11" Type="http://schemas.openxmlformats.org/officeDocument/2006/relationships/image" Target="../media/image106.jpeg"/><Relationship Id="rId10" Type="http://schemas.openxmlformats.org/officeDocument/2006/relationships/image" Target="../media/image105.jpeg"/><Relationship Id="rId1" Type="http://schemas.openxmlformats.org/officeDocument/2006/relationships/image" Target="../media/image96.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9.png"/><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image" Target="../media/image16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xml"/><Relationship Id="rId2" Type="http://schemas.openxmlformats.org/officeDocument/2006/relationships/image" Target="../media/image172.png"/><Relationship Id="rId1" Type="http://schemas.openxmlformats.org/officeDocument/2006/relationships/image" Target="../media/image17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image" Target="../media/image173.tiff"/></Relationships>
</file>

<file path=ppt/slides/_rels/slide25.xml.rels><?xml version="1.0" encoding="UTF-8" standalone="yes"?>
<Relationships xmlns="http://schemas.openxmlformats.org/package/2006/relationships"><Relationship Id="rId9" Type="http://schemas.openxmlformats.org/officeDocument/2006/relationships/image" Target="../media/image182.png"/><Relationship Id="rId8" Type="http://schemas.openxmlformats.org/officeDocument/2006/relationships/image" Target="../media/image181.png"/><Relationship Id="rId7" Type="http://schemas.openxmlformats.org/officeDocument/2006/relationships/image" Target="../media/image180.png"/><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png"/><Relationship Id="rId13" Type="http://schemas.openxmlformats.org/officeDocument/2006/relationships/slideLayout" Target="../slideLayouts/slideLayout13.xml"/><Relationship Id="rId12" Type="http://schemas.openxmlformats.org/officeDocument/2006/relationships/image" Target="../media/image185.png"/><Relationship Id="rId11" Type="http://schemas.openxmlformats.org/officeDocument/2006/relationships/image" Target="../media/image184.png"/><Relationship Id="rId10" Type="http://schemas.openxmlformats.org/officeDocument/2006/relationships/image" Target="../media/image183.png"/><Relationship Id="rId1" Type="http://schemas.openxmlformats.org/officeDocument/2006/relationships/image" Target="../media/image1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image" Target="../media/image186.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3.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3" Type="http://schemas.openxmlformats.org/officeDocument/2006/relationships/image" Target="../media/image18.tiff"/><Relationship Id="rId20" Type="http://schemas.openxmlformats.org/officeDocument/2006/relationships/notesSlide" Target="../notesSlides/notesSlide4.xml"/><Relationship Id="rId2" Type="http://schemas.openxmlformats.org/officeDocument/2006/relationships/image" Target="../media/image17.png"/><Relationship Id="rId19" Type="http://schemas.openxmlformats.org/officeDocument/2006/relationships/slideLayout" Target="../slideLayouts/slideLayout18.xml"/><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31.png"/><Relationship Id="rId15" Type="http://schemas.openxmlformats.org/officeDocument/2006/relationships/image" Target="../media/image30.png"/><Relationship Id="rId14" Type="http://schemas.openxmlformats.org/officeDocument/2006/relationships/image" Target="../media/image29.png"/><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image" Target="../media/image26.png"/><Relationship Id="rId10" Type="http://schemas.openxmlformats.org/officeDocument/2006/relationships/image" Target="../media/image25.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0" Type="http://schemas.openxmlformats.org/officeDocument/2006/relationships/notesSlide" Target="../notesSlides/notesSlide5.xml"/><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7.xml"/><Relationship Id="rId7" Type="http://schemas.openxmlformats.org/officeDocument/2006/relationships/image" Target="../media/image42.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3" Type="http://schemas.openxmlformats.org/officeDocument/2006/relationships/notesSlide" Target="../notesSlides/notesSlide7.xml"/><Relationship Id="rId12" Type="http://schemas.openxmlformats.org/officeDocument/2006/relationships/slideLayout" Target="../slideLayouts/slideLayout27.xml"/><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8.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1" Type="http://schemas.openxmlformats.org/officeDocument/2006/relationships/notesSlide" Target="../notesSlides/notesSlide8.xml"/><Relationship Id="rId10" Type="http://schemas.openxmlformats.org/officeDocument/2006/relationships/slideLayout" Target="../slideLayouts/slideLayout18.xml"/><Relationship Id="rId1" Type="http://schemas.openxmlformats.org/officeDocument/2006/relationships/image" Target="../media/image5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8.xml"/><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t="-1000"/>
          </a:stretch>
        </a:blipFill>
        <a:effectLst/>
      </p:bgPr>
    </p:bg>
    <p:spTree>
      <p:nvGrpSpPr>
        <p:cNvPr id="1" name=""/>
        <p:cNvGrpSpPr/>
        <p:nvPr/>
      </p:nvGrpSpPr>
      <p:grpSpPr>
        <a:xfrm>
          <a:off x="0" y="0"/>
          <a:ext cx="0" cy="0"/>
          <a:chOff x="0" y="0"/>
          <a:chExt cx="0" cy="0"/>
        </a:xfrm>
      </p:grpSpPr>
      <p:sp>
        <p:nvSpPr>
          <p:cNvPr id="11" name="文本框 10"/>
          <p:cNvSpPr txBox="1"/>
          <p:nvPr/>
        </p:nvSpPr>
        <p:spPr>
          <a:xfrm>
            <a:off x="701617" y="2422027"/>
            <a:ext cx="6928376" cy="1137285"/>
          </a:xfrm>
          <a:prstGeom prst="rect">
            <a:avLst/>
          </a:prstGeom>
          <a:noFill/>
        </p:spPr>
        <p:txBody>
          <a:bodyPr wrap="square" rtlCol="0">
            <a:spAutoFit/>
          </a:bodyPr>
          <a:lstStyle/>
          <a:p>
            <a:r>
              <a:rPr lang="en-US" altLang="zh-CN" sz="3400" b="1" dirty="0" err="1">
                <a:solidFill>
                  <a:schemeClr val="bg1"/>
                </a:solidFill>
                <a:latin typeface="Century Gothic" panose="020B0502020202020204" pitchFamily="34" charset="0"/>
                <a:ea typeface="Kozuka Gothic Pro H" panose="020B0800000000000000" charset="-128"/>
                <a:cs typeface="Franklin Gothic Medium" panose="020B0603020102020204" charset="0"/>
              </a:rPr>
              <a:t>Sangfor</a:t>
            </a:r>
            <a:r>
              <a:rPr lang="en-US" altLang="zh-CN" sz="3400" b="1" dirty="0">
                <a:solidFill>
                  <a:schemeClr val="bg1"/>
                </a:solidFill>
                <a:latin typeface="Century Gothic" panose="020B0502020202020204" pitchFamily="34" charset="0"/>
                <a:ea typeface="Kozuka Gothic Pro H" panose="020B0800000000000000" charset="-128"/>
                <a:cs typeface="Franklin Gothic Medium" panose="020B0603020102020204" charset="0"/>
              </a:rPr>
              <a:t> </a:t>
            </a:r>
            <a:r>
              <a:rPr lang="en-US" altLang="zh-CN" sz="3400" b="1" dirty="0" err="1">
                <a:solidFill>
                  <a:schemeClr val="bg1"/>
                </a:solidFill>
                <a:latin typeface="Century Gothic" panose="020B0502020202020204" pitchFamily="34" charset="0"/>
                <a:ea typeface="Kozuka Gothic Pro H" panose="020B0800000000000000" charset="-128"/>
                <a:cs typeface="Franklin Gothic Medium" panose="020B0603020102020204" charset="0"/>
              </a:rPr>
              <a:t>HCI and Cloud Solution</a:t>
            </a:r>
            <a:r>
              <a:rPr lang="en-US" altLang="zh-CN" sz="3400" b="1" dirty="0">
                <a:solidFill>
                  <a:schemeClr val="bg1"/>
                </a:solidFill>
                <a:latin typeface="Century Gothic" panose="020B0502020202020204" pitchFamily="34" charset="0"/>
                <a:ea typeface="Kozuka Gothic Pro H" panose="020B0800000000000000" charset="-128"/>
                <a:cs typeface="Franklin Gothic Medium" panose="020B0603020102020204" charset="0"/>
              </a:rPr>
              <a:t> Sales presentation</a:t>
            </a:r>
            <a:endParaRPr lang="en-US" altLang="zh-CN" sz="3400" b="1" dirty="0">
              <a:solidFill>
                <a:schemeClr val="bg1"/>
              </a:solidFill>
              <a:latin typeface="Century Gothic" panose="020B0502020202020204" pitchFamily="34" charset="0"/>
              <a:ea typeface="Kozuka Gothic Pro H" panose="020B0800000000000000" charset="-128"/>
              <a:cs typeface="Franklin Gothic Medium" panose="020B06030201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ctrTitle"/>
          </p:nvPr>
        </p:nvSpPr>
        <p:spPr>
          <a:xfrm>
            <a:off x="2218054" y="401319"/>
            <a:ext cx="8683171" cy="901695"/>
          </a:xfrm>
        </p:spPr>
        <p:txBody>
          <a:bodyPr>
            <a:normAutofit/>
          </a:bodyPr>
          <a:lstStyle/>
          <a:p>
            <a:r>
              <a:rPr kumimoji="1" lang="en-GB" altLang="zh-CN" dirty="0"/>
              <a:t>Sangfor </a:t>
            </a:r>
            <a:r>
              <a:rPr kumimoji="1" lang="en-US" altLang="en-GB" dirty="0"/>
              <a:t>Cloud </a:t>
            </a:r>
            <a:r>
              <a:rPr kumimoji="1" lang="en-GB" altLang="zh-CN" dirty="0"/>
              <a:t>Solution </a:t>
            </a:r>
            <a:r>
              <a:rPr kumimoji="1" lang="en-US" altLang="en-GB" dirty="0"/>
              <a:t>Architecture</a:t>
            </a:r>
            <a:endParaRPr kumimoji="1" lang="en-US" altLang="en-GB" dirty="0"/>
          </a:p>
        </p:txBody>
      </p:sp>
      <p:grpSp>
        <p:nvGrpSpPr>
          <p:cNvPr id="8" name="组合 7"/>
          <p:cNvGrpSpPr/>
          <p:nvPr/>
        </p:nvGrpSpPr>
        <p:grpSpPr>
          <a:xfrm>
            <a:off x="542080" y="1302924"/>
            <a:ext cx="11054833" cy="1468075"/>
            <a:chOff x="542080" y="1302924"/>
            <a:chExt cx="11054833" cy="1468075"/>
          </a:xfrm>
        </p:grpSpPr>
        <p:sp>
          <p:nvSpPr>
            <p:cNvPr id="12" name="矩形 11"/>
            <p:cNvSpPr/>
            <p:nvPr/>
          </p:nvSpPr>
          <p:spPr bwMode="auto">
            <a:xfrm>
              <a:off x="2209318" y="1302924"/>
              <a:ext cx="9387595" cy="1459441"/>
            </a:xfrm>
            <a:prstGeom prst="rect">
              <a:avLst/>
            </a:prstGeom>
            <a:solidFill>
              <a:srgbClr val="00B0F0">
                <a:alpha val="10000"/>
              </a:srgbClr>
            </a:solidFill>
            <a:ln w="9525" cap="flat" cmpd="sng" algn="ctr">
              <a:solidFill>
                <a:srgbClr val="00B0F0"/>
              </a:solidFill>
              <a:prstDash val="dash"/>
              <a:round/>
              <a:headEnd type="none" w="med" len="med"/>
              <a:tailEnd type="none" w="med" len="med"/>
            </a:ln>
          </p:spPr>
          <p:txBody>
            <a:bodyPr/>
            <a:lstStyle>
              <a:lvl1pPr defTabSz="913130" eaLnBrk="0" hangingPunct="0">
                <a:defRPr>
                  <a:solidFill>
                    <a:schemeClr val="tx1"/>
                  </a:solidFill>
                  <a:latin typeface="Calibri" panose="020F0502020204030204" charset="0"/>
                  <a:ea typeface="SimSun" panose="02010600030101010101" pitchFamily="2" charset="-122"/>
                </a:defRPr>
              </a:lvl1pPr>
              <a:lvl2pPr defTabSz="913130" eaLnBrk="0" hangingPunct="0">
                <a:defRPr>
                  <a:solidFill>
                    <a:schemeClr val="tx1"/>
                  </a:solidFill>
                  <a:latin typeface="Calibri" panose="020F0502020204030204" charset="0"/>
                  <a:ea typeface="SimSun" panose="02010600030101010101" pitchFamily="2" charset="-122"/>
                </a:defRPr>
              </a:lvl2pPr>
              <a:lvl3pPr defTabSz="913130" eaLnBrk="0" hangingPunct="0">
                <a:defRPr>
                  <a:solidFill>
                    <a:schemeClr val="tx1"/>
                  </a:solidFill>
                  <a:latin typeface="Calibri" panose="020F0502020204030204" charset="0"/>
                  <a:ea typeface="SimSun" panose="02010600030101010101" pitchFamily="2" charset="-122"/>
                </a:defRPr>
              </a:lvl3pPr>
              <a:lvl4pPr defTabSz="913130" eaLnBrk="0" hangingPunct="0">
                <a:defRPr>
                  <a:solidFill>
                    <a:schemeClr val="tx1"/>
                  </a:solidFill>
                  <a:latin typeface="Calibri" panose="020F0502020204030204" charset="0"/>
                  <a:ea typeface="SimSun" panose="02010600030101010101" pitchFamily="2" charset="-122"/>
                </a:defRPr>
              </a:lvl4pPr>
              <a:lvl5pPr defTabSz="913130" eaLnBrk="0" hangingPunct="0">
                <a:defRPr>
                  <a:solidFill>
                    <a:schemeClr val="tx1"/>
                  </a:solidFill>
                  <a:latin typeface="Calibri" panose="020F0502020204030204" charset="0"/>
                  <a:ea typeface="SimSun" panose="02010600030101010101" pitchFamily="2" charset="-122"/>
                </a:defRPr>
              </a:lvl5pPr>
              <a:lvl6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a:buFont typeface="Arial" panose="020B0604020202020204" pitchFamily="34" charset="0"/>
                <a:buNone/>
                <a:defRPr/>
              </a:pPr>
              <a:endParaRPr lang="en-US" altLang="zh-CN" sz="1200" dirty="0">
                <a:latin typeface="Century Gothic" panose="020B0502020202020204" pitchFamily="34" charset="0"/>
              </a:endParaRPr>
            </a:p>
          </p:txBody>
        </p:sp>
        <p:sp>
          <p:nvSpPr>
            <p:cNvPr id="49" name="矩形 37"/>
            <p:cNvSpPr>
              <a:spLocks noChangeArrowheads="1"/>
            </p:cNvSpPr>
            <p:nvPr/>
          </p:nvSpPr>
          <p:spPr bwMode="auto">
            <a:xfrm>
              <a:off x="542080" y="1305136"/>
              <a:ext cx="1565582" cy="1460915"/>
            </a:xfrm>
            <a:prstGeom prst="rect">
              <a:avLst/>
            </a:prstGeom>
            <a:solidFill>
              <a:srgbClr val="00B0F0"/>
            </a:solidFill>
            <a:ln w="9525">
              <a:noFill/>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Application</a:t>
              </a: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Platform</a:t>
              </a:r>
              <a:endParaRPr lang="en-US" altLang="zh-CN" sz="1400" dirty="0">
                <a:solidFill>
                  <a:schemeClr val="bg1"/>
                </a:solidFill>
                <a:latin typeface="Century Gothic" panose="020B0502020202020204" pitchFamily="34" charset="0"/>
              </a:endParaRPr>
            </a:p>
          </p:txBody>
        </p:sp>
        <p:pic>
          <p:nvPicPr>
            <p:cNvPr id="54" name="图片 53"/>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2781970" y="1537070"/>
              <a:ext cx="404798" cy="444613"/>
            </a:xfrm>
            <a:prstGeom prst="rect">
              <a:avLst/>
            </a:prstGeom>
          </p:spPr>
        </p:pic>
        <p:sp>
          <p:nvSpPr>
            <p:cNvPr id="55" name="文本框 54"/>
            <p:cNvSpPr txBox="1"/>
            <p:nvPr/>
          </p:nvSpPr>
          <p:spPr>
            <a:xfrm>
              <a:off x="2577229" y="2067669"/>
              <a:ext cx="751096" cy="307777"/>
            </a:xfrm>
            <a:prstGeom prst="rect">
              <a:avLst/>
            </a:prstGeom>
            <a:noFill/>
          </p:spPr>
          <p:txBody>
            <a:bodyPr wrap="square" rtlCol="0">
              <a:spAutoFit/>
            </a:bodyPr>
            <a:lstStyle/>
            <a:p>
              <a:pPr algn="ctr"/>
              <a:r>
                <a:rPr kumimoji="1" lang="en-US" altLang="zh-CN" sz="1400" b="1" dirty="0">
                  <a:solidFill>
                    <a:schemeClr val="bg1"/>
                  </a:solidFill>
                  <a:latin typeface="Century Gothic" panose="020B0502020202020204" pitchFamily="34" charset="0"/>
                </a:rPr>
                <a:t>ERP</a:t>
              </a:r>
              <a:endParaRPr kumimoji="1" lang="zh-CN" altLang="en-US" sz="1400" b="1" dirty="0">
                <a:solidFill>
                  <a:schemeClr val="bg1"/>
                </a:solidFill>
                <a:latin typeface="Century Gothic" panose="020B0502020202020204" pitchFamily="34" charset="0"/>
              </a:endParaRPr>
            </a:p>
          </p:txBody>
        </p:sp>
        <p:pic>
          <p:nvPicPr>
            <p:cNvPr id="56" name="图片 55"/>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709765" y="1526306"/>
              <a:ext cx="469594" cy="466140"/>
            </a:xfrm>
            <a:prstGeom prst="rect">
              <a:avLst/>
            </a:prstGeom>
          </p:spPr>
        </p:pic>
        <p:sp>
          <p:nvSpPr>
            <p:cNvPr id="57" name="文本框 56"/>
            <p:cNvSpPr txBox="1"/>
            <p:nvPr/>
          </p:nvSpPr>
          <p:spPr>
            <a:xfrm>
              <a:off x="3498947" y="2067669"/>
              <a:ext cx="751096" cy="307777"/>
            </a:xfrm>
            <a:prstGeom prst="rect">
              <a:avLst/>
            </a:prstGeom>
            <a:noFill/>
          </p:spPr>
          <p:txBody>
            <a:bodyPr wrap="square" rtlCol="0">
              <a:spAutoFit/>
            </a:bodyPr>
            <a:lstStyle/>
            <a:p>
              <a:pPr algn="ctr"/>
              <a:r>
                <a:rPr kumimoji="1" lang="en-US" altLang="zh-CN" sz="1400" b="1" dirty="0">
                  <a:solidFill>
                    <a:schemeClr val="bg1"/>
                  </a:solidFill>
                  <a:latin typeface="Century Gothic" panose="020B0502020202020204" pitchFamily="34" charset="0"/>
                </a:rPr>
                <a:t>CRM</a:t>
              </a:r>
              <a:endParaRPr kumimoji="1" lang="zh-CN" altLang="en-US" sz="1400" b="1" dirty="0">
                <a:solidFill>
                  <a:schemeClr val="bg1"/>
                </a:solidFill>
                <a:latin typeface="Century Gothic" panose="020B0502020202020204" pitchFamily="34" charset="0"/>
              </a:endParaRPr>
            </a:p>
          </p:txBody>
        </p:sp>
        <p:pic>
          <p:nvPicPr>
            <p:cNvPr id="58" name="图片 57"/>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181960" y="1537069"/>
              <a:ext cx="501239" cy="432787"/>
            </a:xfrm>
            <a:prstGeom prst="rect">
              <a:avLst/>
            </a:prstGeom>
          </p:spPr>
        </p:pic>
        <p:sp>
          <p:nvSpPr>
            <p:cNvPr id="59" name="文本框 58"/>
            <p:cNvSpPr txBox="1"/>
            <p:nvPr/>
          </p:nvSpPr>
          <p:spPr>
            <a:xfrm>
              <a:off x="6017530" y="2075806"/>
              <a:ext cx="751096" cy="307777"/>
            </a:xfrm>
            <a:prstGeom prst="rect">
              <a:avLst/>
            </a:prstGeom>
            <a:noFill/>
          </p:spPr>
          <p:txBody>
            <a:bodyPr wrap="square" rtlCol="0">
              <a:spAutoFit/>
            </a:bodyPr>
            <a:lstStyle/>
            <a:p>
              <a:pPr algn="ctr"/>
              <a:r>
                <a:rPr kumimoji="1" lang="en-US" altLang="zh-CN" sz="1400" b="1" dirty="0">
                  <a:solidFill>
                    <a:schemeClr val="bg1"/>
                  </a:solidFill>
                  <a:latin typeface="Century Gothic" panose="020B0502020202020204" pitchFamily="34" charset="0"/>
                </a:rPr>
                <a:t>MES</a:t>
              </a:r>
              <a:endParaRPr kumimoji="1" lang="zh-CN" altLang="en-US" sz="1400" b="1" dirty="0">
                <a:solidFill>
                  <a:schemeClr val="bg1"/>
                </a:solidFill>
                <a:latin typeface="Century Gothic" panose="020B0502020202020204" pitchFamily="34" charset="0"/>
              </a:endParaRPr>
            </a:p>
          </p:txBody>
        </p:sp>
        <p:sp>
          <p:nvSpPr>
            <p:cNvPr id="61" name="文本框 60"/>
            <p:cNvSpPr txBox="1"/>
            <p:nvPr/>
          </p:nvSpPr>
          <p:spPr>
            <a:xfrm>
              <a:off x="6954765" y="2074687"/>
              <a:ext cx="1161135" cy="307777"/>
            </a:xfrm>
            <a:prstGeom prst="rect">
              <a:avLst/>
            </a:prstGeom>
            <a:noFill/>
          </p:spPr>
          <p:txBody>
            <a:bodyPr wrap="square" rtlCol="0">
              <a:spAutoFit/>
            </a:bodyPr>
            <a:lstStyle/>
            <a:p>
              <a:pPr algn="ctr"/>
              <a:r>
                <a:rPr kumimoji="1" lang="en-US" altLang="zh-CN" sz="1400" b="1" dirty="0">
                  <a:solidFill>
                    <a:schemeClr val="bg1"/>
                  </a:solidFill>
                  <a:latin typeface="Century Gothic" panose="020B0502020202020204" pitchFamily="34" charset="0"/>
                </a:rPr>
                <a:t>SCADA</a:t>
              </a:r>
              <a:endParaRPr kumimoji="1" lang="zh-CN" altLang="en-US" sz="1400" b="1" dirty="0">
                <a:solidFill>
                  <a:schemeClr val="bg1"/>
                </a:solidFill>
                <a:latin typeface="Century Gothic" panose="020B0502020202020204" pitchFamily="34" charset="0"/>
              </a:endParaRPr>
            </a:p>
          </p:txBody>
        </p:sp>
        <p:pic>
          <p:nvPicPr>
            <p:cNvPr id="62" name="图片 6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4702356" y="1542441"/>
              <a:ext cx="421903" cy="433871"/>
            </a:xfrm>
            <a:prstGeom prst="rect">
              <a:avLst/>
            </a:prstGeom>
          </p:spPr>
        </p:pic>
        <p:sp>
          <p:nvSpPr>
            <p:cNvPr id="63" name="文本框 62"/>
            <p:cNvSpPr txBox="1"/>
            <p:nvPr/>
          </p:nvSpPr>
          <p:spPr>
            <a:xfrm>
              <a:off x="4305865" y="2067669"/>
              <a:ext cx="1161135" cy="307777"/>
            </a:xfrm>
            <a:prstGeom prst="rect">
              <a:avLst/>
            </a:prstGeom>
            <a:noFill/>
          </p:spPr>
          <p:txBody>
            <a:bodyPr wrap="square" rtlCol="0">
              <a:spAutoFit/>
            </a:bodyPr>
            <a:lstStyle/>
            <a:p>
              <a:pPr algn="ctr"/>
              <a:r>
                <a:rPr kumimoji="1" lang="en-US" altLang="zh-CN" sz="1400" b="1" dirty="0">
                  <a:solidFill>
                    <a:schemeClr val="bg1"/>
                  </a:solidFill>
                  <a:latin typeface="Century Gothic" panose="020B0502020202020204" pitchFamily="34" charset="0"/>
                </a:rPr>
                <a:t>Big</a:t>
              </a:r>
              <a:r>
                <a:rPr kumimoji="1" lang="zh-CN" altLang="en-US" sz="1400" b="1" dirty="0">
                  <a:solidFill>
                    <a:schemeClr val="bg1"/>
                  </a:solidFill>
                  <a:latin typeface="Century Gothic" panose="020B0502020202020204" pitchFamily="34" charset="0"/>
                </a:rPr>
                <a:t> </a:t>
              </a:r>
              <a:r>
                <a:rPr kumimoji="1" lang="en-US" altLang="zh-CN" sz="1400" b="1" dirty="0">
                  <a:solidFill>
                    <a:schemeClr val="bg1"/>
                  </a:solidFill>
                  <a:latin typeface="Century Gothic" panose="020B0502020202020204" pitchFamily="34" charset="0"/>
                </a:rPr>
                <a:t>Data</a:t>
              </a:r>
              <a:r>
                <a:rPr kumimoji="1" lang="zh-CN" altLang="en-US" sz="1400" b="1" dirty="0">
                  <a:solidFill>
                    <a:schemeClr val="bg1"/>
                  </a:solidFill>
                  <a:latin typeface="Century Gothic" panose="020B0502020202020204" pitchFamily="34" charset="0"/>
                </a:rPr>
                <a:t> </a:t>
              </a:r>
              <a:endParaRPr kumimoji="1" lang="en-US" altLang="zh-CN" sz="1400" b="1" dirty="0">
                <a:solidFill>
                  <a:schemeClr val="bg1"/>
                </a:solidFill>
                <a:latin typeface="Century Gothic" panose="020B0502020202020204" pitchFamily="34" charset="0"/>
              </a:endParaRPr>
            </a:p>
          </p:txBody>
        </p:sp>
        <p:pic>
          <p:nvPicPr>
            <p:cNvPr id="64" name="图片 6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249412" y="1569930"/>
              <a:ext cx="513743" cy="355398"/>
            </a:xfrm>
            <a:prstGeom prst="rect">
              <a:avLst/>
            </a:prstGeom>
          </p:spPr>
        </p:pic>
        <p:sp>
          <p:nvSpPr>
            <p:cNvPr id="65" name="文本框 64"/>
            <p:cNvSpPr txBox="1"/>
            <p:nvPr/>
          </p:nvSpPr>
          <p:spPr>
            <a:xfrm>
              <a:off x="8657738" y="2025349"/>
              <a:ext cx="1168463" cy="307777"/>
            </a:xfrm>
            <a:prstGeom prst="rect">
              <a:avLst/>
            </a:prstGeom>
            <a:noFill/>
          </p:spPr>
          <p:txBody>
            <a:bodyPr wrap="square" rtlCol="0">
              <a:spAutoFit/>
            </a:bodyPr>
            <a:lstStyle/>
            <a:p>
              <a:pPr lvl="1" algn="ctr"/>
              <a:r>
                <a:rPr kumimoji="1" lang="en-US" altLang="zh-CN" sz="1400" b="1" dirty="0">
                  <a:solidFill>
                    <a:schemeClr val="bg1"/>
                  </a:solidFill>
                  <a:latin typeface="Century Gothic" panose="020B0502020202020204" pitchFamily="34" charset="0"/>
                </a:rPr>
                <a:t>Mail</a:t>
              </a:r>
              <a:endParaRPr kumimoji="1" lang="zh-CN" altLang="en-US" sz="1400" b="1" dirty="0">
                <a:solidFill>
                  <a:schemeClr val="bg1"/>
                </a:solidFill>
                <a:latin typeface="Century Gothic" panose="020B0502020202020204" pitchFamily="34" charset="0"/>
              </a:endParaRPr>
            </a:p>
          </p:txBody>
        </p:sp>
        <p:pic>
          <p:nvPicPr>
            <p:cNvPr id="66" name="图片 65"/>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0468975" y="1542566"/>
              <a:ext cx="425917" cy="432787"/>
            </a:xfrm>
            <a:prstGeom prst="rect">
              <a:avLst/>
            </a:prstGeom>
          </p:spPr>
        </p:pic>
        <p:sp>
          <p:nvSpPr>
            <p:cNvPr id="67" name="文本框 66"/>
            <p:cNvSpPr txBox="1"/>
            <p:nvPr/>
          </p:nvSpPr>
          <p:spPr>
            <a:xfrm>
              <a:off x="9575809" y="2041279"/>
              <a:ext cx="1901698" cy="307777"/>
            </a:xfrm>
            <a:prstGeom prst="rect">
              <a:avLst/>
            </a:prstGeom>
            <a:noFill/>
          </p:spPr>
          <p:txBody>
            <a:bodyPr wrap="square" rtlCol="0">
              <a:spAutoFit/>
            </a:bodyPr>
            <a:lstStyle/>
            <a:p>
              <a:pPr lvl="1" algn="ctr"/>
              <a:r>
                <a:rPr kumimoji="1" lang="en-US" altLang="zh-CN" sz="1400" b="1" dirty="0">
                  <a:solidFill>
                    <a:schemeClr val="bg1"/>
                  </a:solidFill>
                  <a:latin typeface="Century Gothic" panose="020B0502020202020204" pitchFamily="34" charset="0"/>
                </a:rPr>
                <a:t>Web</a:t>
              </a:r>
              <a:r>
                <a:rPr kumimoji="1" lang="zh-CN" altLang="en-US" sz="1400" b="1" dirty="0">
                  <a:solidFill>
                    <a:schemeClr val="bg1"/>
                  </a:solidFill>
                  <a:latin typeface="Century Gothic" panose="020B0502020202020204" pitchFamily="34" charset="0"/>
                </a:rPr>
                <a:t> </a:t>
              </a:r>
              <a:r>
                <a:rPr kumimoji="1" lang="en-US" altLang="zh-CN" sz="1400" b="1" dirty="0">
                  <a:solidFill>
                    <a:schemeClr val="bg1"/>
                  </a:solidFill>
                  <a:latin typeface="Century Gothic" panose="020B0502020202020204" pitchFamily="34" charset="0"/>
                </a:rPr>
                <a:t>Server</a:t>
              </a:r>
              <a:endParaRPr kumimoji="1" lang="zh-CN" altLang="en-US" sz="1400" b="1" dirty="0">
                <a:solidFill>
                  <a:schemeClr val="bg1"/>
                </a:solidFill>
                <a:latin typeface="Century Gothic" panose="020B0502020202020204" pitchFamily="34" charset="0"/>
              </a:endParaRPr>
            </a:p>
          </p:txBody>
        </p:sp>
        <p:cxnSp>
          <p:nvCxnSpPr>
            <p:cNvPr id="68" name="直线连接符 67"/>
            <p:cNvCxnSpPr/>
            <p:nvPr/>
          </p:nvCxnSpPr>
          <p:spPr>
            <a:xfrm>
              <a:off x="5660126" y="1302924"/>
              <a:ext cx="0" cy="1459441"/>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69" name="直线连接符 68"/>
            <p:cNvCxnSpPr/>
            <p:nvPr/>
          </p:nvCxnSpPr>
          <p:spPr>
            <a:xfrm>
              <a:off x="8657738" y="1311558"/>
              <a:ext cx="0" cy="1459441"/>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2637578" y="2386695"/>
              <a:ext cx="2938024" cy="307777"/>
            </a:xfrm>
            <a:prstGeom prst="rect">
              <a:avLst/>
            </a:prstGeom>
            <a:noFill/>
          </p:spPr>
          <p:txBody>
            <a:bodyPr wrap="square" rtlCol="0">
              <a:spAutoFit/>
            </a:bodyPr>
            <a:lstStyle/>
            <a:p>
              <a:pPr algn="ctr"/>
              <a:r>
                <a:rPr kumimoji="1" lang="en-US" altLang="zh-CN" sz="1400" b="1" dirty="0">
                  <a:solidFill>
                    <a:srgbClr val="00B0F0"/>
                  </a:solidFill>
                  <a:latin typeface="Century Gothic" panose="020B0502020202020204" pitchFamily="34" charset="0"/>
                </a:rPr>
                <a:t>Operation</a:t>
              </a:r>
              <a:r>
                <a:rPr kumimoji="1" lang="zh-CN" altLang="en-US" sz="1400" b="1" dirty="0">
                  <a:solidFill>
                    <a:srgbClr val="00B0F0"/>
                  </a:solidFill>
                  <a:latin typeface="Century Gothic" panose="020B0502020202020204" pitchFamily="34" charset="0"/>
                </a:rPr>
                <a:t> </a:t>
              </a:r>
              <a:r>
                <a:rPr kumimoji="1" lang="en-US" altLang="zh-CN" sz="1400" b="1" dirty="0">
                  <a:solidFill>
                    <a:srgbClr val="00B0F0"/>
                  </a:solidFill>
                  <a:latin typeface="Century Gothic" panose="020B0502020202020204" pitchFamily="34" charset="0"/>
                </a:rPr>
                <a:t>&amp;</a:t>
              </a:r>
              <a:r>
                <a:rPr kumimoji="1" lang="zh-CN" altLang="en-US" sz="1400" b="1" dirty="0">
                  <a:solidFill>
                    <a:srgbClr val="00B0F0"/>
                  </a:solidFill>
                  <a:latin typeface="Century Gothic" panose="020B0502020202020204" pitchFamily="34" charset="0"/>
                </a:rPr>
                <a:t> </a:t>
              </a:r>
              <a:r>
                <a:rPr kumimoji="1" lang="en-US" altLang="zh-CN" sz="1400" b="1" dirty="0">
                  <a:solidFill>
                    <a:srgbClr val="00B0F0"/>
                  </a:solidFill>
                  <a:latin typeface="Century Gothic" panose="020B0502020202020204" pitchFamily="34" charset="0"/>
                </a:rPr>
                <a:t>management</a:t>
              </a:r>
              <a:endParaRPr kumimoji="1" lang="zh-CN" altLang="en-US" sz="1400" b="1" dirty="0">
                <a:solidFill>
                  <a:srgbClr val="00B0F0"/>
                </a:solidFill>
                <a:latin typeface="Century Gothic" panose="020B0502020202020204" pitchFamily="34" charset="0"/>
              </a:endParaRPr>
            </a:p>
          </p:txBody>
        </p:sp>
        <p:sp>
          <p:nvSpPr>
            <p:cNvPr id="71" name="文本框 70"/>
            <p:cNvSpPr txBox="1"/>
            <p:nvPr/>
          </p:nvSpPr>
          <p:spPr>
            <a:xfrm>
              <a:off x="5657533" y="2386695"/>
              <a:ext cx="2936565" cy="307777"/>
            </a:xfrm>
            <a:prstGeom prst="rect">
              <a:avLst/>
            </a:prstGeom>
            <a:noFill/>
          </p:spPr>
          <p:txBody>
            <a:bodyPr wrap="square" rtlCol="0">
              <a:spAutoFit/>
            </a:bodyPr>
            <a:lstStyle/>
            <a:p>
              <a:pPr algn="ctr"/>
              <a:r>
                <a:rPr kumimoji="1" lang="en-US" altLang="zh-CN" sz="1400" b="1" dirty="0">
                  <a:solidFill>
                    <a:srgbClr val="00B0F0"/>
                  </a:solidFill>
                  <a:latin typeface="Century Gothic" panose="020B0502020202020204" pitchFamily="34" charset="0"/>
                </a:rPr>
                <a:t>Production</a:t>
              </a:r>
              <a:r>
                <a:rPr kumimoji="1" lang="zh-CN" altLang="en-US" sz="1400" b="1" dirty="0">
                  <a:solidFill>
                    <a:srgbClr val="00B0F0"/>
                  </a:solidFill>
                  <a:latin typeface="Century Gothic" panose="020B0502020202020204" pitchFamily="34" charset="0"/>
                </a:rPr>
                <a:t> </a:t>
              </a:r>
              <a:r>
                <a:rPr kumimoji="1" lang="en-US" altLang="zh-CN" sz="1400" b="1" dirty="0">
                  <a:solidFill>
                    <a:srgbClr val="00B0F0"/>
                  </a:solidFill>
                  <a:latin typeface="Century Gothic" panose="020B0502020202020204" pitchFamily="34" charset="0"/>
                </a:rPr>
                <a:t>management</a:t>
              </a:r>
              <a:endParaRPr kumimoji="1" lang="zh-CN" altLang="en-US" sz="1400" b="1" dirty="0">
                <a:solidFill>
                  <a:srgbClr val="00B0F0"/>
                </a:solidFill>
                <a:latin typeface="Century Gothic" panose="020B0502020202020204" pitchFamily="34" charset="0"/>
              </a:endParaRPr>
            </a:p>
          </p:txBody>
        </p:sp>
        <p:sp>
          <p:nvSpPr>
            <p:cNvPr id="72" name="文本框 71"/>
            <p:cNvSpPr txBox="1"/>
            <p:nvPr/>
          </p:nvSpPr>
          <p:spPr>
            <a:xfrm>
              <a:off x="8866397" y="2386695"/>
              <a:ext cx="2519838" cy="307777"/>
            </a:xfrm>
            <a:prstGeom prst="rect">
              <a:avLst/>
            </a:prstGeom>
            <a:noFill/>
          </p:spPr>
          <p:txBody>
            <a:bodyPr wrap="square" rtlCol="0">
              <a:spAutoFit/>
            </a:bodyPr>
            <a:lstStyle/>
            <a:p>
              <a:pPr algn="ctr"/>
              <a:r>
                <a:rPr kumimoji="1" lang="en-US" altLang="zh-CN" sz="1400" b="1" dirty="0">
                  <a:solidFill>
                    <a:srgbClr val="00B0F0"/>
                  </a:solidFill>
                  <a:latin typeface="Century Gothic" panose="020B0502020202020204" pitchFamily="34" charset="0"/>
                </a:rPr>
                <a:t>Office</a:t>
              </a:r>
              <a:r>
                <a:rPr kumimoji="1" lang="zh-CN" altLang="en-US" sz="1400" b="1" dirty="0">
                  <a:solidFill>
                    <a:srgbClr val="00B0F0"/>
                  </a:solidFill>
                  <a:latin typeface="Century Gothic" panose="020B0502020202020204" pitchFamily="34" charset="0"/>
                </a:rPr>
                <a:t> </a:t>
              </a:r>
              <a:r>
                <a:rPr kumimoji="1" lang="en-US" altLang="zh-CN" sz="1400" b="1" dirty="0">
                  <a:solidFill>
                    <a:srgbClr val="00B0F0"/>
                  </a:solidFill>
                  <a:latin typeface="Century Gothic" panose="020B0502020202020204" pitchFamily="34" charset="0"/>
                </a:rPr>
                <a:t>management</a:t>
              </a:r>
              <a:endParaRPr kumimoji="1" lang="zh-CN" altLang="en-US" sz="1400" b="1" dirty="0">
                <a:solidFill>
                  <a:srgbClr val="00B0F0"/>
                </a:solidFill>
                <a:latin typeface="Century Gothic" panose="020B0502020202020204" pitchFamily="34" charset="0"/>
              </a:endParaRPr>
            </a:p>
          </p:txBody>
        </p:sp>
        <p:grpSp>
          <p:nvGrpSpPr>
            <p:cNvPr id="73" name="组合 72"/>
            <p:cNvGrpSpPr/>
            <p:nvPr/>
          </p:nvGrpSpPr>
          <p:grpSpPr>
            <a:xfrm>
              <a:off x="7279998" y="1559659"/>
              <a:ext cx="541769" cy="432787"/>
              <a:chOff x="8482013" y="5395913"/>
              <a:chExt cx="820737" cy="655637"/>
            </a:xfrm>
          </p:grpSpPr>
          <p:sp>
            <p:nvSpPr>
              <p:cNvPr id="74" name="Freeform 9"/>
              <p:cNvSpPr>
                <a:spLocks noEditPoints="1"/>
              </p:cNvSpPr>
              <p:nvPr/>
            </p:nvSpPr>
            <p:spPr bwMode="auto">
              <a:xfrm>
                <a:off x="8667750" y="5613400"/>
                <a:ext cx="460375" cy="438150"/>
              </a:xfrm>
              <a:custGeom>
                <a:avLst/>
                <a:gdLst>
                  <a:gd name="T0" fmla="*/ 87 w 121"/>
                  <a:gd name="T1" fmla="*/ 109 h 115"/>
                  <a:gd name="T2" fmla="*/ 83 w 121"/>
                  <a:gd name="T3" fmla="*/ 102 h 115"/>
                  <a:gd name="T4" fmla="*/ 81 w 121"/>
                  <a:gd name="T5" fmla="*/ 93 h 115"/>
                  <a:gd name="T6" fmla="*/ 37 w 121"/>
                  <a:gd name="T7" fmla="*/ 93 h 115"/>
                  <a:gd name="T8" fmla="*/ 35 w 121"/>
                  <a:gd name="T9" fmla="*/ 102 h 115"/>
                  <a:gd name="T10" fmla="*/ 31 w 121"/>
                  <a:gd name="T11" fmla="*/ 109 h 115"/>
                  <a:gd name="T12" fmla="*/ 28 w 121"/>
                  <a:gd name="T13" fmla="*/ 115 h 115"/>
                  <a:gd name="T14" fmla="*/ 59 w 121"/>
                  <a:gd name="T15" fmla="*/ 115 h 115"/>
                  <a:gd name="T16" fmla="*/ 91 w 121"/>
                  <a:gd name="T17" fmla="*/ 115 h 115"/>
                  <a:gd name="T18" fmla="*/ 87 w 121"/>
                  <a:gd name="T19" fmla="*/ 109 h 115"/>
                  <a:gd name="T20" fmla="*/ 0 w 121"/>
                  <a:gd name="T21" fmla="*/ 15 h 115"/>
                  <a:gd name="T22" fmla="*/ 18 w 121"/>
                  <a:gd name="T23" fmla="*/ 15 h 115"/>
                  <a:gd name="T24" fmla="*/ 18 w 121"/>
                  <a:gd name="T25" fmla="*/ 47 h 115"/>
                  <a:gd name="T26" fmla="*/ 0 w 121"/>
                  <a:gd name="T27" fmla="*/ 47 h 115"/>
                  <a:gd name="T28" fmla="*/ 0 w 121"/>
                  <a:gd name="T29" fmla="*/ 15 h 115"/>
                  <a:gd name="T30" fmla="*/ 37 w 121"/>
                  <a:gd name="T31" fmla="*/ 0 h 115"/>
                  <a:gd name="T32" fmla="*/ 54 w 121"/>
                  <a:gd name="T33" fmla="*/ 0 h 115"/>
                  <a:gd name="T34" fmla="*/ 54 w 121"/>
                  <a:gd name="T35" fmla="*/ 47 h 115"/>
                  <a:gd name="T36" fmla="*/ 37 w 121"/>
                  <a:gd name="T37" fmla="*/ 47 h 115"/>
                  <a:gd name="T38" fmla="*/ 37 w 121"/>
                  <a:gd name="T39" fmla="*/ 0 h 115"/>
                  <a:gd name="T40" fmla="*/ 71 w 121"/>
                  <a:gd name="T41" fmla="*/ 15 h 115"/>
                  <a:gd name="T42" fmla="*/ 89 w 121"/>
                  <a:gd name="T43" fmla="*/ 15 h 115"/>
                  <a:gd name="T44" fmla="*/ 89 w 121"/>
                  <a:gd name="T45" fmla="*/ 47 h 115"/>
                  <a:gd name="T46" fmla="*/ 71 w 121"/>
                  <a:gd name="T47" fmla="*/ 47 h 115"/>
                  <a:gd name="T48" fmla="*/ 71 w 121"/>
                  <a:gd name="T49" fmla="*/ 15 h 115"/>
                  <a:gd name="T50" fmla="*/ 104 w 121"/>
                  <a:gd name="T51" fmla="*/ 0 h 115"/>
                  <a:gd name="T52" fmla="*/ 121 w 121"/>
                  <a:gd name="T53" fmla="*/ 0 h 115"/>
                  <a:gd name="T54" fmla="*/ 121 w 121"/>
                  <a:gd name="T55" fmla="*/ 47 h 115"/>
                  <a:gd name="T56" fmla="*/ 104 w 121"/>
                  <a:gd name="T57" fmla="*/ 47 h 115"/>
                  <a:gd name="T58" fmla="*/ 104 w 121"/>
                  <a:gd name="T59" fmla="*/ 0 h 115"/>
                  <a:gd name="T60" fmla="*/ 104 w 121"/>
                  <a:gd name="T61" fmla="*/ 0 h 115"/>
                  <a:gd name="T62" fmla="*/ 104 w 121"/>
                  <a:gd name="T6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15">
                    <a:moveTo>
                      <a:pt x="87" y="109"/>
                    </a:moveTo>
                    <a:cubicBezTo>
                      <a:pt x="83" y="106"/>
                      <a:pt x="83" y="102"/>
                      <a:pt x="83" y="102"/>
                    </a:cubicBezTo>
                    <a:cubicBezTo>
                      <a:pt x="81" y="93"/>
                      <a:pt x="81" y="93"/>
                      <a:pt x="81" y="93"/>
                    </a:cubicBezTo>
                    <a:cubicBezTo>
                      <a:pt x="37" y="93"/>
                      <a:pt x="37" y="93"/>
                      <a:pt x="37" y="93"/>
                    </a:cubicBezTo>
                    <a:cubicBezTo>
                      <a:pt x="35" y="102"/>
                      <a:pt x="35" y="102"/>
                      <a:pt x="35" y="102"/>
                    </a:cubicBezTo>
                    <a:cubicBezTo>
                      <a:pt x="35" y="102"/>
                      <a:pt x="35" y="106"/>
                      <a:pt x="31" y="109"/>
                    </a:cubicBezTo>
                    <a:cubicBezTo>
                      <a:pt x="28" y="112"/>
                      <a:pt x="25" y="114"/>
                      <a:pt x="28" y="115"/>
                    </a:cubicBezTo>
                    <a:cubicBezTo>
                      <a:pt x="30" y="115"/>
                      <a:pt x="57" y="115"/>
                      <a:pt x="59" y="115"/>
                    </a:cubicBezTo>
                    <a:cubicBezTo>
                      <a:pt x="61" y="115"/>
                      <a:pt x="88" y="115"/>
                      <a:pt x="91" y="115"/>
                    </a:cubicBezTo>
                    <a:cubicBezTo>
                      <a:pt x="94" y="114"/>
                      <a:pt x="91" y="112"/>
                      <a:pt x="87" y="109"/>
                    </a:cubicBezTo>
                    <a:close/>
                    <a:moveTo>
                      <a:pt x="0" y="15"/>
                    </a:moveTo>
                    <a:cubicBezTo>
                      <a:pt x="18" y="15"/>
                      <a:pt x="18" y="15"/>
                      <a:pt x="18" y="15"/>
                    </a:cubicBezTo>
                    <a:cubicBezTo>
                      <a:pt x="18" y="47"/>
                      <a:pt x="18" y="47"/>
                      <a:pt x="18" y="47"/>
                    </a:cubicBezTo>
                    <a:cubicBezTo>
                      <a:pt x="0" y="47"/>
                      <a:pt x="0" y="47"/>
                      <a:pt x="0" y="47"/>
                    </a:cubicBezTo>
                    <a:lnTo>
                      <a:pt x="0" y="15"/>
                    </a:lnTo>
                    <a:close/>
                    <a:moveTo>
                      <a:pt x="37" y="0"/>
                    </a:moveTo>
                    <a:cubicBezTo>
                      <a:pt x="54" y="0"/>
                      <a:pt x="54" y="0"/>
                      <a:pt x="54" y="0"/>
                    </a:cubicBezTo>
                    <a:cubicBezTo>
                      <a:pt x="54" y="47"/>
                      <a:pt x="54" y="47"/>
                      <a:pt x="54" y="47"/>
                    </a:cubicBezTo>
                    <a:cubicBezTo>
                      <a:pt x="37" y="47"/>
                      <a:pt x="37" y="47"/>
                      <a:pt x="37" y="47"/>
                    </a:cubicBezTo>
                    <a:lnTo>
                      <a:pt x="37" y="0"/>
                    </a:lnTo>
                    <a:close/>
                    <a:moveTo>
                      <a:pt x="71" y="15"/>
                    </a:moveTo>
                    <a:cubicBezTo>
                      <a:pt x="89" y="15"/>
                      <a:pt x="89" y="15"/>
                      <a:pt x="89" y="15"/>
                    </a:cubicBezTo>
                    <a:cubicBezTo>
                      <a:pt x="89" y="47"/>
                      <a:pt x="89" y="47"/>
                      <a:pt x="89" y="47"/>
                    </a:cubicBezTo>
                    <a:cubicBezTo>
                      <a:pt x="71" y="47"/>
                      <a:pt x="71" y="47"/>
                      <a:pt x="71" y="47"/>
                    </a:cubicBezTo>
                    <a:lnTo>
                      <a:pt x="71" y="15"/>
                    </a:lnTo>
                    <a:close/>
                    <a:moveTo>
                      <a:pt x="104" y="0"/>
                    </a:moveTo>
                    <a:cubicBezTo>
                      <a:pt x="121" y="0"/>
                      <a:pt x="121" y="0"/>
                      <a:pt x="121" y="0"/>
                    </a:cubicBezTo>
                    <a:cubicBezTo>
                      <a:pt x="121" y="47"/>
                      <a:pt x="121" y="47"/>
                      <a:pt x="121" y="47"/>
                    </a:cubicBezTo>
                    <a:cubicBezTo>
                      <a:pt x="104" y="47"/>
                      <a:pt x="104" y="47"/>
                      <a:pt x="104" y="47"/>
                    </a:cubicBezTo>
                    <a:lnTo>
                      <a:pt x="104" y="0"/>
                    </a:lnTo>
                    <a:close/>
                    <a:moveTo>
                      <a:pt x="104" y="0"/>
                    </a:moveTo>
                    <a:cubicBezTo>
                      <a:pt x="104" y="0"/>
                      <a:pt x="104" y="0"/>
                      <a:pt x="10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0"/>
              <p:cNvSpPr>
                <a:spLocks noEditPoints="1"/>
              </p:cNvSpPr>
              <p:nvPr/>
            </p:nvSpPr>
            <p:spPr bwMode="auto">
              <a:xfrm>
                <a:off x="8621713" y="5467350"/>
                <a:ext cx="539750" cy="184150"/>
              </a:xfrm>
              <a:custGeom>
                <a:avLst/>
                <a:gdLst>
                  <a:gd name="T0" fmla="*/ 144 w 340"/>
                  <a:gd name="T1" fmla="*/ 46 h 116"/>
                  <a:gd name="T2" fmla="*/ 225 w 340"/>
                  <a:gd name="T3" fmla="*/ 101 h 116"/>
                  <a:gd name="T4" fmla="*/ 340 w 340"/>
                  <a:gd name="T5" fmla="*/ 17 h 116"/>
                  <a:gd name="T6" fmla="*/ 328 w 340"/>
                  <a:gd name="T7" fmla="*/ 0 h 116"/>
                  <a:gd name="T8" fmla="*/ 225 w 340"/>
                  <a:gd name="T9" fmla="*/ 75 h 116"/>
                  <a:gd name="T10" fmla="*/ 144 w 340"/>
                  <a:gd name="T11" fmla="*/ 24 h 116"/>
                  <a:gd name="T12" fmla="*/ 0 w 340"/>
                  <a:gd name="T13" fmla="*/ 99 h 116"/>
                  <a:gd name="T14" fmla="*/ 10 w 340"/>
                  <a:gd name="T15" fmla="*/ 116 h 116"/>
                  <a:gd name="T16" fmla="*/ 144 w 340"/>
                  <a:gd name="T17" fmla="*/ 46 h 116"/>
                  <a:gd name="T18" fmla="*/ 144 w 340"/>
                  <a:gd name="T19" fmla="*/ 46 h 116"/>
                  <a:gd name="T20" fmla="*/ 144 w 340"/>
                  <a:gd name="T21" fmla="*/ 4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116">
                    <a:moveTo>
                      <a:pt x="144" y="46"/>
                    </a:moveTo>
                    <a:lnTo>
                      <a:pt x="225" y="101"/>
                    </a:lnTo>
                    <a:lnTo>
                      <a:pt x="340" y="17"/>
                    </a:lnTo>
                    <a:lnTo>
                      <a:pt x="328" y="0"/>
                    </a:lnTo>
                    <a:lnTo>
                      <a:pt x="225" y="75"/>
                    </a:lnTo>
                    <a:lnTo>
                      <a:pt x="144" y="24"/>
                    </a:lnTo>
                    <a:lnTo>
                      <a:pt x="0" y="99"/>
                    </a:lnTo>
                    <a:lnTo>
                      <a:pt x="10" y="116"/>
                    </a:lnTo>
                    <a:lnTo>
                      <a:pt x="144" y="46"/>
                    </a:lnTo>
                    <a:close/>
                    <a:moveTo>
                      <a:pt x="144" y="46"/>
                    </a:moveTo>
                    <a:lnTo>
                      <a:pt x="144"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
              <p:cNvSpPr>
                <a:spLocks noEditPoints="1"/>
              </p:cNvSpPr>
              <p:nvPr/>
            </p:nvSpPr>
            <p:spPr bwMode="auto">
              <a:xfrm>
                <a:off x="8621713" y="5467350"/>
                <a:ext cx="539750" cy="184150"/>
              </a:xfrm>
              <a:custGeom>
                <a:avLst/>
                <a:gdLst>
                  <a:gd name="T0" fmla="*/ 144 w 340"/>
                  <a:gd name="T1" fmla="*/ 46 h 116"/>
                  <a:gd name="T2" fmla="*/ 225 w 340"/>
                  <a:gd name="T3" fmla="*/ 101 h 116"/>
                  <a:gd name="T4" fmla="*/ 340 w 340"/>
                  <a:gd name="T5" fmla="*/ 17 h 116"/>
                  <a:gd name="T6" fmla="*/ 328 w 340"/>
                  <a:gd name="T7" fmla="*/ 0 h 116"/>
                  <a:gd name="T8" fmla="*/ 225 w 340"/>
                  <a:gd name="T9" fmla="*/ 75 h 116"/>
                  <a:gd name="T10" fmla="*/ 144 w 340"/>
                  <a:gd name="T11" fmla="*/ 24 h 116"/>
                  <a:gd name="T12" fmla="*/ 0 w 340"/>
                  <a:gd name="T13" fmla="*/ 99 h 116"/>
                  <a:gd name="T14" fmla="*/ 10 w 340"/>
                  <a:gd name="T15" fmla="*/ 116 h 116"/>
                  <a:gd name="T16" fmla="*/ 144 w 340"/>
                  <a:gd name="T17" fmla="*/ 46 h 116"/>
                  <a:gd name="T18" fmla="*/ 144 w 340"/>
                  <a:gd name="T19" fmla="*/ 46 h 116"/>
                  <a:gd name="T20" fmla="*/ 144 w 340"/>
                  <a:gd name="T21" fmla="*/ 4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116">
                    <a:moveTo>
                      <a:pt x="144" y="46"/>
                    </a:moveTo>
                    <a:lnTo>
                      <a:pt x="225" y="101"/>
                    </a:lnTo>
                    <a:lnTo>
                      <a:pt x="340" y="17"/>
                    </a:lnTo>
                    <a:lnTo>
                      <a:pt x="328" y="0"/>
                    </a:lnTo>
                    <a:lnTo>
                      <a:pt x="225" y="75"/>
                    </a:lnTo>
                    <a:lnTo>
                      <a:pt x="144" y="24"/>
                    </a:lnTo>
                    <a:lnTo>
                      <a:pt x="0" y="99"/>
                    </a:lnTo>
                    <a:lnTo>
                      <a:pt x="10" y="116"/>
                    </a:lnTo>
                    <a:lnTo>
                      <a:pt x="144" y="46"/>
                    </a:lnTo>
                    <a:moveTo>
                      <a:pt x="144" y="46"/>
                    </a:moveTo>
                    <a:lnTo>
                      <a:pt x="144"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2"/>
              <p:cNvSpPr>
                <a:spLocks noEditPoints="1"/>
              </p:cNvSpPr>
              <p:nvPr/>
            </p:nvSpPr>
            <p:spPr bwMode="auto">
              <a:xfrm>
                <a:off x="8482013" y="5395913"/>
                <a:ext cx="820737" cy="541337"/>
              </a:xfrm>
              <a:custGeom>
                <a:avLst/>
                <a:gdLst>
                  <a:gd name="T0" fmla="*/ 207 w 216"/>
                  <a:gd name="T1" fmla="*/ 0 h 142"/>
                  <a:gd name="T2" fmla="*/ 9 w 216"/>
                  <a:gd name="T3" fmla="*/ 0 h 142"/>
                  <a:gd name="T4" fmla="*/ 0 w 216"/>
                  <a:gd name="T5" fmla="*/ 8 h 142"/>
                  <a:gd name="T6" fmla="*/ 0 w 216"/>
                  <a:gd name="T7" fmla="*/ 133 h 142"/>
                  <a:gd name="T8" fmla="*/ 9 w 216"/>
                  <a:gd name="T9" fmla="*/ 142 h 142"/>
                  <a:gd name="T10" fmla="*/ 207 w 216"/>
                  <a:gd name="T11" fmla="*/ 142 h 142"/>
                  <a:gd name="T12" fmla="*/ 216 w 216"/>
                  <a:gd name="T13" fmla="*/ 133 h 142"/>
                  <a:gd name="T14" fmla="*/ 216 w 216"/>
                  <a:gd name="T15" fmla="*/ 8 h 142"/>
                  <a:gd name="T16" fmla="*/ 207 w 216"/>
                  <a:gd name="T17" fmla="*/ 0 h 142"/>
                  <a:gd name="T18" fmla="*/ 203 w 216"/>
                  <a:gd name="T19" fmla="*/ 116 h 142"/>
                  <a:gd name="T20" fmla="*/ 13 w 216"/>
                  <a:gd name="T21" fmla="*/ 116 h 142"/>
                  <a:gd name="T22" fmla="*/ 13 w 216"/>
                  <a:gd name="T23" fmla="*/ 13 h 142"/>
                  <a:gd name="T24" fmla="*/ 203 w 216"/>
                  <a:gd name="T25" fmla="*/ 13 h 142"/>
                  <a:gd name="T26" fmla="*/ 203 w 216"/>
                  <a:gd name="T27" fmla="*/ 116 h 142"/>
                  <a:gd name="T28" fmla="*/ 203 w 216"/>
                  <a:gd name="T29" fmla="*/ 116 h 142"/>
                  <a:gd name="T30" fmla="*/ 203 w 216"/>
                  <a:gd name="T31"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142">
                    <a:moveTo>
                      <a:pt x="207" y="0"/>
                    </a:moveTo>
                    <a:cubicBezTo>
                      <a:pt x="9" y="0"/>
                      <a:pt x="9" y="0"/>
                      <a:pt x="9" y="0"/>
                    </a:cubicBezTo>
                    <a:cubicBezTo>
                      <a:pt x="4" y="0"/>
                      <a:pt x="0" y="3"/>
                      <a:pt x="0" y="8"/>
                    </a:cubicBezTo>
                    <a:cubicBezTo>
                      <a:pt x="0" y="133"/>
                      <a:pt x="0" y="133"/>
                      <a:pt x="0" y="133"/>
                    </a:cubicBezTo>
                    <a:cubicBezTo>
                      <a:pt x="0" y="138"/>
                      <a:pt x="4" y="142"/>
                      <a:pt x="9" y="142"/>
                    </a:cubicBezTo>
                    <a:cubicBezTo>
                      <a:pt x="207" y="142"/>
                      <a:pt x="207" y="142"/>
                      <a:pt x="207" y="142"/>
                    </a:cubicBezTo>
                    <a:cubicBezTo>
                      <a:pt x="212" y="142"/>
                      <a:pt x="216" y="138"/>
                      <a:pt x="216" y="133"/>
                    </a:cubicBezTo>
                    <a:cubicBezTo>
                      <a:pt x="216" y="8"/>
                      <a:pt x="216" y="8"/>
                      <a:pt x="216" y="8"/>
                    </a:cubicBezTo>
                    <a:cubicBezTo>
                      <a:pt x="216" y="3"/>
                      <a:pt x="212" y="0"/>
                      <a:pt x="207" y="0"/>
                    </a:cubicBezTo>
                    <a:close/>
                    <a:moveTo>
                      <a:pt x="203" y="116"/>
                    </a:moveTo>
                    <a:cubicBezTo>
                      <a:pt x="13" y="116"/>
                      <a:pt x="13" y="116"/>
                      <a:pt x="13" y="116"/>
                    </a:cubicBezTo>
                    <a:cubicBezTo>
                      <a:pt x="13" y="13"/>
                      <a:pt x="13" y="13"/>
                      <a:pt x="13" y="13"/>
                    </a:cubicBezTo>
                    <a:cubicBezTo>
                      <a:pt x="203" y="13"/>
                      <a:pt x="203" y="13"/>
                      <a:pt x="203" y="13"/>
                    </a:cubicBezTo>
                    <a:lnTo>
                      <a:pt x="203" y="116"/>
                    </a:lnTo>
                    <a:close/>
                    <a:moveTo>
                      <a:pt x="203" y="116"/>
                    </a:moveTo>
                    <a:cubicBezTo>
                      <a:pt x="203" y="116"/>
                      <a:pt x="203" y="116"/>
                      <a:pt x="203" y="11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 name="组合 8"/>
          <p:cNvGrpSpPr/>
          <p:nvPr/>
        </p:nvGrpSpPr>
        <p:grpSpPr>
          <a:xfrm>
            <a:off x="542080" y="2924545"/>
            <a:ext cx="11065956" cy="1375413"/>
            <a:chOff x="542080" y="2820595"/>
            <a:chExt cx="11065956" cy="1375413"/>
          </a:xfrm>
        </p:grpSpPr>
        <p:sp>
          <p:nvSpPr>
            <p:cNvPr id="14" name="矩形 13"/>
            <p:cNvSpPr/>
            <p:nvPr/>
          </p:nvSpPr>
          <p:spPr bwMode="auto">
            <a:xfrm>
              <a:off x="2210123" y="2820595"/>
              <a:ext cx="9397913" cy="1373938"/>
            </a:xfrm>
            <a:prstGeom prst="rect">
              <a:avLst/>
            </a:prstGeom>
            <a:solidFill>
              <a:srgbClr val="00B0F0">
                <a:alpha val="10000"/>
              </a:srgbClr>
            </a:solidFill>
            <a:ln w="9525" cap="flat" cmpd="sng" algn="ctr">
              <a:solidFill>
                <a:srgbClr val="00B0F0"/>
              </a:solidFill>
              <a:prstDash val="dash"/>
              <a:round/>
              <a:headEnd type="none" w="med" len="med"/>
              <a:tailEnd type="none" w="med" len="med"/>
            </a:ln>
          </p:spPr>
          <p:txBody>
            <a:bodyPr/>
            <a:lstStyle>
              <a:lvl1pPr defTabSz="913130" eaLnBrk="0" hangingPunct="0">
                <a:defRPr>
                  <a:solidFill>
                    <a:schemeClr val="tx1"/>
                  </a:solidFill>
                  <a:latin typeface="Calibri" panose="020F0502020204030204" charset="0"/>
                  <a:ea typeface="SimSun" panose="02010600030101010101" pitchFamily="2" charset="-122"/>
                </a:defRPr>
              </a:lvl1pPr>
              <a:lvl2pPr defTabSz="913130" eaLnBrk="0" hangingPunct="0">
                <a:defRPr>
                  <a:solidFill>
                    <a:schemeClr val="tx1"/>
                  </a:solidFill>
                  <a:latin typeface="Calibri" panose="020F0502020204030204" charset="0"/>
                  <a:ea typeface="SimSun" panose="02010600030101010101" pitchFamily="2" charset="-122"/>
                </a:defRPr>
              </a:lvl2pPr>
              <a:lvl3pPr defTabSz="913130" eaLnBrk="0" hangingPunct="0">
                <a:defRPr>
                  <a:solidFill>
                    <a:schemeClr val="tx1"/>
                  </a:solidFill>
                  <a:latin typeface="Calibri" panose="020F0502020204030204" charset="0"/>
                  <a:ea typeface="SimSun" panose="02010600030101010101" pitchFamily="2" charset="-122"/>
                </a:defRPr>
              </a:lvl3pPr>
              <a:lvl4pPr defTabSz="913130" eaLnBrk="0" hangingPunct="0">
                <a:defRPr>
                  <a:solidFill>
                    <a:schemeClr val="tx1"/>
                  </a:solidFill>
                  <a:latin typeface="Calibri" panose="020F0502020204030204" charset="0"/>
                  <a:ea typeface="SimSun" panose="02010600030101010101" pitchFamily="2" charset="-122"/>
                </a:defRPr>
              </a:lvl4pPr>
              <a:lvl5pPr defTabSz="913130" eaLnBrk="0" hangingPunct="0">
                <a:defRPr>
                  <a:solidFill>
                    <a:schemeClr val="tx1"/>
                  </a:solidFill>
                  <a:latin typeface="Calibri" panose="020F0502020204030204" charset="0"/>
                  <a:ea typeface="SimSun" panose="02010600030101010101" pitchFamily="2" charset="-122"/>
                </a:defRPr>
              </a:lvl5pPr>
              <a:lvl6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a:buFont typeface="Arial" panose="020B0604020202020204" pitchFamily="34" charset="0"/>
                <a:buNone/>
                <a:defRPr/>
              </a:pPr>
              <a:endParaRPr lang="en-US" altLang="zh-CN" sz="1200">
                <a:latin typeface="Century Gothic" panose="020B0502020202020204" pitchFamily="34" charset="0"/>
              </a:endParaRPr>
            </a:p>
          </p:txBody>
        </p:sp>
        <p:sp>
          <p:nvSpPr>
            <p:cNvPr id="31" name="矩形 18"/>
            <p:cNvSpPr>
              <a:spLocks noChangeArrowheads="1"/>
            </p:cNvSpPr>
            <p:nvPr/>
          </p:nvSpPr>
          <p:spPr bwMode="auto">
            <a:xfrm>
              <a:off x="542080" y="2822070"/>
              <a:ext cx="1565582" cy="1373938"/>
            </a:xfrm>
            <a:prstGeom prst="rect">
              <a:avLst/>
            </a:prstGeom>
            <a:solidFill>
              <a:srgbClr val="00B0F0"/>
            </a:solidFill>
            <a:ln w="9525">
              <a:noFill/>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Management</a:t>
              </a: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Platform</a:t>
              </a:r>
              <a:endParaRPr lang="en-US" altLang="zh-CN" sz="1400" dirty="0">
                <a:solidFill>
                  <a:schemeClr val="bg1"/>
                </a:solidFill>
                <a:latin typeface="Century Gothic" panose="020B0502020202020204" pitchFamily="34" charset="0"/>
              </a:endParaRPr>
            </a:p>
          </p:txBody>
        </p:sp>
        <p:sp>
          <p:nvSpPr>
            <p:cNvPr id="32" name="矩形 31"/>
            <p:cNvSpPr/>
            <p:nvPr/>
          </p:nvSpPr>
          <p:spPr bwMode="auto">
            <a:xfrm>
              <a:off x="2218163" y="2832254"/>
              <a:ext cx="4629678" cy="1346064"/>
            </a:xfrm>
            <a:prstGeom prst="rect">
              <a:avLst/>
            </a:prstGeom>
            <a:solidFill>
              <a:srgbClr val="345692">
                <a:alpha val="24000"/>
              </a:srgbClr>
            </a:solidFill>
            <a:ln w="9525" cap="flat" cmpd="sng" algn="ctr">
              <a:noFill/>
              <a:prstDash val="solid"/>
              <a:round/>
              <a:headEnd type="none" w="med" len="med"/>
              <a:tailEnd type="none" w="med" len="med"/>
            </a:ln>
          </p:spPr>
          <p:txBody>
            <a:bodyPr/>
            <a:lstStyle>
              <a:lvl1pPr defTabSz="913130" eaLnBrk="0" hangingPunct="0">
                <a:defRPr>
                  <a:solidFill>
                    <a:schemeClr val="tx1"/>
                  </a:solidFill>
                  <a:latin typeface="Calibri" panose="020F0502020204030204" charset="0"/>
                  <a:ea typeface="SimSun" panose="02010600030101010101" pitchFamily="2" charset="-122"/>
                </a:defRPr>
              </a:lvl1pPr>
              <a:lvl2pPr defTabSz="913130" eaLnBrk="0" hangingPunct="0">
                <a:defRPr>
                  <a:solidFill>
                    <a:schemeClr val="tx1"/>
                  </a:solidFill>
                  <a:latin typeface="Calibri" panose="020F0502020204030204" charset="0"/>
                  <a:ea typeface="SimSun" panose="02010600030101010101" pitchFamily="2" charset="-122"/>
                </a:defRPr>
              </a:lvl2pPr>
              <a:lvl3pPr defTabSz="913130" eaLnBrk="0" hangingPunct="0">
                <a:defRPr>
                  <a:solidFill>
                    <a:schemeClr val="tx1"/>
                  </a:solidFill>
                  <a:latin typeface="Calibri" panose="020F0502020204030204" charset="0"/>
                  <a:ea typeface="SimSun" panose="02010600030101010101" pitchFamily="2" charset="-122"/>
                </a:defRPr>
              </a:lvl3pPr>
              <a:lvl4pPr defTabSz="913130" eaLnBrk="0" hangingPunct="0">
                <a:defRPr>
                  <a:solidFill>
                    <a:schemeClr val="tx1"/>
                  </a:solidFill>
                  <a:latin typeface="Calibri" panose="020F0502020204030204" charset="0"/>
                  <a:ea typeface="SimSun" panose="02010600030101010101" pitchFamily="2" charset="-122"/>
                </a:defRPr>
              </a:lvl4pPr>
              <a:lvl5pPr defTabSz="913130" eaLnBrk="0" hangingPunct="0">
                <a:defRPr>
                  <a:solidFill>
                    <a:schemeClr val="tx1"/>
                  </a:solidFill>
                  <a:latin typeface="Calibri" panose="020F0502020204030204" charset="0"/>
                  <a:ea typeface="SimSun" panose="02010600030101010101" pitchFamily="2" charset="-122"/>
                </a:defRPr>
              </a:lvl5pPr>
              <a:lvl6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a:buFont typeface="Arial" panose="020B0604020202020204" pitchFamily="34" charset="0"/>
                <a:buNone/>
                <a:defRPr/>
              </a:pPr>
              <a:endParaRPr lang="en-US" altLang="zh-CN" sz="1200">
                <a:solidFill>
                  <a:schemeClr val="bg1"/>
                </a:solidFill>
                <a:latin typeface="Century Gothic" panose="020B0502020202020204" pitchFamily="34" charset="0"/>
              </a:endParaRPr>
            </a:p>
          </p:txBody>
        </p:sp>
        <p:sp>
          <p:nvSpPr>
            <p:cNvPr id="34" name="文本框 21"/>
            <p:cNvSpPr txBox="1">
              <a:spLocks noChangeArrowheads="1"/>
            </p:cNvSpPr>
            <p:nvPr/>
          </p:nvSpPr>
          <p:spPr bwMode="auto">
            <a:xfrm>
              <a:off x="3666784" y="2962954"/>
              <a:ext cx="22139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spcBef>
                  <a:spcPct val="0"/>
                </a:spcBef>
                <a:buFont typeface="Arial" panose="020B0604020202020204" pitchFamily="34" charset="0"/>
                <a:buNone/>
              </a:pPr>
              <a:r>
                <a:rPr lang="en-US" altLang="zh-CN" sz="1400" b="1" dirty="0">
                  <a:solidFill>
                    <a:srgbClr val="00B0F0"/>
                  </a:solidFill>
                  <a:latin typeface="Century Gothic" panose="020B0502020202020204" pitchFamily="34" charset="0"/>
                </a:rPr>
                <a:t>Cloud</a:t>
              </a:r>
              <a:r>
                <a:rPr lang="zh-CN" altLang="en-US" sz="1400" b="1" dirty="0">
                  <a:solidFill>
                    <a:srgbClr val="00B0F0"/>
                  </a:solidFill>
                  <a:latin typeface="Century Gothic" panose="020B0502020202020204" pitchFamily="34" charset="0"/>
                </a:rPr>
                <a:t> </a:t>
              </a:r>
              <a:r>
                <a:rPr lang="en-US" altLang="zh-CN" sz="1400" b="1" dirty="0">
                  <a:solidFill>
                    <a:srgbClr val="00B0F0"/>
                  </a:solidFill>
                  <a:latin typeface="Century Gothic" panose="020B0502020202020204" pitchFamily="34" charset="0"/>
                </a:rPr>
                <a:t>Service</a:t>
              </a:r>
              <a:r>
                <a:rPr lang="zh-CN" altLang="en-US" sz="1400" b="1" dirty="0">
                  <a:solidFill>
                    <a:srgbClr val="00B0F0"/>
                  </a:solidFill>
                  <a:latin typeface="Century Gothic" panose="020B0502020202020204" pitchFamily="34" charset="0"/>
                </a:rPr>
                <a:t> </a:t>
              </a:r>
              <a:r>
                <a:rPr lang="en-US" altLang="zh-CN" sz="1400" b="1" dirty="0">
                  <a:solidFill>
                    <a:srgbClr val="00B0F0"/>
                  </a:solidFill>
                  <a:latin typeface="Century Gothic" panose="020B0502020202020204" pitchFamily="34" charset="0"/>
                </a:rPr>
                <a:t>Platform</a:t>
              </a:r>
              <a:endParaRPr lang="en-US" altLang="zh-CN" sz="1400" b="1" dirty="0">
                <a:solidFill>
                  <a:srgbClr val="00B0F0"/>
                </a:solidFill>
                <a:latin typeface="Century Gothic" panose="020B0502020202020204" pitchFamily="34" charset="0"/>
              </a:endParaRPr>
            </a:p>
          </p:txBody>
        </p:sp>
        <p:sp>
          <p:nvSpPr>
            <p:cNvPr id="35" name="矩形 22"/>
            <p:cNvSpPr>
              <a:spLocks noChangeArrowheads="1"/>
            </p:cNvSpPr>
            <p:nvPr/>
          </p:nvSpPr>
          <p:spPr bwMode="auto">
            <a:xfrm>
              <a:off x="2464938" y="3348263"/>
              <a:ext cx="1575902" cy="342416"/>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Self</a:t>
              </a:r>
              <a:r>
                <a:rPr lang="zh-CN" altLang="en-US" sz="1200" dirty="0">
                  <a:solidFill>
                    <a:schemeClr val="bg1"/>
                  </a:solidFill>
                  <a:latin typeface="Century Gothic" panose="020B0502020202020204" pitchFamily="34" charset="0"/>
                </a:rPr>
                <a:t> </a:t>
              </a:r>
              <a:r>
                <a:rPr lang="en-US" altLang="zh-CN" sz="1200" dirty="0">
                  <a:solidFill>
                    <a:schemeClr val="bg1"/>
                  </a:solidFill>
                  <a:latin typeface="Century Gothic" panose="020B0502020202020204" pitchFamily="34" charset="0"/>
                </a:rPr>
                <a:t>Service</a:t>
              </a:r>
              <a:r>
                <a:rPr lang="zh-CN" altLang="en-US" sz="1200" dirty="0">
                  <a:solidFill>
                    <a:schemeClr val="bg1"/>
                  </a:solidFill>
                  <a:latin typeface="Century Gothic" panose="020B0502020202020204" pitchFamily="34" charset="0"/>
                </a:rPr>
                <a:t> </a:t>
              </a:r>
              <a:r>
                <a:rPr lang="en-US" altLang="zh-CN" sz="1200" dirty="0">
                  <a:solidFill>
                    <a:schemeClr val="bg1"/>
                  </a:solidFill>
                  <a:latin typeface="Century Gothic" panose="020B0502020202020204" pitchFamily="34" charset="0"/>
                </a:rPr>
                <a:t>Portal</a:t>
              </a:r>
              <a:endParaRPr lang="zh-CN" altLang="en-US" sz="1200" dirty="0">
                <a:solidFill>
                  <a:schemeClr val="bg1"/>
                </a:solidFill>
                <a:latin typeface="Century Gothic" panose="020B0502020202020204" pitchFamily="34" charset="0"/>
              </a:endParaRPr>
            </a:p>
          </p:txBody>
        </p:sp>
        <p:sp>
          <p:nvSpPr>
            <p:cNvPr id="36" name="矩形 23"/>
            <p:cNvSpPr>
              <a:spLocks noChangeArrowheads="1"/>
            </p:cNvSpPr>
            <p:nvPr/>
          </p:nvSpPr>
          <p:spPr bwMode="auto">
            <a:xfrm>
              <a:off x="4097395" y="3350839"/>
              <a:ext cx="1145440" cy="338051"/>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Process</a:t>
              </a:r>
              <a:r>
                <a:rPr lang="zh-CN" altLang="en-US" sz="1200">
                  <a:solidFill>
                    <a:schemeClr val="bg1"/>
                  </a:solidFill>
                  <a:latin typeface="Century Gothic" panose="020B0502020202020204" pitchFamily="34" charset="0"/>
                </a:rPr>
                <a:t> </a:t>
              </a:r>
              <a:endParaRPr lang="zh-CN" altLang="en-US" sz="1200">
                <a:solidFill>
                  <a:schemeClr val="bg1"/>
                </a:solidFill>
                <a:latin typeface="Century Gothic" panose="020B0502020202020204" pitchFamily="34" charset="0"/>
              </a:endParaRPr>
            </a:p>
          </p:txBody>
        </p:sp>
        <p:sp>
          <p:nvSpPr>
            <p:cNvPr id="37" name="矩形 24"/>
            <p:cNvSpPr>
              <a:spLocks noChangeArrowheads="1"/>
            </p:cNvSpPr>
            <p:nvPr/>
          </p:nvSpPr>
          <p:spPr bwMode="auto">
            <a:xfrm>
              <a:off x="5299390" y="3349924"/>
              <a:ext cx="1362499" cy="338051"/>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VPC</a:t>
              </a: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Service</a:t>
              </a:r>
              <a:endParaRPr lang="zh-CN" altLang="en-US" sz="1200">
                <a:solidFill>
                  <a:schemeClr val="bg1"/>
                </a:solidFill>
                <a:latin typeface="Century Gothic" panose="020B0502020202020204" pitchFamily="34" charset="0"/>
              </a:endParaRPr>
            </a:p>
          </p:txBody>
        </p:sp>
        <p:sp>
          <p:nvSpPr>
            <p:cNvPr id="38" name="矩形 25"/>
            <p:cNvSpPr>
              <a:spLocks noChangeArrowheads="1"/>
            </p:cNvSpPr>
            <p:nvPr/>
          </p:nvSpPr>
          <p:spPr bwMode="auto">
            <a:xfrm>
              <a:off x="2464938" y="3723465"/>
              <a:ext cx="1575901" cy="342416"/>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Tenant</a:t>
              </a:r>
              <a:r>
                <a:rPr lang="zh-CN" altLang="en-US" sz="1200">
                  <a:solidFill>
                    <a:schemeClr val="bg1"/>
                  </a:solidFill>
                  <a:latin typeface="Century Gothic" panose="020B0502020202020204" pitchFamily="34" charset="0"/>
                </a:rPr>
                <a:t> </a:t>
              </a:r>
              <a:endParaRPr lang="zh-CN" altLang="en-US" sz="1200">
                <a:solidFill>
                  <a:schemeClr val="bg1"/>
                </a:solidFill>
                <a:latin typeface="Century Gothic" panose="020B0502020202020204" pitchFamily="34" charset="0"/>
              </a:endParaRPr>
            </a:p>
          </p:txBody>
        </p:sp>
        <p:sp>
          <p:nvSpPr>
            <p:cNvPr id="39" name="矩形 26"/>
            <p:cNvSpPr>
              <a:spLocks noChangeArrowheads="1"/>
            </p:cNvSpPr>
            <p:nvPr/>
          </p:nvSpPr>
          <p:spPr bwMode="auto">
            <a:xfrm>
              <a:off x="4091775" y="3725576"/>
              <a:ext cx="1146914" cy="343651"/>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Charge</a:t>
              </a:r>
              <a:endParaRPr lang="zh-CN" altLang="en-US" sz="1200">
                <a:solidFill>
                  <a:schemeClr val="bg1"/>
                </a:solidFill>
                <a:latin typeface="Century Gothic" panose="020B0502020202020204" pitchFamily="34" charset="0"/>
              </a:endParaRPr>
            </a:p>
          </p:txBody>
        </p:sp>
        <p:sp>
          <p:nvSpPr>
            <p:cNvPr id="40" name="矩形 27"/>
            <p:cNvSpPr>
              <a:spLocks noChangeArrowheads="1"/>
            </p:cNvSpPr>
            <p:nvPr/>
          </p:nvSpPr>
          <p:spPr bwMode="auto">
            <a:xfrm>
              <a:off x="5292373" y="3734021"/>
              <a:ext cx="1369516" cy="339494"/>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Maintenance</a:t>
              </a:r>
              <a:endParaRPr lang="zh-CN" altLang="en-US" sz="1200" dirty="0">
                <a:solidFill>
                  <a:schemeClr val="bg1"/>
                </a:solidFill>
                <a:latin typeface="Century Gothic" panose="020B0502020202020204" pitchFamily="34" charset="0"/>
              </a:endParaRPr>
            </a:p>
          </p:txBody>
        </p:sp>
        <p:pic>
          <p:nvPicPr>
            <p:cNvPr id="42" name="图片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3122" y="2877327"/>
              <a:ext cx="593692" cy="54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文本框 30"/>
            <p:cNvSpPr txBox="1">
              <a:spLocks noChangeArrowheads="1"/>
            </p:cNvSpPr>
            <p:nvPr/>
          </p:nvSpPr>
          <p:spPr bwMode="auto">
            <a:xfrm>
              <a:off x="8371022" y="2943707"/>
              <a:ext cx="25190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spcBef>
                  <a:spcPct val="0"/>
                </a:spcBef>
                <a:buFont typeface="Arial" panose="020B0604020202020204" pitchFamily="34" charset="0"/>
                <a:buNone/>
              </a:pPr>
              <a:r>
                <a:rPr lang="en-US" altLang="zh-CN" sz="1400" b="1" dirty="0">
                  <a:solidFill>
                    <a:srgbClr val="00B0F0"/>
                  </a:solidFill>
                  <a:latin typeface="Century Gothic" panose="020B0502020202020204" pitchFamily="34" charset="0"/>
                </a:rPr>
                <a:t>Resource</a:t>
              </a:r>
              <a:r>
                <a:rPr lang="zh-CN" altLang="en-US" sz="1400" b="1" dirty="0">
                  <a:solidFill>
                    <a:srgbClr val="00B0F0"/>
                  </a:solidFill>
                  <a:latin typeface="Century Gothic" panose="020B0502020202020204" pitchFamily="34" charset="0"/>
                </a:rPr>
                <a:t> </a:t>
              </a:r>
              <a:r>
                <a:rPr lang="en-US" altLang="zh-CN" sz="1400" b="1" dirty="0">
                  <a:solidFill>
                    <a:srgbClr val="00B0F0"/>
                  </a:solidFill>
                  <a:latin typeface="Century Gothic" panose="020B0502020202020204" pitchFamily="34" charset="0"/>
                </a:rPr>
                <a:t>Management</a:t>
              </a:r>
              <a:r>
                <a:rPr lang="zh-CN" altLang="en-US" sz="1400" b="1" dirty="0">
                  <a:solidFill>
                    <a:srgbClr val="00B0F0"/>
                  </a:solidFill>
                  <a:latin typeface="Century Gothic" panose="020B0502020202020204" pitchFamily="34" charset="0"/>
                </a:rPr>
                <a:t> </a:t>
              </a:r>
              <a:endParaRPr lang="zh-CN" altLang="en-US" sz="1400" b="1" dirty="0">
                <a:solidFill>
                  <a:srgbClr val="00B0F0"/>
                </a:solidFill>
                <a:latin typeface="Century Gothic" panose="020B0502020202020204" pitchFamily="34" charset="0"/>
              </a:endParaRPr>
            </a:p>
          </p:txBody>
        </p:sp>
        <p:sp>
          <p:nvSpPr>
            <p:cNvPr id="44" name="矩形 31"/>
            <p:cNvSpPr>
              <a:spLocks noChangeArrowheads="1"/>
            </p:cNvSpPr>
            <p:nvPr/>
          </p:nvSpPr>
          <p:spPr bwMode="auto">
            <a:xfrm>
              <a:off x="7039349" y="3734021"/>
              <a:ext cx="1046670" cy="339494"/>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Visibility</a:t>
              </a:r>
              <a:endParaRPr lang="zh-CN" altLang="en-US" sz="1200">
                <a:solidFill>
                  <a:schemeClr val="bg1"/>
                </a:solidFill>
                <a:latin typeface="Century Gothic" panose="020B0502020202020204" pitchFamily="34" charset="0"/>
              </a:endParaRPr>
            </a:p>
          </p:txBody>
        </p:sp>
        <p:sp>
          <p:nvSpPr>
            <p:cNvPr id="45" name="矩形 32"/>
            <p:cNvSpPr>
              <a:spLocks noChangeArrowheads="1"/>
            </p:cNvSpPr>
            <p:nvPr/>
          </p:nvSpPr>
          <p:spPr bwMode="auto">
            <a:xfrm>
              <a:off x="8149172" y="3733618"/>
              <a:ext cx="2112166" cy="339494"/>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One</a:t>
              </a: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button</a:t>
              </a: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deployment</a:t>
              </a:r>
              <a:endParaRPr lang="zh-CN" altLang="en-US" sz="1200">
                <a:solidFill>
                  <a:schemeClr val="bg1"/>
                </a:solidFill>
                <a:latin typeface="Century Gothic" panose="020B0502020202020204" pitchFamily="34" charset="0"/>
              </a:endParaRPr>
            </a:p>
          </p:txBody>
        </p:sp>
        <p:sp>
          <p:nvSpPr>
            <p:cNvPr id="46" name="矩形 34"/>
            <p:cNvSpPr>
              <a:spLocks noChangeArrowheads="1"/>
            </p:cNvSpPr>
            <p:nvPr/>
          </p:nvSpPr>
          <p:spPr bwMode="auto">
            <a:xfrm>
              <a:off x="7032206" y="3339353"/>
              <a:ext cx="1384258" cy="337743"/>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Data</a:t>
              </a: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protection</a:t>
              </a:r>
              <a:endParaRPr lang="zh-CN" altLang="en-US" sz="1200">
                <a:solidFill>
                  <a:schemeClr val="bg1"/>
                </a:solidFill>
                <a:latin typeface="Century Gothic" panose="020B0502020202020204" pitchFamily="34" charset="0"/>
              </a:endParaRPr>
            </a:p>
          </p:txBody>
        </p:sp>
        <p:sp>
          <p:nvSpPr>
            <p:cNvPr id="47" name="矩形 35"/>
            <p:cNvSpPr>
              <a:spLocks noChangeArrowheads="1"/>
            </p:cNvSpPr>
            <p:nvPr/>
          </p:nvSpPr>
          <p:spPr bwMode="auto">
            <a:xfrm>
              <a:off x="8484278" y="3337775"/>
              <a:ext cx="1777060" cy="337744"/>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VM</a:t>
              </a:r>
              <a:r>
                <a:rPr lang="zh-CN" altLang="en-US" sz="1200" dirty="0">
                  <a:solidFill>
                    <a:schemeClr val="bg1"/>
                  </a:solidFill>
                  <a:latin typeface="Century Gothic" panose="020B0502020202020204" pitchFamily="34" charset="0"/>
                </a:rPr>
                <a:t> </a:t>
              </a:r>
              <a:r>
                <a:rPr lang="en-US" altLang="zh-CN" sz="1200" dirty="0">
                  <a:solidFill>
                    <a:schemeClr val="bg1"/>
                  </a:solidFill>
                  <a:latin typeface="Century Gothic" panose="020B0502020202020204" pitchFamily="34" charset="0"/>
                </a:rPr>
                <a:t>Recovery</a:t>
              </a:r>
              <a:endParaRPr lang="zh-CN" altLang="en-US" sz="1200" dirty="0">
                <a:solidFill>
                  <a:schemeClr val="bg1"/>
                </a:solidFill>
                <a:latin typeface="Century Gothic" panose="020B0502020202020204" pitchFamily="34" charset="0"/>
              </a:endParaRPr>
            </a:p>
          </p:txBody>
        </p:sp>
        <p:sp>
          <p:nvSpPr>
            <p:cNvPr id="48" name="矩形 36"/>
            <p:cNvSpPr>
              <a:spLocks noChangeArrowheads="1"/>
            </p:cNvSpPr>
            <p:nvPr/>
          </p:nvSpPr>
          <p:spPr bwMode="auto">
            <a:xfrm>
              <a:off x="10318161" y="3337776"/>
              <a:ext cx="1046670" cy="728105"/>
            </a:xfrm>
            <a:prstGeom prst="rect">
              <a:avLst/>
            </a:prstGeom>
            <a:solidFill>
              <a:srgbClr val="00B0F0">
                <a:alpha val="10000"/>
              </a:srgbClr>
            </a:solidFill>
            <a:ln w="9525">
              <a:noFill/>
              <a:prstDash val="dash"/>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Virtual</a:t>
              </a:r>
              <a:r>
                <a:rPr lang="zh-CN" altLang="en-US" sz="1200" dirty="0">
                  <a:solidFill>
                    <a:schemeClr val="bg1"/>
                  </a:solidFill>
                  <a:latin typeface="Century Gothic" panose="020B0502020202020204" pitchFamily="34" charset="0"/>
                </a:rPr>
                <a:t> </a:t>
              </a:r>
              <a:r>
                <a:rPr lang="en-US" altLang="zh-CN" sz="1200" dirty="0">
                  <a:solidFill>
                    <a:schemeClr val="bg1"/>
                  </a:solidFill>
                  <a:latin typeface="Century Gothic" panose="020B0502020202020204" pitchFamily="34" charset="0"/>
                </a:rPr>
                <a:t>Desktop</a:t>
              </a:r>
              <a:endParaRPr lang="en-US" altLang="zh-CN" sz="12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Application</a:t>
              </a:r>
              <a:endParaRPr lang="zh-CN" altLang="en-US" sz="1200" dirty="0">
                <a:solidFill>
                  <a:schemeClr val="bg1"/>
                </a:solidFill>
                <a:latin typeface="Century Gothic" panose="020B0502020202020204" pitchFamily="34" charset="0"/>
              </a:endParaRPr>
            </a:p>
          </p:txBody>
        </p:sp>
        <p:sp>
          <p:nvSpPr>
            <p:cNvPr id="78" name="Freeform 5"/>
            <p:cNvSpPr>
              <a:spLocks noEditPoints="1"/>
            </p:cNvSpPr>
            <p:nvPr/>
          </p:nvSpPr>
          <p:spPr bwMode="auto">
            <a:xfrm>
              <a:off x="3085623" y="2918550"/>
              <a:ext cx="487349" cy="330030"/>
            </a:xfrm>
            <a:custGeom>
              <a:avLst/>
              <a:gdLst>
                <a:gd name="T0" fmla="*/ 788 w 788"/>
                <a:gd name="T1" fmla="*/ 337 h 533"/>
                <a:gd name="T2" fmla="*/ 592 w 788"/>
                <a:gd name="T3" fmla="*/ 140 h 533"/>
                <a:gd name="T4" fmla="*/ 568 w 788"/>
                <a:gd name="T5" fmla="*/ 142 h 533"/>
                <a:gd name="T6" fmla="*/ 371 w 788"/>
                <a:gd name="T7" fmla="*/ 0 h 533"/>
                <a:gd name="T8" fmla="*/ 162 w 788"/>
                <a:gd name="T9" fmla="*/ 209 h 533"/>
                <a:gd name="T10" fmla="*/ 0 w 788"/>
                <a:gd name="T11" fmla="*/ 371 h 533"/>
                <a:gd name="T12" fmla="*/ 162 w 788"/>
                <a:gd name="T13" fmla="*/ 533 h 533"/>
                <a:gd name="T14" fmla="*/ 603 w 788"/>
                <a:gd name="T15" fmla="*/ 533 h 533"/>
                <a:gd name="T16" fmla="*/ 603 w 788"/>
                <a:gd name="T17" fmla="*/ 532 h 533"/>
                <a:gd name="T18" fmla="*/ 788 w 788"/>
                <a:gd name="T19" fmla="*/ 337 h 533"/>
                <a:gd name="T20" fmla="*/ 592 w 788"/>
                <a:gd name="T21" fmla="*/ 487 h 533"/>
                <a:gd name="T22" fmla="*/ 162 w 788"/>
                <a:gd name="T23" fmla="*/ 487 h 533"/>
                <a:gd name="T24" fmla="*/ 46 w 788"/>
                <a:gd name="T25" fmla="*/ 371 h 533"/>
                <a:gd name="T26" fmla="*/ 162 w 788"/>
                <a:gd name="T27" fmla="*/ 255 h 533"/>
                <a:gd name="T28" fmla="*/ 209 w 788"/>
                <a:gd name="T29" fmla="*/ 255 h 533"/>
                <a:gd name="T30" fmla="*/ 209 w 788"/>
                <a:gd name="T31" fmla="*/ 209 h 533"/>
                <a:gd name="T32" fmla="*/ 371 w 788"/>
                <a:gd name="T33" fmla="*/ 46 h 533"/>
                <a:gd name="T34" fmla="*/ 523 w 788"/>
                <a:gd name="T35" fmla="*/ 153 h 533"/>
                <a:gd name="T36" fmla="*/ 395 w 788"/>
                <a:gd name="T37" fmla="*/ 337 h 533"/>
                <a:gd name="T38" fmla="*/ 441 w 788"/>
                <a:gd name="T39" fmla="*/ 337 h 533"/>
                <a:gd name="T40" fmla="*/ 592 w 788"/>
                <a:gd name="T41" fmla="*/ 187 h 533"/>
                <a:gd name="T42" fmla="*/ 742 w 788"/>
                <a:gd name="T43" fmla="*/ 337 h 533"/>
                <a:gd name="T44" fmla="*/ 592 w 788"/>
                <a:gd name="T45" fmla="*/ 487 h 533"/>
                <a:gd name="T46" fmla="*/ 592 w 788"/>
                <a:gd name="T47" fmla="*/ 487 h 533"/>
                <a:gd name="T48" fmla="*/ 592 w 788"/>
                <a:gd name="T49" fmla="*/ 48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8" h="533">
                  <a:moveTo>
                    <a:pt x="788" y="337"/>
                  </a:moveTo>
                  <a:cubicBezTo>
                    <a:pt x="788" y="228"/>
                    <a:pt x="700" y="140"/>
                    <a:pt x="592" y="140"/>
                  </a:cubicBezTo>
                  <a:cubicBezTo>
                    <a:pt x="584" y="140"/>
                    <a:pt x="576" y="141"/>
                    <a:pt x="568" y="142"/>
                  </a:cubicBezTo>
                  <a:cubicBezTo>
                    <a:pt x="540" y="58"/>
                    <a:pt x="461" y="0"/>
                    <a:pt x="371" y="0"/>
                  </a:cubicBezTo>
                  <a:cubicBezTo>
                    <a:pt x="256" y="0"/>
                    <a:pt x="162" y="94"/>
                    <a:pt x="162" y="209"/>
                  </a:cubicBezTo>
                  <a:cubicBezTo>
                    <a:pt x="73" y="209"/>
                    <a:pt x="0" y="281"/>
                    <a:pt x="0" y="371"/>
                  </a:cubicBezTo>
                  <a:cubicBezTo>
                    <a:pt x="0" y="460"/>
                    <a:pt x="73" y="533"/>
                    <a:pt x="162" y="533"/>
                  </a:cubicBezTo>
                  <a:cubicBezTo>
                    <a:pt x="603" y="533"/>
                    <a:pt x="603" y="533"/>
                    <a:pt x="603" y="533"/>
                  </a:cubicBezTo>
                  <a:cubicBezTo>
                    <a:pt x="603" y="532"/>
                    <a:pt x="603" y="532"/>
                    <a:pt x="603" y="532"/>
                  </a:cubicBezTo>
                  <a:cubicBezTo>
                    <a:pt x="706" y="527"/>
                    <a:pt x="788" y="441"/>
                    <a:pt x="788" y="337"/>
                  </a:cubicBezTo>
                  <a:close/>
                  <a:moveTo>
                    <a:pt x="592" y="487"/>
                  </a:moveTo>
                  <a:cubicBezTo>
                    <a:pt x="162" y="487"/>
                    <a:pt x="162" y="487"/>
                    <a:pt x="162" y="487"/>
                  </a:cubicBezTo>
                  <a:cubicBezTo>
                    <a:pt x="98" y="487"/>
                    <a:pt x="46" y="435"/>
                    <a:pt x="46" y="371"/>
                  </a:cubicBezTo>
                  <a:cubicBezTo>
                    <a:pt x="46" y="307"/>
                    <a:pt x="98" y="255"/>
                    <a:pt x="162" y="255"/>
                  </a:cubicBezTo>
                  <a:cubicBezTo>
                    <a:pt x="209" y="255"/>
                    <a:pt x="209" y="255"/>
                    <a:pt x="209" y="255"/>
                  </a:cubicBezTo>
                  <a:cubicBezTo>
                    <a:pt x="209" y="209"/>
                    <a:pt x="209" y="209"/>
                    <a:pt x="209" y="209"/>
                  </a:cubicBezTo>
                  <a:cubicBezTo>
                    <a:pt x="209" y="119"/>
                    <a:pt x="281" y="46"/>
                    <a:pt x="371" y="46"/>
                  </a:cubicBezTo>
                  <a:cubicBezTo>
                    <a:pt x="439" y="46"/>
                    <a:pt x="500" y="90"/>
                    <a:pt x="523" y="153"/>
                  </a:cubicBezTo>
                  <a:cubicBezTo>
                    <a:pt x="448" y="181"/>
                    <a:pt x="395" y="252"/>
                    <a:pt x="395" y="337"/>
                  </a:cubicBezTo>
                  <a:cubicBezTo>
                    <a:pt x="441" y="337"/>
                    <a:pt x="441" y="337"/>
                    <a:pt x="441" y="337"/>
                  </a:cubicBezTo>
                  <a:cubicBezTo>
                    <a:pt x="441" y="254"/>
                    <a:pt x="509" y="187"/>
                    <a:pt x="592" y="187"/>
                  </a:cubicBezTo>
                  <a:cubicBezTo>
                    <a:pt x="674" y="187"/>
                    <a:pt x="742" y="254"/>
                    <a:pt x="742" y="337"/>
                  </a:cubicBezTo>
                  <a:cubicBezTo>
                    <a:pt x="742" y="419"/>
                    <a:pt x="674" y="487"/>
                    <a:pt x="592" y="487"/>
                  </a:cubicBezTo>
                  <a:close/>
                  <a:moveTo>
                    <a:pt x="592" y="487"/>
                  </a:moveTo>
                  <a:cubicBezTo>
                    <a:pt x="592" y="487"/>
                    <a:pt x="592" y="487"/>
                    <a:pt x="592" y="487"/>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7" name="组合 6"/>
          <p:cNvGrpSpPr/>
          <p:nvPr/>
        </p:nvGrpSpPr>
        <p:grpSpPr>
          <a:xfrm>
            <a:off x="542080" y="4453503"/>
            <a:ext cx="11059992" cy="1858046"/>
            <a:chOff x="542080" y="4252027"/>
            <a:chExt cx="11059992" cy="1858046"/>
          </a:xfrm>
        </p:grpSpPr>
        <p:sp>
          <p:nvSpPr>
            <p:cNvPr id="13" name="矩形 12"/>
            <p:cNvSpPr/>
            <p:nvPr/>
          </p:nvSpPr>
          <p:spPr bwMode="auto">
            <a:xfrm>
              <a:off x="2204158" y="4252027"/>
              <a:ext cx="9397914" cy="1575901"/>
            </a:xfrm>
            <a:prstGeom prst="rect">
              <a:avLst/>
            </a:prstGeom>
            <a:solidFill>
              <a:srgbClr val="00B0F0">
                <a:alpha val="10000"/>
              </a:srgbClr>
            </a:solidFill>
            <a:ln w="9525" cap="flat" cmpd="sng" algn="ctr">
              <a:solidFill>
                <a:srgbClr val="00B0F0"/>
              </a:solidFill>
              <a:prstDash val="dash"/>
              <a:round/>
              <a:headEnd type="none" w="med" len="med"/>
              <a:tailEnd type="none" w="med" len="med"/>
            </a:ln>
          </p:spPr>
          <p:txBody>
            <a:bodyPr/>
            <a:lstStyle>
              <a:lvl1pPr defTabSz="913130" eaLnBrk="0" hangingPunct="0">
                <a:defRPr>
                  <a:solidFill>
                    <a:schemeClr val="tx1"/>
                  </a:solidFill>
                  <a:latin typeface="Calibri" panose="020F0502020204030204" charset="0"/>
                  <a:ea typeface="SimSun" panose="02010600030101010101" pitchFamily="2" charset="-122"/>
                </a:defRPr>
              </a:lvl1pPr>
              <a:lvl2pPr defTabSz="913130" eaLnBrk="0" hangingPunct="0">
                <a:defRPr>
                  <a:solidFill>
                    <a:schemeClr val="tx1"/>
                  </a:solidFill>
                  <a:latin typeface="Calibri" panose="020F0502020204030204" charset="0"/>
                  <a:ea typeface="SimSun" panose="02010600030101010101" pitchFamily="2" charset="-122"/>
                </a:defRPr>
              </a:lvl2pPr>
              <a:lvl3pPr defTabSz="913130" eaLnBrk="0" hangingPunct="0">
                <a:defRPr>
                  <a:solidFill>
                    <a:schemeClr val="tx1"/>
                  </a:solidFill>
                  <a:latin typeface="Calibri" panose="020F0502020204030204" charset="0"/>
                  <a:ea typeface="SimSun" panose="02010600030101010101" pitchFamily="2" charset="-122"/>
                </a:defRPr>
              </a:lvl3pPr>
              <a:lvl4pPr defTabSz="913130" eaLnBrk="0" hangingPunct="0">
                <a:defRPr>
                  <a:solidFill>
                    <a:schemeClr val="tx1"/>
                  </a:solidFill>
                  <a:latin typeface="Calibri" panose="020F0502020204030204" charset="0"/>
                  <a:ea typeface="SimSun" panose="02010600030101010101" pitchFamily="2" charset="-122"/>
                </a:defRPr>
              </a:lvl4pPr>
              <a:lvl5pPr defTabSz="913130" eaLnBrk="0" hangingPunct="0">
                <a:defRPr>
                  <a:solidFill>
                    <a:schemeClr val="tx1"/>
                  </a:solidFill>
                  <a:latin typeface="Calibri" panose="020F0502020204030204" charset="0"/>
                  <a:ea typeface="SimSun" panose="02010600030101010101" pitchFamily="2" charset="-122"/>
                </a:defRPr>
              </a:lvl5pPr>
              <a:lvl6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6pPr>
              <a:lvl7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7pPr>
              <a:lvl8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8pPr>
              <a:lvl9pPr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SimSun" panose="02010600030101010101" pitchFamily="2" charset="-122"/>
                </a:defRPr>
              </a:lvl9pPr>
            </a:lstStyle>
            <a:p>
              <a:pPr algn="ctr">
                <a:buFont typeface="Arial" panose="020B0604020202020204" pitchFamily="34" charset="0"/>
                <a:buNone/>
                <a:defRPr/>
              </a:pPr>
              <a:endParaRPr lang="en-US" altLang="zh-CN" sz="1200" dirty="0">
                <a:latin typeface="Century Gothic" panose="020B0502020202020204" pitchFamily="34" charset="0"/>
              </a:endParaRPr>
            </a:p>
          </p:txBody>
        </p:sp>
        <p:sp>
          <p:nvSpPr>
            <p:cNvPr id="15" name="矩形 6"/>
            <p:cNvSpPr>
              <a:spLocks noChangeArrowheads="1"/>
            </p:cNvSpPr>
            <p:nvPr/>
          </p:nvSpPr>
          <p:spPr bwMode="auto">
            <a:xfrm>
              <a:off x="542080" y="4252027"/>
              <a:ext cx="1565582" cy="1575902"/>
            </a:xfrm>
            <a:prstGeom prst="rect">
              <a:avLst/>
            </a:prstGeom>
            <a:solidFill>
              <a:srgbClr val="00B0F0"/>
            </a:solidFill>
            <a:ln w="9525">
              <a:noFill/>
              <a:round/>
            </a:ln>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Hyper-Converged Infrastructure</a:t>
              </a:r>
              <a:endParaRPr lang="en-US" altLang="zh-CN" sz="14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X86</a:t>
              </a:r>
              <a:r>
                <a:rPr lang="zh-CN" altLang="en-US" sz="1400" dirty="0">
                  <a:solidFill>
                    <a:schemeClr val="bg1"/>
                  </a:solidFill>
                  <a:latin typeface="Century Gothic" panose="020B0502020202020204" pitchFamily="34" charset="0"/>
                </a:rPr>
                <a:t> </a:t>
              </a:r>
              <a:r>
                <a:rPr lang="en-US" altLang="zh-CN" sz="1400" dirty="0">
                  <a:solidFill>
                    <a:schemeClr val="bg1"/>
                  </a:solidFill>
                  <a:latin typeface="Century Gothic" panose="020B0502020202020204" pitchFamily="34" charset="0"/>
                </a:rPr>
                <a:t>Server</a:t>
              </a:r>
              <a:endParaRPr lang="zh-CN" altLang="en-US" sz="1400" dirty="0">
                <a:solidFill>
                  <a:schemeClr val="bg1"/>
                </a:solidFill>
                <a:latin typeface="Century Gothic" panose="020B0502020202020204" pitchFamily="34" charset="0"/>
              </a:endParaRPr>
            </a:p>
          </p:txBody>
        </p:sp>
        <p:sp>
          <p:nvSpPr>
            <p:cNvPr id="16" name="圆角矩形 8"/>
            <p:cNvSpPr>
              <a:spLocks noChangeArrowheads="1"/>
            </p:cNvSpPr>
            <p:nvPr/>
          </p:nvSpPr>
          <p:spPr bwMode="auto">
            <a:xfrm>
              <a:off x="2461378" y="4346375"/>
              <a:ext cx="1484502" cy="1033403"/>
            </a:xfrm>
            <a:prstGeom prst="roundRect">
              <a:avLst>
                <a:gd name="adj" fmla="val 6835"/>
              </a:avLst>
            </a:prstGeom>
            <a:noFill/>
            <a:ln w="6350">
              <a:solidFill>
                <a:srgbClr val="00B0F0"/>
              </a:solidFill>
              <a:prstDash val="dash"/>
              <a:rou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zh-CN" altLang="en-US" sz="1200" dirty="0">
                  <a:solidFill>
                    <a:schemeClr val="bg1"/>
                  </a:solidFill>
                  <a:latin typeface="Century Gothic" panose="020B0502020202020204" pitchFamily="34" charset="0"/>
                </a:rPr>
                <a:t> </a:t>
              </a:r>
              <a:r>
                <a:rPr lang="en-US" altLang="zh-CN" sz="1200" dirty="0">
                  <a:solidFill>
                    <a:schemeClr val="bg1"/>
                  </a:solidFill>
                  <a:latin typeface="Century Gothic" panose="020B0502020202020204" pitchFamily="34" charset="0"/>
                </a:rPr>
                <a:t>Compute</a:t>
              </a:r>
              <a:endParaRPr lang="en-US" altLang="zh-CN" sz="12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Virtualization</a:t>
              </a:r>
              <a:endParaRPr lang="en-US" altLang="zh-CN" sz="1200" dirty="0">
                <a:solidFill>
                  <a:schemeClr val="bg1"/>
                </a:solidFill>
                <a:latin typeface="Century Gothic" panose="020B0502020202020204" pitchFamily="34" charset="0"/>
              </a:endParaRPr>
            </a:p>
          </p:txBody>
        </p:sp>
        <p:sp>
          <p:nvSpPr>
            <p:cNvPr id="17" name="圆角矩形 9"/>
            <p:cNvSpPr>
              <a:spLocks noChangeArrowheads="1"/>
            </p:cNvSpPr>
            <p:nvPr/>
          </p:nvSpPr>
          <p:spPr bwMode="auto">
            <a:xfrm>
              <a:off x="4316484" y="4346375"/>
              <a:ext cx="1484502" cy="1033403"/>
            </a:xfrm>
            <a:prstGeom prst="roundRect">
              <a:avLst>
                <a:gd name="adj" fmla="val 5852"/>
              </a:avLst>
            </a:prstGeom>
            <a:noFill/>
            <a:ln w="6350">
              <a:solidFill>
                <a:srgbClr val="00B0F0"/>
              </a:solidFill>
              <a:prstDash val="dash"/>
              <a:rou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a:solidFill>
                    <a:schemeClr val="bg1"/>
                  </a:solidFill>
                  <a:latin typeface="Century Gothic" panose="020B0502020202020204" pitchFamily="34" charset="0"/>
                </a:rPr>
                <a:t>Storage</a:t>
              </a: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Virtualization</a:t>
              </a:r>
              <a:endParaRPr lang="zh-CN" altLang="en-US" sz="1200">
                <a:solidFill>
                  <a:schemeClr val="bg1"/>
                </a:solidFill>
                <a:latin typeface="Century Gothic" panose="020B0502020202020204" pitchFamily="34" charset="0"/>
              </a:endParaRPr>
            </a:p>
          </p:txBody>
        </p:sp>
        <p:pic>
          <p:nvPicPr>
            <p:cNvPr id="18" name="图片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985" y="4657823"/>
              <a:ext cx="824586" cy="71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圆角矩形 11"/>
            <p:cNvSpPr>
              <a:spLocks noChangeArrowheads="1"/>
            </p:cNvSpPr>
            <p:nvPr/>
          </p:nvSpPr>
          <p:spPr bwMode="auto">
            <a:xfrm>
              <a:off x="6171590" y="4346375"/>
              <a:ext cx="1483028" cy="1015712"/>
            </a:xfrm>
            <a:prstGeom prst="roundRect">
              <a:avLst>
                <a:gd name="adj" fmla="val 6664"/>
              </a:avLst>
            </a:prstGeom>
            <a:noFill/>
            <a:ln w="6350">
              <a:solidFill>
                <a:srgbClr val="00B0F0"/>
              </a:solidFill>
              <a:prstDash val="dash"/>
              <a:rou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spcBef>
                  <a:spcPct val="0"/>
                </a:spcBef>
                <a:buFont typeface="Arial" panose="020B0604020202020204" pitchFamily="34" charset="0"/>
                <a:buNone/>
              </a:pP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Network</a:t>
              </a:r>
              <a:endParaRPr lang="en-US" altLang="zh-CN" sz="1200">
                <a:solidFill>
                  <a:schemeClr val="bg1"/>
                </a:solidFill>
                <a:latin typeface="Century Gothic" panose="020B0502020202020204" pitchFamily="34" charset="0"/>
              </a:endParaRPr>
            </a:p>
            <a:p>
              <a:pPr>
                <a:spcBef>
                  <a:spcPct val="0"/>
                </a:spcBef>
                <a:buFont typeface="Arial" panose="020B0604020202020204" pitchFamily="34" charset="0"/>
                <a:buNone/>
              </a:pPr>
              <a:r>
                <a:rPr lang="zh-CN" altLang="en-US" sz="1200">
                  <a:solidFill>
                    <a:schemeClr val="bg1"/>
                  </a:solidFill>
                  <a:latin typeface="Century Gothic" panose="020B0502020202020204" pitchFamily="34" charset="0"/>
                </a:rPr>
                <a:t>   </a:t>
              </a:r>
              <a:r>
                <a:rPr lang="en-US" altLang="zh-CN" sz="1200">
                  <a:solidFill>
                    <a:schemeClr val="bg1"/>
                  </a:solidFill>
                  <a:latin typeface="Century Gothic" panose="020B0502020202020204" pitchFamily="34" charset="0"/>
                </a:rPr>
                <a:t>Virtualization</a:t>
              </a:r>
              <a:endParaRPr lang="zh-CN" altLang="en-US" sz="1200">
                <a:solidFill>
                  <a:schemeClr val="bg1"/>
                </a:solidFill>
                <a:latin typeface="Century Gothic" panose="020B0502020202020204" pitchFamily="34" charset="0"/>
              </a:endParaRPr>
            </a:p>
          </p:txBody>
        </p:sp>
        <p:pic>
          <p:nvPicPr>
            <p:cNvPr id="24" name="图片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61420" y="4620231"/>
              <a:ext cx="827070" cy="78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圆角矩形 13"/>
            <p:cNvSpPr>
              <a:spLocks noChangeArrowheads="1"/>
            </p:cNvSpPr>
            <p:nvPr/>
          </p:nvSpPr>
          <p:spPr bwMode="auto">
            <a:xfrm>
              <a:off x="8025222" y="4346375"/>
              <a:ext cx="1484502" cy="1015712"/>
            </a:xfrm>
            <a:prstGeom prst="roundRect">
              <a:avLst>
                <a:gd name="adj" fmla="val 6664"/>
              </a:avLst>
            </a:prstGeom>
            <a:noFill/>
            <a:ln w="6350">
              <a:solidFill>
                <a:srgbClr val="00B0F0"/>
              </a:solidFill>
              <a:prstDash val="dash"/>
              <a:rou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Security</a:t>
              </a:r>
              <a:endParaRPr lang="en-US" altLang="zh-CN" sz="12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Virtualization</a:t>
              </a:r>
              <a:endParaRPr lang="en-US" altLang="zh-CN" sz="1200" dirty="0">
                <a:solidFill>
                  <a:schemeClr val="bg1"/>
                </a:solidFill>
                <a:latin typeface="Century Gothic" panose="020B0502020202020204" pitchFamily="34" charset="0"/>
              </a:endParaRPr>
            </a:p>
            <a:p>
              <a:pPr algn="ctr">
                <a:spcBef>
                  <a:spcPct val="0"/>
                </a:spcBef>
                <a:buFont typeface="Arial" panose="020B0604020202020204" pitchFamily="34" charset="0"/>
                <a:buNone/>
              </a:pPr>
              <a:endParaRPr lang="zh-CN" altLang="en-US" sz="1200" dirty="0">
                <a:solidFill>
                  <a:schemeClr val="bg1"/>
                </a:solidFill>
                <a:latin typeface="Century Gothic" panose="020B0502020202020204" pitchFamily="34" charset="0"/>
              </a:endParaRPr>
            </a:p>
          </p:txBody>
        </p:sp>
        <p:pic>
          <p:nvPicPr>
            <p:cNvPr id="27" name="图片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7211" y="4854231"/>
              <a:ext cx="333750" cy="3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圆角矩形 15"/>
            <p:cNvSpPr>
              <a:spLocks noChangeArrowheads="1"/>
            </p:cNvSpPr>
            <p:nvPr/>
          </p:nvSpPr>
          <p:spPr bwMode="auto">
            <a:xfrm>
              <a:off x="9880329" y="4346375"/>
              <a:ext cx="1484502" cy="1015712"/>
            </a:xfrm>
            <a:prstGeom prst="roundRect">
              <a:avLst>
                <a:gd name="adj" fmla="val 8665"/>
              </a:avLst>
            </a:prstGeom>
            <a:noFill/>
            <a:ln w="6350">
              <a:solidFill>
                <a:srgbClr val="00B0F0"/>
              </a:solidFill>
              <a:prstDash val="dash"/>
              <a:rou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defTabSz="911225">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defTabSz="911225">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defTabSz="911225">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defTabSz="9112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GPU</a:t>
              </a:r>
              <a:r>
                <a:rPr lang="zh-CN" altLang="en-US" sz="1200" dirty="0">
                  <a:solidFill>
                    <a:schemeClr val="bg1"/>
                  </a:solidFill>
                  <a:latin typeface="Century Gothic" panose="020B0502020202020204" pitchFamily="34" charset="0"/>
                </a:rPr>
                <a:t> </a:t>
              </a:r>
              <a:endParaRPr lang="en-US" altLang="zh-CN" sz="1200" dirty="0">
                <a:solidFill>
                  <a:schemeClr val="bg1"/>
                </a:solidFill>
                <a:latin typeface="Century Gothic" panose="020B0502020202020204" pitchFamily="34" charset="0"/>
              </a:endParaRPr>
            </a:p>
            <a:p>
              <a:pPr algn="ctr">
                <a:spcBef>
                  <a:spcPct val="0"/>
                </a:spcBef>
                <a:buFont typeface="Arial" panose="020B0604020202020204" pitchFamily="34" charset="0"/>
                <a:buNone/>
              </a:pPr>
              <a:r>
                <a:rPr lang="en-US" altLang="zh-CN" sz="1200" dirty="0">
                  <a:solidFill>
                    <a:schemeClr val="bg1"/>
                  </a:solidFill>
                  <a:latin typeface="Century Gothic" panose="020B0502020202020204" pitchFamily="34" charset="0"/>
                </a:rPr>
                <a:t>Virtualization</a:t>
              </a:r>
              <a:endParaRPr lang="zh-CN" altLang="en-US" sz="1200" dirty="0">
                <a:solidFill>
                  <a:schemeClr val="bg1"/>
                </a:solidFill>
                <a:latin typeface="Century Gothic" panose="020B0502020202020204" pitchFamily="34" charset="0"/>
              </a:endParaRPr>
            </a:p>
          </p:txBody>
        </p:sp>
        <p:pic>
          <p:nvPicPr>
            <p:cNvPr id="29" name="图片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59686" y="4615512"/>
              <a:ext cx="925787" cy="76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509" t="20761" r="17269" b="21233"/>
            <a:stretch>
              <a:fillRect/>
            </a:stretch>
          </p:blipFill>
          <p:spPr bwMode="auto">
            <a:xfrm>
              <a:off x="2848658" y="4798131"/>
              <a:ext cx="677843" cy="55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6134" y="5148906"/>
              <a:ext cx="1059938" cy="96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31240" y="5174695"/>
              <a:ext cx="974434" cy="88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1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8746" t="28705" r="13333" b="19921"/>
            <a:stretch>
              <a:fillRect/>
            </a:stretch>
          </p:blipFill>
          <p:spPr bwMode="auto">
            <a:xfrm>
              <a:off x="8436785" y="5342190"/>
              <a:ext cx="726706" cy="49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文本框 1"/>
            <p:cNvSpPr txBox="1">
              <a:spLocks noChangeArrowheads="1"/>
            </p:cNvSpPr>
            <p:nvPr/>
          </p:nvSpPr>
          <p:spPr bwMode="auto">
            <a:xfrm>
              <a:off x="2415250" y="5468190"/>
              <a:ext cx="14476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SimSun"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SimSun"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SimSun"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SimSun" panose="02010600030101010101" pitchFamily="2" charset="-122"/>
                  <a:sym typeface="Calibri" panose="020F0502020204030204" charset="0"/>
                </a:defRPr>
              </a:lvl9pPr>
            </a:lstStyle>
            <a:p>
              <a:pPr algn="ctr">
                <a:spcBef>
                  <a:spcPct val="0"/>
                </a:spcBef>
                <a:buFont typeface="Arial" panose="020B0604020202020204" pitchFamily="34" charset="0"/>
                <a:buNone/>
              </a:pPr>
              <a:r>
                <a:rPr lang="en-US" altLang="zh-CN" sz="1400" dirty="0">
                  <a:solidFill>
                    <a:schemeClr val="bg1"/>
                  </a:solidFill>
                  <a:latin typeface="Century Gothic" panose="020B0502020202020204" pitchFamily="34" charset="0"/>
                </a:rPr>
                <a:t>Hardware</a:t>
              </a:r>
              <a:endParaRPr lang="zh-CN" altLang="en-US" sz="1400" dirty="0">
                <a:solidFill>
                  <a:schemeClr val="bg1"/>
                </a:solidFill>
                <a:latin typeface="Century Gothic" panose="020B0502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282190" y="248920"/>
            <a:ext cx="6065520" cy="70675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4000">
                <a:gradFill>
                  <a:gsLst>
                    <a:gs pos="0">
                      <a:srgbClr val="FBFB11"/>
                    </a:gs>
                    <a:gs pos="100000">
                      <a:srgbClr val="838309"/>
                    </a:gs>
                  </a:gsLst>
                  <a:lin scaled="0"/>
                </a:gradFill>
                <a:effectLst/>
              </a:rPr>
              <a:t>Keep innovation for better  </a:t>
            </a:r>
            <a:endParaRPr lang="en-US" sz="4000">
              <a:gradFill>
                <a:gsLst>
                  <a:gs pos="0">
                    <a:srgbClr val="FBFB11"/>
                  </a:gs>
                  <a:gs pos="100000">
                    <a:srgbClr val="838309"/>
                  </a:gs>
                </a:gsLst>
                <a:lin scaled="0"/>
              </a:gradFill>
              <a:effectLst/>
            </a:endParaRPr>
          </a:p>
        </p:txBody>
      </p:sp>
      <p:sp>
        <p:nvSpPr>
          <p:cNvPr id="3" name="Text Box 2"/>
          <p:cNvSpPr txBox="1"/>
          <p:nvPr/>
        </p:nvSpPr>
        <p:spPr>
          <a:xfrm>
            <a:off x="841375" y="1435100"/>
            <a:ext cx="5053330" cy="5323205"/>
          </a:xfrm>
          <a:prstGeom prst="rect">
            <a:avLst/>
          </a:prstGeom>
          <a:noFill/>
        </p:spPr>
        <p:txBody>
          <a:bodyPr wrap="square" rtlCol="0">
            <a:spAutoFit/>
          </a:bodyPr>
          <a:p>
            <a:r>
              <a:rPr lang="en-US" sz="2000" b="1">
                <a:solidFill>
                  <a:schemeClr val="bg1"/>
                </a:solidFill>
              </a:rPr>
              <a:t>1. Complete Hybrid Cloud for Infrastructure, ease of migration, DR, backup in a secure and smooth manner across different data centers and cloud. </a:t>
            </a:r>
            <a:endParaRPr lang="en-US" sz="2000" b="1">
              <a:solidFill>
                <a:schemeClr val="bg1"/>
              </a:solidFill>
            </a:endParaRPr>
          </a:p>
          <a:p>
            <a:endParaRPr lang="en-US" sz="2000" b="1">
              <a:solidFill>
                <a:schemeClr val="bg1"/>
              </a:solidFill>
            </a:endParaRPr>
          </a:p>
          <a:p>
            <a:r>
              <a:rPr lang="en-US" sz="2000" b="1">
                <a:solidFill>
                  <a:schemeClr val="bg1"/>
                </a:solidFill>
              </a:rPr>
              <a:t>2. Provide more valuable business analytic reports as well as application performance management </a:t>
            </a:r>
            <a:endParaRPr lang="en-US" sz="2000" b="1">
              <a:solidFill>
                <a:schemeClr val="bg1"/>
              </a:solidFill>
            </a:endParaRPr>
          </a:p>
          <a:p>
            <a:endParaRPr lang="en-US" sz="2000" b="1">
              <a:solidFill>
                <a:schemeClr val="bg1"/>
              </a:solidFill>
            </a:endParaRPr>
          </a:p>
          <a:p>
            <a:r>
              <a:rPr lang="en-US" sz="2000" b="1">
                <a:solidFill>
                  <a:schemeClr val="bg1"/>
                </a:solidFill>
              </a:rPr>
              <a:t>3. Intelligent security solution  integrated for business systems </a:t>
            </a:r>
            <a:endParaRPr lang="en-US" sz="2000" b="1">
              <a:solidFill>
                <a:schemeClr val="bg1"/>
              </a:solidFill>
            </a:endParaRPr>
          </a:p>
          <a:p>
            <a:endParaRPr lang="en-US" sz="2000" b="1">
              <a:solidFill>
                <a:schemeClr val="bg1"/>
              </a:solidFill>
            </a:endParaRPr>
          </a:p>
          <a:p>
            <a:r>
              <a:rPr lang="en-US" sz="2000" b="1">
                <a:solidFill>
                  <a:schemeClr val="bg1"/>
                </a:solidFill>
              </a:rPr>
              <a:t>4. visulize, automate and simplify IT operation for CSP/IT admin and make the solution as easy as for  consumer products </a:t>
            </a:r>
            <a:endParaRPr lang="en-US" sz="2000" b="1">
              <a:solidFill>
                <a:schemeClr val="bg1"/>
              </a:solidFill>
            </a:endParaRPr>
          </a:p>
          <a:p>
            <a:endParaRPr lang="en-US" sz="2000" b="1">
              <a:solidFill>
                <a:schemeClr val="bg1"/>
              </a:solidFill>
            </a:endParaRPr>
          </a:p>
          <a:p>
            <a:endParaRPr lang="en-US" altLang="en-US" sz="2000" b="1">
              <a:solidFill>
                <a:schemeClr val="bg1"/>
              </a:solidFill>
            </a:endParaRPr>
          </a:p>
        </p:txBody>
      </p:sp>
      <p:pic>
        <p:nvPicPr>
          <p:cNvPr id="4" name="Picture 3"/>
          <p:cNvPicPr>
            <a:picLocks noChangeAspect="1"/>
          </p:cNvPicPr>
          <p:nvPr/>
        </p:nvPicPr>
        <p:blipFill>
          <a:blip r:embed="rId1"/>
          <a:stretch>
            <a:fillRect/>
          </a:stretch>
        </p:blipFill>
        <p:spPr>
          <a:xfrm>
            <a:off x="7716520" y="1292860"/>
            <a:ext cx="3491230" cy="1006475"/>
          </a:xfrm>
          <a:prstGeom prst="rect">
            <a:avLst/>
          </a:prstGeom>
        </p:spPr>
      </p:pic>
      <p:pic>
        <p:nvPicPr>
          <p:cNvPr id="7" name="Picture 6"/>
          <p:cNvPicPr>
            <a:picLocks noChangeAspect="1"/>
          </p:cNvPicPr>
          <p:nvPr/>
        </p:nvPicPr>
        <p:blipFill>
          <a:blip r:embed="rId2"/>
          <a:stretch>
            <a:fillRect/>
          </a:stretch>
        </p:blipFill>
        <p:spPr>
          <a:xfrm>
            <a:off x="7684135" y="2579370"/>
            <a:ext cx="3556000" cy="1028700"/>
          </a:xfrm>
          <a:prstGeom prst="rect">
            <a:avLst/>
          </a:prstGeom>
        </p:spPr>
      </p:pic>
      <p:pic>
        <p:nvPicPr>
          <p:cNvPr id="9" name="Picture 8"/>
          <p:cNvPicPr>
            <a:picLocks noChangeAspect="1"/>
          </p:cNvPicPr>
          <p:nvPr/>
        </p:nvPicPr>
        <p:blipFill>
          <a:blip r:embed="rId3"/>
          <a:stretch>
            <a:fillRect/>
          </a:stretch>
        </p:blipFill>
        <p:spPr>
          <a:xfrm>
            <a:off x="7648575" y="3774440"/>
            <a:ext cx="3592195" cy="1120140"/>
          </a:xfrm>
          <a:prstGeom prst="rect">
            <a:avLst/>
          </a:prstGeom>
        </p:spPr>
      </p:pic>
      <p:pic>
        <p:nvPicPr>
          <p:cNvPr id="12" name="Content Placeholder 11"/>
          <p:cNvPicPr>
            <a:picLocks noChangeAspect="1"/>
          </p:cNvPicPr>
          <p:nvPr>
            <p:ph idx="1"/>
          </p:nvPr>
        </p:nvPicPr>
        <p:blipFill>
          <a:blip r:embed="rId4"/>
          <a:stretch>
            <a:fillRect/>
          </a:stretch>
        </p:blipFill>
        <p:spPr>
          <a:xfrm>
            <a:off x="7648575" y="5063490"/>
            <a:ext cx="3591560" cy="110553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717" y="185953"/>
            <a:ext cx="9222658" cy="1041758"/>
          </a:xfrm>
        </p:spPr>
        <p:txBody>
          <a:bodyPr>
            <a:scene3d>
              <a:camera prst="orthographicFront"/>
              <a:lightRig rig="soft" dir="t">
                <a:rot lat="0" lon="0" rev="15600000"/>
              </a:lightRig>
            </a:scene3d>
            <a:sp3d extrusionH="57150" prstMaterial="softEdge">
              <a:bevelT w="25400" h="38100"/>
            </a:sp3d>
          </a:bodyPr>
          <a:p>
            <a:r>
              <a:rPr lang="en-US" sz="2800">
                <a:gradFill>
                  <a:gsLst>
                    <a:gs pos="0">
                      <a:srgbClr val="FBFB11"/>
                    </a:gs>
                    <a:gs pos="100000">
                      <a:srgbClr val="838309"/>
                    </a:gs>
                  </a:gsLst>
                  <a:lin scaled="0"/>
                </a:gradFill>
                <a:effectLst/>
              </a:rPr>
              <a:t>Sangfor HCI software modules</a:t>
            </a:r>
            <a:br>
              <a:rPr lang="en-US" sz="2800">
                <a:gradFill>
                  <a:gsLst>
                    <a:gs pos="0">
                      <a:srgbClr val="FBFB11"/>
                    </a:gs>
                    <a:gs pos="100000">
                      <a:srgbClr val="838309"/>
                    </a:gs>
                  </a:gsLst>
                  <a:lin scaled="0"/>
                </a:gradFill>
                <a:effectLst/>
              </a:rPr>
            </a:br>
            <a:r>
              <a:rPr lang="en-US" sz="2000">
                <a:gradFill>
                  <a:gsLst>
                    <a:gs pos="0">
                      <a:srgbClr val="FBFB11"/>
                    </a:gs>
                    <a:gs pos="100000">
                      <a:srgbClr val="838309"/>
                    </a:gs>
                  </a:gsLst>
                  <a:lin scaled="0"/>
                </a:gradFill>
                <a:effectLst/>
              </a:rPr>
              <a:t>simple but full of features</a:t>
            </a:r>
            <a:endParaRPr lang="en-US" altLang="en-US" sz="2000">
              <a:gradFill>
                <a:gsLst>
                  <a:gs pos="0">
                    <a:srgbClr val="FBFB11"/>
                  </a:gs>
                  <a:gs pos="100000">
                    <a:srgbClr val="838309"/>
                  </a:gs>
                </a:gsLst>
                <a:lin scaled="0"/>
              </a:gradFill>
              <a:effectLst/>
            </a:endParaRPr>
          </a:p>
        </p:txBody>
      </p:sp>
      <p:pic>
        <p:nvPicPr>
          <p:cNvPr id="3" name="Content Placeholder 2"/>
          <p:cNvPicPr>
            <a:picLocks noChangeAspect="1"/>
          </p:cNvPicPr>
          <p:nvPr>
            <p:ph idx="1"/>
          </p:nvPr>
        </p:nvPicPr>
        <p:blipFill>
          <a:blip r:embed="rId1"/>
          <a:srcRect t="-483" r="12805"/>
          <a:stretch>
            <a:fillRect/>
          </a:stretch>
        </p:blipFill>
        <p:spPr>
          <a:xfrm>
            <a:off x="741045" y="1739265"/>
            <a:ext cx="9664700" cy="3834130"/>
          </a:xfrm>
          <a:prstGeom prst="rect">
            <a:avLst/>
          </a:prstGeom>
        </p:spPr>
      </p:pic>
      <p:sp>
        <p:nvSpPr>
          <p:cNvPr id="2" name="Text Box 1"/>
          <p:cNvSpPr txBox="1"/>
          <p:nvPr/>
        </p:nvSpPr>
        <p:spPr>
          <a:xfrm>
            <a:off x="741045" y="5746115"/>
            <a:ext cx="9737090" cy="645160"/>
          </a:xfrm>
          <a:prstGeom prst="rect">
            <a:avLst/>
          </a:prstGeom>
          <a:solidFill>
            <a:schemeClr val="tx2">
              <a:lumMod val="75000"/>
            </a:schemeClr>
          </a:solidFill>
        </p:spPr>
        <p:txBody>
          <a:bodyPr wrap="square" rtlCol="0">
            <a:spAutoFit/>
          </a:bodyPr>
          <a:p>
            <a:pPr marL="342900" indent="-342900">
              <a:buAutoNum type="arabicPeriod"/>
            </a:pPr>
            <a:r>
              <a:rPr lang="en-US" b="1">
                <a:gradFill>
                  <a:gsLst>
                    <a:gs pos="0">
                      <a:srgbClr val="FBFB11"/>
                    </a:gs>
                    <a:gs pos="100000">
                      <a:srgbClr val="838309"/>
                    </a:gs>
                  </a:gsLst>
                  <a:lin scaled="0"/>
                </a:gradFill>
              </a:rPr>
              <a:t>one license for each module including enterprise plus features</a:t>
            </a:r>
            <a:endParaRPr lang="en-US" b="1">
              <a:gradFill>
                <a:gsLst>
                  <a:gs pos="0">
                    <a:srgbClr val="FBFB11"/>
                  </a:gs>
                  <a:gs pos="100000">
                    <a:srgbClr val="838309"/>
                  </a:gs>
                </a:gsLst>
                <a:lin scaled="0"/>
              </a:gradFill>
            </a:endParaRPr>
          </a:p>
          <a:p>
            <a:pPr marL="342900" indent="-342900">
              <a:buAutoNum type="arabicPeriod"/>
            </a:pPr>
            <a:r>
              <a:rPr lang="en-US" b="1">
                <a:gradFill>
                  <a:gsLst>
                    <a:gs pos="0">
                      <a:srgbClr val="FBFB11"/>
                    </a:gs>
                    <a:gs pos="100000">
                      <a:srgbClr val="838309"/>
                    </a:gs>
                  </a:gsLst>
                  <a:lin scaled="0"/>
                </a:gradFill>
              </a:rPr>
              <a:t>a lot of features are given at cost free to increase the adoption of complete SD IT solution  </a:t>
            </a:r>
            <a:endParaRPr lang="en-US" b="1">
              <a:gradFill>
                <a:gsLst>
                  <a:gs pos="0">
                    <a:srgbClr val="FBFB11"/>
                  </a:gs>
                  <a:gs pos="100000">
                    <a:srgbClr val="838309"/>
                  </a:gs>
                </a:gsLst>
                <a:lin scaled="0"/>
              </a:gra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937" y="436143"/>
            <a:ext cx="9222658" cy="1041758"/>
          </a:xfrm>
        </p:spPr>
        <p:txBody>
          <a:bodyPr/>
          <a:lstStyle/>
          <a:p>
            <a:r>
              <a:rPr lang="en-US" dirty="0"/>
              <a:t>Scenario 1: on-premise DC </a:t>
            </a:r>
            <a:r>
              <a:rPr lang="en-US" dirty="0">
                <a:solidFill>
                  <a:srgbClr val="FFC000"/>
                </a:solidFill>
              </a:rPr>
              <a:t>new or consolidation of old  </a:t>
            </a:r>
            <a:endParaRPr lang="en-US" dirty="0">
              <a:solidFill>
                <a:srgbClr val="FFC000"/>
              </a:solidFill>
            </a:endParaRPr>
          </a:p>
        </p:txBody>
      </p:sp>
      <p:sp>
        <p:nvSpPr>
          <p:cNvPr id="4" name="TextBox 3"/>
          <p:cNvSpPr txBox="1"/>
          <p:nvPr/>
        </p:nvSpPr>
        <p:spPr>
          <a:xfrm>
            <a:off x="2269369" y="3196746"/>
            <a:ext cx="3169510" cy="306705"/>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Insufficient technical professional</a:t>
            </a:r>
            <a:endParaRPr lang="en-US" sz="1400" dirty="0">
              <a:solidFill>
                <a:schemeClr val="bg1"/>
              </a:solidFill>
              <a:latin typeface="Century Gothic" panose="020B0502020202020204" pitchFamily="34" charset="0"/>
            </a:endParaRPr>
          </a:p>
        </p:txBody>
      </p:sp>
      <p:sp>
        <p:nvSpPr>
          <p:cNvPr id="75" name="TextBox 74"/>
          <p:cNvSpPr txBox="1"/>
          <p:nvPr/>
        </p:nvSpPr>
        <p:spPr>
          <a:xfrm>
            <a:off x="610626" y="1478003"/>
            <a:ext cx="1779122"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Sales triggers</a:t>
            </a:r>
            <a:endParaRPr lang="en-US" b="1" dirty="0">
              <a:solidFill>
                <a:schemeClr val="bg1"/>
              </a:solidFill>
              <a:latin typeface="Century Gothic" panose="020B0502020202020204" pitchFamily="34" charset="0"/>
            </a:endParaRPr>
          </a:p>
        </p:txBody>
      </p:sp>
      <p:sp>
        <p:nvSpPr>
          <p:cNvPr id="77" name="TextBox 76"/>
          <p:cNvSpPr txBox="1"/>
          <p:nvPr/>
        </p:nvSpPr>
        <p:spPr>
          <a:xfrm>
            <a:off x="567754" y="3236751"/>
            <a:ext cx="1785631" cy="521970"/>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Integrated Solution</a:t>
            </a:r>
            <a:endParaRPr lang="en-US" sz="1400" dirty="0">
              <a:solidFill>
                <a:schemeClr val="bg1"/>
              </a:solidFill>
              <a:latin typeface="Century Gothic" panose="020B0502020202020204" pitchFamily="34" charset="0"/>
            </a:endParaRPr>
          </a:p>
        </p:txBody>
      </p:sp>
      <p:sp>
        <p:nvSpPr>
          <p:cNvPr id="79" name="TextBox 78"/>
          <p:cNvSpPr txBox="1"/>
          <p:nvPr/>
        </p:nvSpPr>
        <p:spPr>
          <a:xfrm>
            <a:off x="612774" y="3977914"/>
            <a:ext cx="5103668" cy="2522855"/>
          </a:xfrm>
          <a:prstGeom prst="rect">
            <a:avLst/>
          </a:prstGeom>
          <a:noFill/>
        </p:spPr>
        <p:txBody>
          <a:bodyPr wrap="square" rtlCol="0">
            <a:spAutoFit/>
          </a:bodyPr>
          <a:lstStyle/>
          <a:p>
            <a:pPr lvl="0" algn="l"/>
            <a:r>
              <a:rPr lang="en-US" b="1" dirty="0" err="1">
                <a:solidFill>
                  <a:srgbClr val="FFC000"/>
                </a:solidFill>
                <a:latin typeface="Century Gothic" panose="020B0502020202020204" pitchFamily="34" charset="0"/>
              </a:rPr>
              <a:t>USP of Sangfor HCI</a:t>
            </a:r>
            <a:r>
              <a:rPr lang="en-US" b="1" dirty="0">
                <a:solidFill>
                  <a:srgbClr val="FFC000"/>
                </a:solidFill>
                <a:latin typeface="Century Gothic" panose="020B0502020202020204" pitchFamily="34" charset="0"/>
              </a:rPr>
              <a:t> </a:t>
            </a:r>
            <a:endParaRPr lang="en-US" b="1" dirty="0">
              <a:solidFill>
                <a:srgbClr val="FFC000"/>
              </a:solidFill>
              <a:latin typeface="Century Gothic" panose="020B0502020202020204" pitchFamily="34" charset="0"/>
            </a:endParaRPr>
          </a:p>
          <a:p>
            <a:pPr algn="l"/>
            <a:endParaRPr lang="en-US" sz="1400" dirty="0">
              <a:solidFill>
                <a:srgbClr val="FFC000"/>
              </a:soli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Be a solution provider, not a box mover</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Intelligent and intuitive operation</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Fast time to market with smart automations</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Higher efficiency of performance </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Unmatchable TCO </a:t>
            </a:r>
            <a:endParaRPr lang="en-US" sz="1400" b="1" dirty="0">
              <a:gradFill>
                <a:gsLst>
                  <a:gs pos="0">
                    <a:srgbClr val="FBFB11"/>
                  </a:gs>
                  <a:gs pos="100000">
                    <a:srgbClr val="838309"/>
                  </a:gs>
                </a:gsLst>
                <a:lin scaled="0"/>
              </a:gradFill>
              <a:latin typeface="Century Gothic" panose="020B0502020202020204" pitchFamily="34" charset="0"/>
            </a:endParaRPr>
          </a:p>
        </p:txBody>
      </p:sp>
      <p:grpSp>
        <p:nvGrpSpPr>
          <p:cNvPr id="3" name="Group 2"/>
          <p:cNvGrpSpPr/>
          <p:nvPr/>
        </p:nvGrpSpPr>
        <p:grpSpPr>
          <a:xfrm>
            <a:off x="5561132" y="3874946"/>
            <a:ext cx="4272788" cy="2212703"/>
            <a:chOff x="5774595" y="3439615"/>
            <a:chExt cx="5604187" cy="3252143"/>
          </a:xfrm>
        </p:grpSpPr>
        <p:sp>
          <p:nvSpPr>
            <p:cNvPr id="80" name="矩形 80"/>
            <p:cNvSpPr/>
            <p:nvPr/>
          </p:nvSpPr>
          <p:spPr>
            <a:xfrm>
              <a:off x="9097583" y="3869885"/>
              <a:ext cx="2281199" cy="28218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Helvetica" panose="020B0604020202030204" pitchFamily="34" charset="0"/>
              </a:endParaRPr>
            </a:p>
          </p:txBody>
        </p:sp>
        <p:sp>
          <p:nvSpPr>
            <p:cNvPr id="81" name="右箭头 9"/>
            <p:cNvSpPr/>
            <p:nvPr/>
          </p:nvSpPr>
          <p:spPr>
            <a:xfrm>
              <a:off x="8581464" y="5066387"/>
              <a:ext cx="454407" cy="357048"/>
            </a:xfrm>
            <a:prstGeom prst="rightArrow">
              <a:avLst>
                <a:gd name="adj1" fmla="val 50000"/>
                <a:gd name="adj2" fmla="val 44378"/>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100" b="1" dirty="0">
                <a:solidFill>
                  <a:schemeClr val="tx1"/>
                </a:solidFill>
                <a:latin typeface="Helvetica" panose="020B0604020202030204" pitchFamily="34" charset="0"/>
                <a:ea typeface="Microsoft YaHei" panose="020B0503020204020204" charset="-122"/>
                <a:cs typeface="Microsoft YaHei" panose="020B0503020204020204" charset="-122"/>
              </a:endParaRPr>
            </a:p>
          </p:txBody>
        </p:sp>
        <p:sp>
          <p:nvSpPr>
            <p:cNvPr id="82" name="矩形 83"/>
            <p:cNvSpPr/>
            <p:nvPr/>
          </p:nvSpPr>
          <p:spPr>
            <a:xfrm>
              <a:off x="9397884" y="3439615"/>
              <a:ext cx="1818664" cy="362399"/>
            </a:xfrm>
            <a:prstGeom prst="rect">
              <a:avLst/>
            </a:prstGeom>
          </p:spPr>
          <p:txBody>
            <a:bodyPr wrap="square" anchor="ctr">
              <a:spAutoFit/>
            </a:bodyPr>
            <a:lstStyle/>
            <a:p>
              <a:pPr algn="ctr"/>
              <a:r>
                <a:rPr lang="en-US" altLang="zh-CN" sz="1200" b="1" dirty="0" err="1">
                  <a:solidFill>
                    <a:schemeClr val="bg1"/>
                  </a:solidFill>
                  <a:latin typeface="Century Gothic" panose="020B0502020202020204" pitchFamily="34" charset="0"/>
                  <a:ea typeface="Microsoft YaHei" panose="020B0503020204020204" charset="-122"/>
                </a:rPr>
                <a:t>Sangfor</a:t>
              </a:r>
              <a:r>
                <a:rPr lang="en-US" altLang="zh-CN" sz="1200" b="1" dirty="0">
                  <a:solidFill>
                    <a:schemeClr val="bg1"/>
                  </a:solidFill>
                  <a:latin typeface="Century Gothic" panose="020B0502020202020204" pitchFamily="34" charset="0"/>
                  <a:ea typeface="Microsoft YaHei" panose="020B0503020204020204" charset="-122"/>
                </a:rPr>
                <a:t> </a:t>
              </a:r>
              <a:r>
                <a:rPr lang="en-US" altLang="zh-CN" sz="1200" b="1" dirty="0" err="1">
                  <a:solidFill>
                    <a:schemeClr val="bg1"/>
                  </a:solidFill>
                  <a:latin typeface="Century Gothic" panose="020B0502020202020204" pitchFamily="34" charset="0"/>
                  <a:ea typeface="Microsoft YaHei" panose="020B0503020204020204" charset="-122"/>
                </a:rPr>
                <a:t>aCloud</a:t>
              </a:r>
              <a:r>
                <a:rPr lang="en-US" altLang="zh-CN" sz="1200" b="1" dirty="0">
                  <a:solidFill>
                    <a:schemeClr val="bg1"/>
                  </a:solidFill>
                  <a:latin typeface="Century Gothic" panose="020B0502020202020204" pitchFamily="34" charset="0"/>
                  <a:ea typeface="Microsoft YaHei" panose="020B0503020204020204" charset="-122"/>
                </a:rPr>
                <a:t> </a:t>
              </a:r>
              <a:endParaRPr lang="zh-CN" altLang="en-US" sz="1200" b="1" dirty="0">
                <a:solidFill>
                  <a:schemeClr val="bg1"/>
                </a:solidFill>
                <a:latin typeface="Century Gothic" panose="020B0502020202020204" pitchFamily="34" charset="0"/>
              </a:endParaRPr>
            </a:p>
          </p:txBody>
        </p:sp>
        <p:grpSp>
          <p:nvGrpSpPr>
            <p:cNvPr id="83" name="组合 19"/>
            <p:cNvGrpSpPr/>
            <p:nvPr/>
          </p:nvGrpSpPr>
          <p:grpSpPr>
            <a:xfrm>
              <a:off x="5857795" y="3455759"/>
              <a:ext cx="2650017" cy="3078342"/>
              <a:chOff x="1515168" y="1182843"/>
              <a:chExt cx="3786585" cy="3570805"/>
            </a:xfrm>
          </p:grpSpPr>
          <p:sp>
            <p:nvSpPr>
              <p:cNvPr id="84" name="文本框 85"/>
              <p:cNvSpPr txBox="1"/>
              <p:nvPr/>
            </p:nvSpPr>
            <p:spPr>
              <a:xfrm>
                <a:off x="4307717" y="3051134"/>
                <a:ext cx="841789" cy="341071"/>
              </a:xfrm>
              <a:prstGeom prst="rect">
                <a:avLst/>
              </a:prstGeom>
              <a:noFill/>
            </p:spPr>
            <p:txBody>
              <a:bodyPr wrap="none" rtlCol="0">
                <a:spAutoFit/>
              </a:bodyPr>
              <a:lstStyle/>
              <a:p>
                <a:pPr algn="r"/>
                <a:r>
                  <a:rPr lang="en-US" altLang="zh-CN" sz="700" dirty="0">
                    <a:solidFill>
                      <a:schemeClr val="bg1"/>
                    </a:solidFill>
                    <a:latin typeface="Helvetica" panose="020B0604020202030204" pitchFamily="34" charset="0"/>
                    <a:ea typeface="Microsoft YaHei" panose="020B0503020204020204" charset="-122"/>
                    <a:cs typeface="Microsoft YaHei" panose="020B0503020204020204" charset="-122"/>
                  </a:rPr>
                  <a:t>Server</a:t>
                </a:r>
                <a:endParaRPr lang="zh-CN" altLang="en-US" sz="700"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sp>
            <p:nvSpPr>
              <p:cNvPr id="85" name="文本框 86"/>
              <p:cNvSpPr txBox="1"/>
              <p:nvPr/>
            </p:nvSpPr>
            <p:spPr>
              <a:xfrm>
                <a:off x="4482658" y="3659114"/>
                <a:ext cx="568402" cy="341071"/>
              </a:xfrm>
              <a:prstGeom prst="rect">
                <a:avLst/>
              </a:prstGeom>
              <a:noFill/>
            </p:spPr>
            <p:txBody>
              <a:bodyPr wrap="none" rtlCol="0">
                <a:spAutoFit/>
              </a:bodyPr>
              <a:lstStyle/>
              <a:p>
                <a:pPr algn="r"/>
                <a:r>
                  <a:rPr lang="en-US" altLang="zh-CN" sz="700" dirty="0">
                    <a:solidFill>
                      <a:schemeClr val="bg1"/>
                    </a:solidFill>
                    <a:latin typeface="Helvetica" panose="020B0604020202030204" pitchFamily="34" charset="0"/>
                    <a:ea typeface="Microsoft YaHei" panose="020B0503020204020204" charset="-122"/>
                    <a:cs typeface="Microsoft YaHei" panose="020B0503020204020204" charset="-122"/>
                  </a:rPr>
                  <a:t>FC</a:t>
                </a:r>
                <a:endParaRPr lang="zh-CN" altLang="en-US" sz="700"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sp>
            <p:nvSpPr>
              <p:cNvPr id="86" name="文本框 87"/>
              <p:cNvSpPr txBox="1"/>
              <p:nvPr/>
            </p:nvSpPr>
            <p:spPr>
              <a:xfrm>
                <a:off x="4307944" y="4343967"/>
                <a:ext cx="934920" cy="341071"/>
              </a:xfrm>
              <a:prstGeom prst="rect">
                <a:avLst/>
              </a:prstGeom>
              <a:noFill/>
            </p:spPr>
            <p:txBody>
              <a:bodyPr wrap="none" rtlCol="0">
                <a:spAutoFit/>
              </a:bodyPr>
              <a:lstStyle/>
              <a:p>
                <a:pPr algn="r"/>
                <a:r>
                  <a:rPr lang="en-US" altLang="zh-CN" sz="700" dirty="0">
                    <a:solidFill>
                      <a:schemeClr val="bg1"/>
                    </a:solidFill>
                    <a:latin typeface="Helvetica" panose="020B0604020202030204" pitchFamily="34" charset="0"/>
                    <a:ea typeface="Microsoft YaHei" panose="020B0503020204020204" charset="-122"/>
                    <a:cs typeface="Microsoft YaHei" panose="020B0503020204020204" charset="-122"/>
                  </a:rPr>
                  <a:t>Storage</a:t>
                </a:r>
                <a:endParaRPr lang="zh-CN" altLang="en-US" sz="700"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sp>
            <p:nvSpPr>
              <p:cNvPr id="87" name="文本框 88"/>
              <p:cNvSpPr txBox="1"/>
              <p:nvPr/>
            </p:nvSpPr>
            <p:spPr>
              <a:xfrm>
                <a:off x="3788858" y="1854956"/>
                <a:ext cx="1512895" cy="341071"/>
              </a:xfrm>
              <a:prstGeom prst="rect">
                <a:avLst/>
              </a:prstGeom>
              <a:noFill/>
            </p:spPr>
            <p:txBody>
              <a:bodyPr wrap="square" rtlCol="0">
                <a:spAutoFit/>
              </a:bodyPr>
              <a:lstStyle>
                <a:defPPr>
                  <a:defRPr lang="zh-CN"/>
                </a:defPPr>
                <a:lvl1pPr>
                  <a:defRPr sz="2400">
                    <a:solidFill>
                      <a:schemeClr val="bg1"/>
                    </a:solidFill>
                  </a:defRPr>
                </a:lvl1pPr>
              </a:lstStyle>
              <a:p>
                <a:pPr algn="r"/>
                <a:r>
                  <a:rPr lang="en-US" altLang="zh-CN" sz="700" dirty="0">
                    <a:latin typeface="Helvetica" panose="020B0604020202030204" pitchFamily="34" charset="0"/>
                    <a:ea typeface="Microsoft YaHei" panose="020B0503020204020204" charset="-122"/>
                    <a:cs typeface="Microsoft YaHei" panose="020B0503020204020204" charset="-122"/>
                  </a:rPr>
                  <a:t>Router/Switch</a:t>
                </a:r>
                <a:endParaRPr lang="zh-CN" altLang="en-US" sz="700" dirty="0">
                  <a:latin typeface="Helvetica" panose="020B0604020202030204" pitchFamily="34" charset="0"/>
                  <a:ea typeface="Microsoft YaHei" panose="020B0503020204020204" charset="-122"/>
                  <a:cs typeface="Microsoft YaHei" panose="020B0503020204020204" charset="-122"/>
                </a:endParaRPr>
              </a:p>
            </p:txBody>
          </p:sp>
          <p:sp>
            <p:nvSpPr>
              <p:cNvPr id="88" name="文本框 89"/>
              <p:cNvSpPr txBox="1"/>
              <p:nvPr/>
            </p:nvSpPr>
            <p:spPr>
              <a:xfrm>
                <a:off x="4323392" y="2381699"/>
                <a:ext cx="952946" cy="341071"/>
              </a:xfrm>
              <a:prstGeom prst="rect">
                <a:avLst/>
              </a:prstGeom>
              <a:noFill/>
            </p:spPr>
            <p:txBody>
              <a:bodyPr wrap="none" rtlCol="0">
                <a:spAutoFit/>
              </a:bodyPr>
              <a:lstStyle/>
              <a:p>
                <a:pPr algn="r"/>
                <a:r>
                  <a:rPr lang="en-US" altLang="zh-CN" sz="700" dirty="0">
                    <a:solidFill>
                      <a:schemeClr val="bg1"/>
                    </a:solidFill>
                    <a:latin typeface="Helvetica" panose="020B0604020202030204" pitchFamily="34" charset="0"/>
                    <a:ea typeface="Microsoft YaHei" panose="020B0503020204020204" charset="-122"/>
                    <a:cs typeface="Microsoft YaHei" panose="020B0503020204020204" charset="-122"/>
                  </a:rPr>
                  <a:t>Security</a:t>
                </a:r>
                <a:endParaRPr lang="zh-CN" altLang="en-US" sz="700"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sp>
            <p:nvSpPr>
              <p:cNvPr id="89" name="矩形 90"/>
              <p:cNvSpPr/>
              <p:nvPr/>
            </p:nvSpPr>
            <p:spPr>
              <a:xfrm>
                <a:off x="1515168" y="1182843"/>
                <a:ext cx="3763281" cy="420374"/>
              </a:xfrm>
              <a:prstGeom prst="rect">
                <a:avLst/>
              </a:prstGeom>
            </p:spPr>
            <p:txBody>
              <a:bodyPr wrap="square" anchor="ctr">
                <a:spAutoFit/>
              </a:bodyPr>
              <a:lstStyle/>
              <a:p>
                <a:pPr algn="ctr"/>
                <a:r>
                  <a:rPr lang="en-US" altLang="zh-CN" sz="1200" b="1" dirty="0">
                    <a:solidFill>
                      <a:schemeClr val="bg1"/>
                    </a:solidFill>
                    <a:latin typeface="Century Gothic" panose="020B0502020202020204" pitchFamily="34" charset="0"/>
                    <a:ea typeface="Microsoft YaHei" panose="020B0503020204020204" charset="-122"/>
                  </a:rPr>
                  <a:t>Traditional</a:t>
                </a:r>
                <a:r>
                  <a:rPr lang="zh-CN" altLang="en-US" sz="1200" b="1" dirty="0">
                    <a:solidFill>
                      <a:schemeClr val="bg1"/>
                    </a:solidFill>
                    <a:latin typeface="Century Gothic" panose="020B0502020202020204" pitchFamily="34" charset="0"/>
                    <a:ea typeface="Microsoft YaHei" panose="020B0503020204020204" charset="-122"/>
                  </a:rPr>
                  <a:t> </a:t>
                </a:r>
                <a:r>
                  <a:rPr lang="en-US" altLang="zh-CN" sz="1200" b="1" dirty="0">
                    <a:solidFill>
                      <a:schemeClr val="bg1"/>
                    </a:solidFill>
                    <a:latin typeface="Century Gothic" panose="020B0502020202020204" pitchFamily="34" charset="0"/>
                    <a:ea typeface="Microsoft YaHei" panose="020B0503020204020204" charset="-122"/>
                  </a:rPr>
                  <a:t>Data Center</a:t>
                </a:r>
                <a:endParaRPr lang="zh-CN" altLang="en-US" sz="1200" b="1" dirty="0">
                  <a:solidFill>
                    <a:schemeClr val="bg1"/>
                  </a:solidFill>
                  <a:latin typeface="Century Gothic" panose="020B0502020202020204" pitchFamily="34" charset="0"/>
                </a:endParaRPr>
              </a:p>
            </p:txBody>
          </p:sp>
          <p:pic>
            <p:nvPicPr>
              <p:cNvPr id="90" name="图片 14" descr="0927第一批_复制-04.png"/>
              <p:cNvPicPr>
                <a:picLocks noChangeAspect="1"/>
              </p:cNvPicPr>
              <p:nvPr/>
            </p:nvPicPr>
            <p:blipFill rotWithShape="1">
              <a:blip r:embed="rId1" cstate="print">
                <a:lum bright="70000" contrast="-70000"/>
                <a:extLst>
                  <a:ext uri="{28A0092B-C50C-407E-A947-70E740481C1C}">
                    <a14:useLocalDpi xmlns:a14="http://schemas.microsoft.com/office/drawing/2010/main" val="0"/>
                  </a:ext>
                </a:extLst>
              </a:blip>
              <a:srcRect l="40777" t="29172" r="29491" b="19679"/>
              <a:stretch>
                <a:fillRect/>
              </a:stretch>
            </p:blipFill>
            <p:spPr bwMode="auto">
              <a:xfrm>
                <a:off x="1916409" y="2974175"/>
                <a:ext cx="290398"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7" descr="Switch-01.png"/>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9229" t="21075" r="9510" b="29958"/>
              <a:stretch>
                <a:fillRect/>
              </a:stretch>
            </p:blipFill>
            <p:spPr bwMode="auto">
              <a:xfrm>
                <a:off x="2348347" y="2381700"/>
                <a:ext cx="552717" cy="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7" descr="Switch-01.png"/>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9229" t="21075" r="9510" b="29958"/>
              <a:stretch>
                <a:fillRect/>
              </a:stretch>
            </p:blipFill>
            <p:spPr bwMode="auto">
              <a:xfrm>
                <a:off x="3106848" y="2381700"/>
                <a:ext cx="552717" cy="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图片 30" descr="FC-01.png"/>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3328" t="9661" r="12919" b="15746"/>
              <a:stretch>
                <a:fillRect/>
              </a:stretch>
            </p:blipFill>
            <p:spPr bwMode="auto">
              <a:xfrm>
                <a:off x="2456757" y="3641027"/>
                <a:ext cx="362227" cy="35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95" descr="FC-01.png"/>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3328" t="9661" r="12919" b="15746"/>
              <a:stretch>
                <a:fillRect/>
              </a:stretch>
            </p:blipFill>
            <p:spPr bwMode="auto">
              <a:xfrm>
                <a:off x="3290437" y="3641027"/>
                <a:ext cx="362227" cy="35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图片 99327" descr="SDN Switch-01.png"/>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13290" t="13199" r="13641" b="12048"/>
              <a:stretch>
                <a:fillRect/>
              </a:stretch>
            </p:blipFill>
            <p:spPr bwMode="auto">
              <a:xfrm>
                <a:off x="2381034" y="1734485"/>
                <a:ext cx="488312"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图片 99327" descr="SDN Switch-01.png"/>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13290" t="13199" r="13641" b="12048"/>
              <a:stretch>
                <a:fillRect/>
              </a:stretch>
            </p:blipFill>
            <p:spPr bwMode="auto">
              <a:xfrm>
                <a:off x="3137273" y="1734187"/>
                <a:ext cx="488312"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44" descr="1129第二批_复制-15.png"/>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18017" t="12065" r="16549" b="44250"/>
              <a:stretch>
                <a:fillRect/>
              </a:stretch>
            </p:blipFill>
            <p:spPr bwMode="auto">
              <a:xfrm>
                <a:off x="1643709" y="2381700"/>
                <a:ext cx="498856" cy="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44" descr="1129第二批_复制-15.png"/>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18017" t="12065" r="16549" b="44250"/>
              <a:stretch>
                <a:fillRect/>
              </a:stretch>
            </p:blipFill>
            <p:spPr bwMode="auto">
              <a:xfrm>
                <a:off x="3865350" y="2381700"/>
                <a:ext cx="498856" cy="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14" descr="0927第一批_复制-04.png"/>
              <p:cNvPicPr>
                <a:picLocks noChangeAspect="1"/>
              </p:cNvPicPr>
              <p:nvPr/>
            </p:nvPicPr>
            <p:blipFill rotWithShape="1">
              <a:blip r:embed="rId1" cstate="print">
                <a:lum bright="70000" contrast="-70000"/>
                <a:extLst>
                  <a:ext uri="{28A0092B-C50C-407E-A947-70E740481C1C}">
                    <a14:useLocalDpi xmlns:a14="http://schemas.microsoft.com/office/drawing/2010/main" val="0"/>
                  </a:ext>
                </a:extLst>
              </a:blip>
              <a:srcRect l="40777" t="29172" r="29491" b="19679"/>
              <a:stretch>
                <a:fillRect/>
              </a:stretch>
            </p:blipFill>
            <p:spPr bwMode="auto">
              <a:xfrm>
                <a:off x="2280377" y="2974175"/>
                <a:ext cx="290398"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14" descr="0927第一批_复制-04.png"/>
              <p:cNvPicPr>
                <a:picLocks noChangeAspect="1"/>
              </p:cNvPicPr>
              <p:nvPr/>
            </p:nvPicPr>
            <p:blipFill rotWithShape="1">
              <a:blip r:embed="rId1" cstate="print">
                <a:lum bright="70000" contrast="-70000"/>
                <a:extLst>
                  <a:ext uri="{28A0092B-C50C-407E-A947-70E740481C1C}">
                    <a14:useLocalDpi xmlns:a14="http://schemas.microsoft.com/office/drawing/2010/main" val="0"/>
                  </a:ext>
                </a:extLst>
              </a:blip>
              <a:srcRect l="40777" t="29172" r="29491" b="19679"/>
              <a:stretch>
                <a:fillRect/>
              </a:stretch>
            </p:blipFill>
            <p:spPr bwMode="auto">
              <a:xfrm>
                <a:off x="2644344" y="2974175"/>
                <a:ext cx="290398"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图片 14" descr="0927第一批_复制-04.png"/>
              <p:cNvPicPr>
                <a:picLocks noChangeAspect="1"/>
              </p:cNvPicPr>
              <p:nvPr/>
            </p:nvPicPr>
            <p:blipFill rotWithShape="1">
              <a:blip r:embed="rId1" cstate="print">
                <a:lum bright="70000" contrast="-70000"/>
                <a:extLst>
                  <a:ext uri="{28A0092B-C50C-407E-A947-70E740481C1C}">
                    <a14:useLocalDpi xmlns:a14="http://schemas.microsoft.com/office/drawing/2010/main" val="0"/>
                  </a:ext>
                </a:extLst>
              </a:blip>
              <a:srcRect l="40777" t="29172" r="29491" b="19679"/>
              <a:stretch>
                <a:fillRect/>
              </a:stretch>
            </p:blipFill>
            <p:spPr bwMode="auto">
              <a:xfrm>
                <a:off x="3008313" y="2974175"/>
                <a:ext cx="290398"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14" descr="0927第一批_复制-04.png"/>
              <p:cNvPicPr>
                <a:picLocks noChangeAspect="1"/>
              </p:cNvPicPr>
              <p:nvPr/>
            </p:nvPicPr>
            <p:blipFill rotWithShape="1">
              <a:blip r:embed="rId1" cstate="print">
                <a:lum bright="70000" contrast="-70000"/>
                <a:extLst>
                  <a:ext uri="{28A0092B-C50C-407E-A947-70E740481C1C}">
                    <a14:useLocalDpi xmlns:a14="http://schemas.microsoft.com/office/drawing/2010/main" val="0"/>
                  </a:ext>
                </a:extLst>
              </a:blip>
              <a:srcRect l="40777" t="29172" r="29491" b="19679"/>
              <a:stretch>
                <a:fillRect/>
              </a:stretch>
            </p:blipFill>
            <p:spPr bwMode="auto">
              <a:xfrm>
                <a:off x="3372281" y="2974175"/>
                <a:ext cx="290398"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图片 14" descr="0927第一批_复制-04.png"/>
              <p:cNvPicPr>
                <a:picLocks noChangeAspect="1"/>
              </p:cNvPicPr>
              <p:nvPr/>
            </p:nvPicPr>
            <p:blipFill rotWithShape="1">
              <a:blip r:embed="rId1" cstate="print">
                <a:lum bright="70000" contrast="-70000"/>
                <a:extLst>
                  <a:ext uri="{28A0092B-C50C-407E-A947-70E740481C1C}">
                    <a14:useLocalDpi xmlns:a14="http://schemas.microsoft.com/office/drawing/2010/main" val="0"/>
                  </a:ext>
                </a:extLst>
              </a:blip>
              <a:srcRect l="40777" t="29172" r="29491" b="19679"/>
              <a:stretch>
                <a:fillRect/>
              </a:stretch>
            </p:blipFill>
            <p:spPr bwMode="auto">
              <a:xfrm>
                <a:off x="3736249" y="2974175"/>
                <a:ext cx="290398" cy="4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图片 14" descr="0927第一批_复制-03.png"/>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32108" t="33477" r="22848" b="22298"/>
              <a:stretch>
                <a:fillRect/>
              </a:stretch>
            </p:blipFill>
            <p:spPr bwMode="auto">
              <a:xfrm>
                <a:off x="1939851" y="4219242"/>
                <a:ext cx="542758" cy="51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图片 14" descr="0927第一批_复制-03.png"/>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32108" t="33477" r="22848" b="22298"/>
              <a:stretch>
                <a:fillRect/>
              </a:stretch>
            </p:blipFill>
            <p:spPr bwMode="auto">
              <a:xfrm>
                <a:off x="3517480" y="4237601"/>
                <a:ext cx="542758" cy="51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14" descr="0927第一批_复制-03.png"/>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32108" t="33477" r="22848" b="22298"/>
              <a:stretch>
                <a:fillRect/>
              </a:stretch>
            </p:blipFill>
            <p:spPr bwMode="auto">
              <a:xfrm>
                <a:off x="2728665" y="4237601"/>
                <a:ext cx="542758" cy="51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7" name="直线连接符 101"/>
              <p:cNvCxnSpPr>
                <a:stCxn id="107" idx="2"/>
                <a:endCxn id="118" idx="0"/>
              </p:cNvCxnSpPr>
              <p:nvPr/>
            </p:nvCxnSpPr>
            <p:spPr>
              <a:xfrm rot="5400000">
                <a:off x="2312834" y="3894205"/>
                <a:ext cx="223432" cy="426641"/>
              </a:xfrm>
              <a:prstGeom prst="bentConnector3">
                <a:avLst>
                  <a:gd name="adj1" fmla="val 48727"/>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101"/>
              <p:cNvCxnSpPr>
                <a:stCxn id="107" idx="2"/>
                <a:endCxn id="120" idx="0"/>
              </p:cNvCxnSpPr>
              <p:nvPr/>
            </p:nvCxnSpPr>
            <p:spPr>
              <a:xfrm rot="16200000" flipH="1">
                <a:off x="2698062" y="3935618"/>
                <a:ext cx="241791" cy="362173"/>
              </a:xfrm>
              <a:prstGeom prst="bentConnector3">
                <a:avLst>
                  <a:gd name="adj1" fmla="val 4529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线连接符 101"/>
              <p:cNvCxnSpPr>
                <a:stCxn id="107" idx="2"/>
                <a:endCxn id="119" idx="0"/>
              </p:cNvCxnSpPr>
              <p:nvPr/>
            </p:nvCxnSpPr>
            <p:spPr>
              <a:xfrm rot="16200000" flipH="1">
                <a:off x="3092468" y="3541211"/>
                <a:ext cx="241791" cy="1150987"/>
              </a:xfrm>
              <a:prstGeom prst="bentConnector3">
                <a:avLst>
                  <a:gd name="adj1" fmla="val 4529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101"/>
              <p:cNvCxnSpPr>
                <a:stCxn id="108" idx="2"/>
                <a:endCxn id="120" idx="0"/>
              </p:cNvCxnSpPr>
              <p:nvPr/>
            </p:nvCxnSpPr>
            <p:spPr>
              <a:xfrm rot="5400000">
                <a:off x="3114902" y="3880951"/>
                <a:ext cx="241791" cy="471508"/>
              </a:xfrm>
              <a:prstGeom prst="bentConnector3">
                <a:avLst>
                  <a:gd name="adj1" fmla="val 45623"/>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179"/>
              <p:cNvCxnSpPr>
                <a:stCxn id="109" idx="2"/>
                <a:endCxn id="105" idx="0"/>
              </p:cNvCxnSpPr>
              <p:nvPr/>
            </p:nvCxnSpPr>
            <p:spPr>
              <a:xfrm flipH="1">
                <a:off x="2624707" y="2218279"/>
                <a:ext cx="484" cy="1634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直线连接符 180"/>
              <p:cNvCxnSpPr>
                <a:stCxn id="110" idx="2"/>
                <a:endCxn id="106" idx="0"/>
              </p:cNvCxnSpPr>
              <p:nvPr/>
            </p:nvCxnSpPr>
            <p:spPr>
              <a:xfrm>
                <a:off x="3381430" y="2217981"/>
                <a:ext cx="1778" cy="1637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直线连接符 183"/>
              <p:cNvCxnSpPr/>
              <p:nvPr/>
            </p:nvCxnSpPr>
            <p:spPr>
              <a:xfrm>
                <a:off x="2142564" y="2645367"/>
                <a:ext cx="205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直线连接符 186"/>
              <p:cNvCxnSpPr/>
              <p:nvPr/>
            </p:nvCxnSpPr>
            <p:spPr>
              <a:xfrm>
                <a:off x="2897152" y="2645367"/>
                <a:ext cx="205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直线连接符 193"/>
              <p:cNvCxnSpPr>
                <a:stCxn id="105" idx="2"/>
                <a:endCxn id="104" idx="0"/>
              </p:cNvCxnSpPr>
              <p:nvPr/>
            </p:nvCxnSpPr>
            <p:spPr>
              <a:xfrm rot="5400000">
                <a:off x="2208184" y="2557653"/>
                <a:ext cx="269946" cy="563098"/>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直线连接符 193"/>
              <p:cNvCxnSpPr>
                <a:stCxn id="106" idx="2"/>
                <a:endCxn id="117" idx="0"/>
              </p:cNvCxnSpPr>
              <p:nvPr/>
            </p:nvCxnSpPr>
            <p:spPr>
              <a:xfrm rot="16200000" flipH="1">
                <a:off x="3497355" y="2590082"/>
                <a:ext cx="269946" cy="498240"/>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直线连接符 193"/>
              <p:cNvCxnSpPr>
                <a:stCxn id="105" idx="2"/>
                <a:endCxn id="113" idx="0"/>
              </p:cNvCxnSpPr>
              <p:nvPr/>
            </p:nvCxnSpPr>
            <p:spPr>
              <a:xfrm rot="5400000">
                <a:off x="2390169" y="2739637"/>
                <a:ext cx="269946" cy="199131"/>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直线连接符 193"/>
              <p:cNvCxnSpPr>
                <a:stCxn id="105" idx="2"/>
                <a:endCxn id="114" idx="0"/>
              </p:cNvCxnSpPr>
              <p:nvPr/>
            </p:nvCxnSpPr>
            <p:spPr>
              <a:xfrm rot="16200000" flipH="1">
                <a:off x="2572153" y="2756784"/>
                <a:ext cx="269946" cy="164837"/>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直线连接符 193"/>
              <p:cNvCxnSpPr>
                <a:stCxn id="105" idx="2"/>
                <a:endCxn id="115" idx="0"/>
              </p:cNvCxnSpPr>
              <p:nvPr/>
            </p:nvCxnSpPr>
            <p:spPr>
              <a:xfrm rot="16200000" flipH="1">
                <a:off x="2754136" y="2574799"/>
                <a:ext cx="269946" cy="528804"/>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直线连接符 193"/>
              <p:cNvCxnSpPr>
                <a:stCxn id="106" idx="2"/>
                <a:endCxn id="115" idx="0"/>
              </p:cNvCxnSpPr>
              <p:nvPr/>
            </p:nvCxnSpPr>
            <p:spPr>
              <a:xfrm rot="5400000">
                <a:off x="3133387" y="2724354"/>
                <a:ext cx="269946" cy="229696"/>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1" name="文本框 122"/>
              <p:cNvSpPr txBox="1"/>
              <p:nvPr/>
            </p:nvSpPr>
            <p:spPr>
              <a:xfrm>
                <a:off x="2856829" y="3080284"/>
                <a:ext cx="253024" cy="239344"/>
              </a:xfrm>
              <a:prstGeom prst="rect">
                <a:avLst/>
              </a:prstGeom>
              <a:noFill/>
            </p:spPr>
            <p:txBody>
              <a:bodyPr wrap="none" rtlCol="0">
                <a:spAutoFit/>
              </a:bodyPr>
              <a:lstStyle/>
              <a:p>
                <a:pPr algn="r"/>
                <a:r>
                  <a:rPr lang="en-US" altLang="zh-CN" sz="1000" dirty="0">
                    <a:solidFill>
                      <a:schemeClr val="bg1"/>
                    </a:solidFill>
                    <a:latin typeface="Helvetica" panose="020B0604020202030204" pitchFamily="34" charset="0"/>
                    <a:ea typeface="Microsoft YaHei" panose="020B0503020204020204" charset="-122"/>
                    <a:cs typeface="Microsoft YaHei" panose="020B0503020204020204" charset="-122"/>
                  </a:rPr>
                  <a:t>...</a:t>
                </a:r>
                <a:endParaRPr lang="zh-CN" altLang="en-US" sz="1000"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cxnSp>
            <p:nvCxnSpPr>
              <p:cNvPr id="122" name="直线连接符 101"/>
              <p:cNvCxnSpPr>
                <a:stCxn id="104" idx="2"/>
                <a:endCxn id="107" idx="0"/>
              </p:cNvCxnSpPr>
              <p:nvPr/>
            </p:nvCxnSpPr>
            <p:spPr>
              <a:xfrm rot="16200000" flipH="1">
                <a:off x="2258211" y="3261366"/>
                <a:ext cx="183058" cy="576262"/>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线连接符 101"/>
              <p:cNvCxnSpPr>
                <a:stCxn id="113" idx="2"/>
                <a:endCxn id="107" idx="0"/>
              </p:cNvCxnSpPr>
              <p:nvPr/>
            </p:nvCxnSpPr>
            <p:spPr>
              <a:xfrm rot="16200000" flipH="1">
                <a:off x="2440196" y="3443351"/>
                <a:ext cx="183058" cy="212294"/>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线连接符 101"/>
              <p:cNvCxnSpPr>
                <a:stCxn id="114" idx="2"/>
                <a:endCxn id="107" idx="0"/>
              </p:cNvCxnSpPr>
              <p:nvPr/>
            </p:nvCxnSpPr>
            <p:spPr>
              <a:xfrm rot="5400000">
                <a:off x="2622180" y="3473662"/>
                <a:ext cx="183058" cy="151673"/>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直线连接符 101"/>
              <p:cNvCxnSpPr>
                <a:stCxn id="115" idx="2"/>
                <a:endCxn id="107" idx="0"/>
              </p:cNvCxnSpPr>
              <p:nvPr/>
            </p:nvCxnSpPr>
            <p:spPr>
              <a:xfrm rot="5400000">
                <a:off x="2804163" y="3291678"/>
                <a:ext cx="183058" cy="515642"/>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直线连接符 101"/>
              <p:cNvCxnSpPr>
                <a:stCxn id="116" idx="2"/>
                <a:endCxn id="107" idx="0"/>
              </p:cNvCxnSpPr>
              <p:nvPr/>
            </p:nvCxnSpPr>
            <p:spPr>
              <a:xfrm rot="5400000">
                <a:off x="2986147" y="3109694"/>
                <a:ext cx="183058" cy="879609"/>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直线连接符 101"/>
              <p:cNvCxnSpPr>
                <a:stCxn id="117" idx="2"/>
                <a:endCxn id="108" idx="0"/>
              </p:cNvCxnSpPr>
              <p:nvPr/>
            </p:nvCxnSpPr>
            <p:spPr>
              <a:xfrm rot="5400000">
                <a:off x="3584970" y="3344550"/>
                <a:ext cx="183058" cy="409896"/>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直线连接符 186"/>
              <p:cNvCxnSpPr/>
              <p:nvPr/>
            </p:nvCxnSpPr>
            <p:spPr>
              <a:xfrm flipV="1">
                <a:off x="3520009" y="2836499"/>
                <a:ext cx="0" cy="1376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9" name="矩形 130"/>
            <p:cNvSpPr/>
            <p:nvPr/>
          </p:nvSpPr>
          <p:spPr>
            <a:xfrm>
              <a:off x="5774595" y="3869885"/>
              <a:ext cx="2713685" cy="28218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Helvetica" panose="020B0604020202030204" pitchFamily="34" charset="0"/>
              </a:endParaRPr>
            </a:p>
          </p:txBody>
        </p:sp>
        <p:grpSp>
          <p:nvGrpSpPr>
            <p:cNvPr id="130" name="组合 111"/>
            <p:cNvGrpSpPr/>
            <p:nvPr/>
          </p:nvGrpSpPr>
          <p:grpSpPr>
            <a:xfrm>
              <a:off x="9302816" y="4598891"/>
              <a:ext cx="2052187" cy="1076442"/>
              <a:chOff x="6784349" y="1702132"/>
              <a:chExt cx="2932350" cy="1248648"/>
            </a:xfrm>
          </p:grpSpPr>
          <p:sp>
            <p:nvSpPr>
              <p:cNvPr id="131" name="文本框 133"/>
              <p:cNvSpPr txBox="1"/>
              <p:nvPr/>
            </p:nvSpPr>
            <p:spPr>
              <a:xfrm>
                <a:off x="8733710" y="1727584"/>
                <a:ext cx="982989" cy="393543"/>
              </a:xfrm>
              <a:prstGeom prst="rect">
                <a:avLst/>
              </a:prstGeom>
              <a:noFill/>
            </p:spPr>
            <p:txBody>
              <a:bodyPr wrap="none" rtlCol="0">
                <a:spAutoFit/>
              </a:bodyPr>
              <a:lstStyle/>
              <a:p>
                <a:pPr algn="ctr"/>
                <a:r>
                  <a:rPr lang="en-US" altLang="zh-CN" sz="900" dirty="0">
                    <a:solidFill>
                      <a:schemeClr val="bg1"/>
                    </a:solidFill>
                    <a:latin typeface="Helvetica" panose="020B0604020202030204" pitchFamily="34" charset="0"/>
                    <a:ea typeface="Microsoft YaHei" panose="020B0503020204020204" charset="-122"/>
                    <a:cs typeface="Microsoft YaHei" panose="020B0503020204020204" charset="-122"/>
                  </a:rPr>
                  <a:t>Switch</a:t>
                </a:r>
                <a:endParaRPr lang="zh-CN" altLang="en-US" sz="900"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cxnSp>
            <p:nvCxnSpPr>
              <p:cNvPr id="132" name="直线连接符 106"/>
              <p:cNvCxnSpPr/>
              <p:nvPr/>
            </p:nvCxnSpPr>
            <p:spPr>
              <a:xfrm rot="16200000" flipH="1">
                <a:off x="7576738" y="2014425"/>
                <a:ext cx="471955" cy="497574"/>
              </a:xfrm>
              <a:prstGeom prst="bentConnector3">
                <a:avLst>
                  <a:gd name="adj1" fmla="val 50603"/>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线连接符 106"/>
              <p:cNvCxnSpPr/>
              <p:nvPr/>
            </p:nvCxnSpPr>
            <p:spPr>
              <a:xfrm rot="16200000" flipH="1">
                <a:off x="8047481" y="1543683"/>
                <a:ext cx="471955" cy="1439059"/>
              </a:xfrm>
              <a:prstGeom prst="bentConnector3">
                <a:avLst>
                  <a:gd name="adj1" fmla="val 5060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直线连接符 106"/>
              <p:cNvCxnSpPr/>
              <p:nvPr/>
            </p:nvCxnSpPr>
            <p:spPr>
              <a:xfrm rot="5400000">
                <a:off x="7570687" y="1573991"/>
                <a:ext cx="474529" cy="1375870"/>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5" name="矩形 137"/>
              <p:cNvSpPr/>
              <p:nvPr/>
            </p:nvSpPr>
            <p:spPr>
              <a:xfrm>
                <a:off x="8263499" y="2419709"/>
                <a:ext cx="538729" cy="428417"/>
              </a:xfrm>
              <a:prstGeom prst="rect">
                <a:avLst/>
              </a:prstGeom>
            </p:spPr>
            <p:txBody>
              <a:bodyPr wrap="none">
                <a:spAutoFit/>
              </a:bodyPr>
              <a:lstStyle/>
              <a:p>
                <a:pPr algn="ctr"/>
                <a:r>
                  <a:rPr lang="en-US" altLang="zh-CN" dirty="0">
                    <a:solidFill>
                      <a:schemeClr val="bg1"/>
                    </a:solidFill>
                    <a:latin typeface="Helvetica" panose="020B0604020202030204" pitchFamily="34" charset="0"/>
                    <a:ea typeface="Microsoft YaHei" panose="020B0503020204020204" charset="-122"/>
                    <a:cs typeface="Microsoft YaHei" panose="020B0503020204020204" charset="-122"/>
                  </a:rPr>
                  <a:t>...</a:t>
                </a:r>
                <a:endParaRPr lang="zh-CN" altLang="en-US" dirty="0">
                  <a:solidFill>
                    <a:schemeClr val="bg1"/>
                  </a:solidFill>
                  <a:latin typeface="Helvetica" panose="020B0604020202030204" pitchFamily="34" charset="0"/>
                  <a:ea typeface="Microsoft YaHei" panose="020B0503020204020204" charset="-122"/>
                  <a:cs typeface="Microsoft YaHei" panose="020B0503020204020204" charset="-122"/>
                </a:endParaRPr>
              </a:p>
            </p:txBody>
          </p:sp>
          <p:pic>
            <p:nvPicPr>
              <p:cNvPr id="136" name="图片 30" descr="1129第二批_复制-11.png"/>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l="26406" t="15665" r="26021" b="41877"/>
              <a:stretch>
                <a:fillRect/>
              </a:stretch>
            </p:blipFill>
            <p:spPr bwMode="auto">
              <a:xfrm>
                <a:off x="6784349" y="2499190"/>
                <a:ext cx="671334" cy="43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图片 30" descr="1129第二批_复制-11.png"/>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l="26406" t="15665" r="26021" b="41877"/>
              <a:stretch>
                <a:fillRect/>
              </a:stretch>
            </p:blipFill>
            <p:spPr bwMode="auto">
              <a:xfrm>
                <a:off x="7725835" y="2499190"/>
                <a:ext cx="671334" cy="43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30" descr="1129第二批_复制-11.png"/>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l="26406" t="15665" r="26021" b="41877"/>
              <a:stretch>
                <a:fillRect/>
              </a:stretch>
            </p:blipFill>
            <p:spPr bwMode="auto">
              <a:xfrm>
                <a:off x="8667320" y="2499190"/>
                <a:ext cx="671334" cy="45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图片 7" descr="Switch-01.png"/>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9229" t="21075" r="9510" b="29958"/>
              <a:stretch>
                <a:fillRect/>
              </a:stretch>
            </p:blipFill>
            <p:spPr bwMode="auto">
              <a:xfrm>
                <a:off x="7287569" y="1704706"/>
                <a:ext cx="552717" cy="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7" descr="Switch-01.png"/>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9229" t="21075" r="9510" b="29958"/>
              <a:stretch>
                <a:fillRect/>
              </a:stretch>
            </p:blipFill>
            <p:spPr bwMode="auto">
              <a:xfrm>
                <a:off x="8219527" y="1702132"/>
                <a:ext cx="552717" cy="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1" name="圆角矩形 146"/>
            <p:cNvSpPr/>
            <p:nvPr/>
          </p:nvSpPr>
          <p:spPr>
            <a:xfrm>
              <a:off x="6068229" y="4967786"/>
              <a:ext cx="559815" cy="495094"/>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latin typeface="Helvetica" panose="020B0604020202030204" pitchFamily="34" charset="0"/>
              </a:endParaRPr>
            </a:p>
          </p:txBody>
        </p:sp>
        <p:sp>
          <p:nvSpPr>
            <p:cNvPr id="142" name="文本框 147"/>
            <p:cNvSpPr txBox="1"/>
            <p:nvPr/>
          </p:nvSpPr>
          <p:spPr>
            <a:xfrm>
              <a:off x="5977837" y="5476303"/>
              <a:ext cx="616452" cy="316651"/>
            </a:xfrm>
            <a:prstGeom prst="rect">
              <a:avLst/>
            </a:prstGeom>
            <a:noFill/>
          </p:spPr>
          <p:txBody>
            <a:bodyPr wrap="none" rtlCol="0">
              <a:spAutoFit/>
            </a:bodyPr>
            <a:lstStyle/>
            <a:p>
              <a:pPr algn="r"/>
              <a:r>
                <a:rPr lang="en-US" altLang="zh-CN" sz="800" dirty="0">
                  <a:solidFill>
                    <a:srgbClr val="FFC000"/>
                  </a:solidFill>
                  <a:latin typeface="Helvetica" panose="020B0604020202030204" pitchFamily="34" charset="0"/>
                  <a:ea typeface="Microsoft YaHei" panose="020B0503020204020204" charset="-122"/>
                  <a:cs typeface="Microsoft YaHei" panose="020B0503020204020204" charset="-122"/>
                </a:rPr>
                <a:t>Mgmt.</a:t>
              </a:r>
              <a:endParaRPr lang="zh-CN" altLang="en-US" sz="800" dirty="0">
                <a:solidFill>
                  <a:srgbClr val="FFC000"/>
                </a:solidFill>
                <a:latin typeface="Helvetica" panose="020B0604020202030204" pitchFamily="34" charset="0"/>
                <a:ea typeface="Microsoft YaHei" panose="020B0503020204020204" charset="-122"/>
                <a:cs typeface="Microsoft YaHei" panose="020B0503020204020204" charset="-122"/>
              </a:endParaRPr>
            </a:p>
          </p:txBody>
        </p:sp>
        <p:sp>
          <p:nvSpPr>
            <p:cNvPr id="143" name="文本框 148"/>
            <p:cNvSpPr txBox="1"/>
            <p:nvPr/>
          </p:nvSpPr>
          <p:spPr>
            <a:xfrm>
              <a:off x="6293459" y="5075089"/>
              <a:ext cx="177077" cy="206335"/>
            </a:xfrm>
            <a:prstGeom prst="rect">
              <a:avLst/>
            </a:prstGeom>
            <a:noFill/>
          </p:spPr>
          <p:txBody>
            <a:bodyPr wrap="none" rtlCol="0">
              <a:spAutoFit/>
            </a:bodyPr>
            <a:lstStyle/>
            <a:p>
              <a:pPr algn="r"/>
              <a:r>
                <a:rPr lang="en-US" altLang="zh-CN" sz="1000" dirty="0">
                  <a:solidFill>
                    <a:srgbClr val="FFC000"/>
                  </a:solidFill>
                  <a:latin typeface="Helvetica" panose="020B0604020202030204" pitchFamily="34" charset="0"/>
                  <a:ea typeface="Microsoft YaHei" panose="020B0503020204020204" charset="-122"/>
                  <a:cs typeface="Microsoft YaHei" panose="020B0503020204020204" charset="-122"/>
                </a:rPr>
                <a:t>...</a:t>
              </a:r>
              <a:endParaRPr lang="zh-CN" altLang="en-US" sz="1000" dirty="0">
                <a:solidFill>
                  <a:srgbClr val="FFC000"/>
                </a:solidFill>
                <a:latin typeface="Helvetica" panose="020B0604020202030204" pitchFamily="34" charset="0"/>
                <a:ea typeface="Microsoft YaHei" panose="020B0503020204020204" charset="-122"/>
                <a:cs typeface="Microsoft YaHei" panose="020B0503020204020204" charset="-122"/>
              </a:endParaRPr>
            </a:p>
          </p:txBody>
        </p:sp>
        <p:cxnSp>
          <p:nvCxnSpPr>
            <p:cNvPr id="144" name="直线连接符 183"/>
            <p:cNvCxnSpPr/>
            <p:nvPr/>
          </p:nvCxnSpPr>
          <p:spPr>
            <a:xfrm>
              <a:off x="7360374" y="4721890"/>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8"/>
          <a:stretch>
            <a:fillRect/>
          </a:stretch>
        </p:blipFill>
        <p:spPr>
          <a:xfrm>
            <a:off x="549577" y="1913438"/>
            <a:ext cx="1446959" cy="1446959"/>
          </a:xfrm>
          <a:prstGeom prst="rect">
            <a:avLst/>
          </a:prstGeom>
        </p:spPr>
      </p:pic>
      <p:pic>
        <p:nvPicPr>
          <p:cNvPr id="7" name="Picture 6"/>
          <p:cNvPicPr>
            <a:picLocks noChangeAspect="1"/>
          </p:cNvPicPr>
          <p:nvPr/>
        </p:nvPicPr>
        <p:blipFill>
          <a:blip r:embed="rId9"/>
          <a:stretch>
            <a:fillRect/>
          </a:stretch>
        </p:blipFill>
        <p:spPr>
          <a:xfrm>
            <a:off x="3282802" y="1913145"/>
            <a:ext cx="1296414" cy="1296414"/>
          </a:xfrm>
          <a:prstGeom prst="rect">
            <a:avLst/>
          </a:prstGeom>
        </p:spPr>
      </p:pic>
      <p:pic>
        <p:nvPicPr>
          <p:cNvPr id="8" name="Content Placeholder 7"/>
          <p:cNvPicPr>
            <a:picLocks noChangeAspect="1"/>
          </p:cNvPicPr>
          <p:nvPr>
            <p:ph idx="1"/>
          </p:nvPr>
        </p:nvPicPr>
        <p:blipFill>
          <a:blip r:embed="rId10"/>
          <a:stretch>
            <a:fillRect/>
          </a:stretch>
        </p:blipFill>
        <p:spPr>
          <a:xfrm>
            <a:off x="5800725" y="1996440"/>
            <a:ext cx="1670050" cy="983615"/>
          </a:xfrm>
          <a:prstGeom prst="rect">
            <a:avLst/>
          </a:prstGeom>
        </p:spPr>
      </p:pic>
      <p:sp>
        <p:nvSpPr>
          <p:cNvPr id="9" name="TextBox 3"/>
          <p:cNvSpPr txBox="1"/>
          <p:nvPr/>
        </p:nvSpPr>
        <p:spPr>
          <a:xfrm>
            <a:off x="5948680" y="3164840"/>
            <a:ext cx="1717040" cy="306705"/>
          </a:xfrm>
          <a:prstGeom prst="rect">
            <a:avLst/>
          </a:prstGeom>
          <a:noFill/>
        </p:spPr>
        <p:txBody>
          <a:bodyPr wrap="square" rtlCol="0">
            <a:spAutoFit/>
          </a:bodyPr>
          <a:p>
            <a:r>
              <a:rPr lang="en-US" sz="1400" dirty="0">
                <a:solidFill>
                  <a:schemeClr val="bg1"/>
                </a:solidFill>
                <a:latin typeface="Century Gothic" panose="020B0502020202020204" pitchFamily="34" charset="0"/>
              </a:rPr>
              <a:t>Time to Market</a:t>
            </a:r>
            <a:endParaRPr lang="en-US" sz="1400" dirty="0">
              <a:solidFill>
                <a:schemeClr val="bg1"/>
              </a:solidFill>
              <a:latin typeface="Century Gothic" panose="020B0502020202020204" pitchFamily="34" charset="0"/>
            </a:endParaRPr>
          </a:p>
        </p:txBody>
      </p:sp>
      <p:sp>
        <p:nvSpPr>
          <p:cNvPr id="196" name="TextBox 195"/>
          <p:cNvSpPr txBox="1"/>
          <p:nvPr/>
        </p:nvSpPr>
        <p:spPr>
          <a:xfrm>
            <a:off x="7892415" y="3148965"/>
            <a:ext cx="2080260" cy="306705"/>
          </a:xfrm>
          <a:prstGeom prst="rect">
            <a:avLst/>
          </a:prstGeom>
          <a:noFill/>
        </p:spPr>
        <p:txBody>
          <a:bodyPr wrap="square" rtlCol="0">
            <a:spAutoFit/>
          </a:bodyPr>
          <a:p>
            <a:r>
              <a:rPr lang="en-US" sz="1400" dirty="0">
                <a:solidFill>
                  <a:schemeClr val="bg1"/>
                </a:solidFill>
                <a:latin typeface="Century Gothic" panose="020B0502020202020204" pitchFamily="34" charset="0"/>
              </a:rPr>
              <a:t>Higher Performance </a:t>
            </a:r>
            <a:endParaRPr lang="en-US" sz="1400"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11"/>
          <a:stretch>
            <a:fillRect/>
          </a:stretch>
        </p:blipFill>
        <p:spPr>
          <a:xfrm>
            <a:off x="8143240" y="1945640"/>
            <a:ext cx="1158875" cy="1172210"/>
          </a:xfrm>
          <a:prstGeom prst="rect">
            <a:avLst/>
          </a:prstGeom>
        </p:spPr>
      </p:pic>
      <p:pic>
        <p:nvPicPr>
          <p:cNvPr id="11" name="Picture 10"/>
          <p:cNvPicPr>
            <a:picLocks noChangeAspect="1"/>
          </p:cNvPicPr>
          <p:nvPr/>
        </p:nvPicPr>
        <p:blipFill>
          <a:blip r:embed="rId12"/>
          <a:stretch>
            <a:fillRect/>
          </a:stretch>
        </p:blipFill>
        <p:spPr>
          <a:xfrm>
            <a:off x="10348595" y="1913255"/>
            <a:ext cx="1242060" cy="1041400"/>
          </a:xfrm>
          <a:prstGeom prst="rect">
            <a:avLst/>
          </a:prstGeom>
        </p:spPr>
      </p:pic>
      <p:sp>
        <p:nvSpPr>
          <p:cNvPr id="12" name="TextBox 195"/>
          <p:cNvSpPr txBox="1"/>
          <p:nvPr/>
        </p:nvSpPr>
        <p:spPr>
          <a:xfrm>
            <a:off x="10348595" y="3148965"/>
            <a:ext cx="2080260" cy="306705"/>
          </a:xfrm>
          <a:prstGeom prst="rect">
            <a:avLst/>
          </a:prstGeom>
          <a:noFill/>
        </p:spPr>
        <p:txBody>
          <a:bodyPr wrap="square" rtlCol="0">
            <a:spAutoFit/>
          </a:bodyPr>
          <a:p>
            <a:r>
              <a:rPr lang="en-US" sz="1400" dirty="0">
                <a:solidFill>
                  <a:schemeClr val="bg1"/>
                </a:solidFill>
                <a:latin typeface="Century Gothic" panose="020B0502020202020204" pitchFamily="34" charset="0"/>
              </a:rPr>
              <a:t> TCO</a:t>
            </a:r>
            <a:endParaRPr lang="en-US" sz="1400" dirty="0">
              <a:solidFill>
                <a:schemeClr val="bg1"/>
              </a:solidFill>
              <a:latin typeface="Century Gothic" panose="020B0502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p:nvPr/>
        </p:nvSpPr>
        <p:spPr>
          <a:xfrm>
            <a:off x="390525" y="929005"/>
            <a:ext cx="5506720" cy="1198880"/>
          </a:xfrm>
          <a:prstGeom prst="rect">
            <a:avLst/>
          </a:prstGeom>
          <a:noFill/>
        </p:spPr>
        <p:txBody>
          <a:bodyPr wrap="square" rtlCol="0">
            <a:spAutoFit/>
          </a:bodyPr>
          <a:p>
            <a:r>
              <a:rPr lang="en-US">
                <a:solidFill>
                  <a:schemeClr val="bg1"/>
                </a:solidFill>
              </a:rPr>
              <a:t>Main advantages:</a:t>
            </a:r>
            <a:endParaRPr lang="en-US">
              <a:solidFill>
                <a:schemeClr val="bg1"/>
              </a:solidFill>
            </a:endParaRPr>
          </a:p>
          <a:p>
            <a:r>
              <a:rPr lang="en-US">
                <a:solidFill>
                  <a:schemeClr val="bg1"/>
                </a:solidFill>
              </a:rPr>
              <a:t>1. I</a:t>
            </a:r>
            <a:r>
              <a:rPr lang="en-US">
                <a:solidFill>
                  <a:schemeClr val="bg1"/>
                </a:solidFill>
                <a:sym typeface="+mn-ea"/>
              </a:rPr>
              <a:t>ntegrate technologies into single solution </a:t>
            </a:r>
            <a:r>
              <a:rPr lang="en-US">
                <a:solidFill>
                  <a:schemeClr val="bg1"/>
                </a:solidFill>
              </a:rPr>
              <a:t> </a:t>
            </a:r>
            <a:endParaRPr lang="en-US">
              <a:solidFill>
                <a:schemeClr val="bg1"/>
              </a:solidFill>
            </a:endParaRPr>
          </a:p>
          <a:p>
            <a:r>
              <a:rPr lang="en-US">
                <a:solidFill>
                  <a:schemeClr val="bg1"/>
                </a:solidFill>
              </a:rPr>
              <a:t>2. Simplify the operation with automation and visualization</a:t>
            </a:r>
            <a:endParaRPr lang="en-US">
              <a:solidFill>
                <a:schemeClr val="bg1"/>
              </a:solidFill>
            </a:endParaRPr>
          </a:p>
        </p:txBody>
      </p:sp>
      <p:sp>
        <p:nvSpPr>
          <p:cNvPr id="14" name="Text Box 13"/>
          <p:cNvSpPr txBox="1"/>
          <p:nvPr/>
        </p:nvSpPr>
        <p:spPr>
          <a:xfrm>
            <a:off x="6920230" y="929005"/>
            <a:ext cx="5728335" cy="1198880"/>
          </a:xfrm>
          <a:prstGeom prst="rect">
            <a:avLst/>
          </a:prstGeom>
          <a:noFill/>
        </p:spPr>
        <p:txBody>
          <a:bodyPr wrap="square" rtlCol="0">
            <a:spAutoFit/>
          </a:bodyPr>
          <a:p>
            <a:r>
              <a:rPr lang="en-US">
                <a:solidFill>
                  <a:schemeClr val="bg1"/>
                </a:solidFill>
              </a:rPr>
              <a:t>Business value:</a:t>
            </a:r>
            <a:endParaRPr lang="en-US">
              <a:solidFill>
                <a:schemeClr val="bg1"/>
              </a:solidFill>
            </a:endParaRPr>
          </a:p>
          <a:p>
            <a:r>
              <a:rPr lang="en-US">
                <a:solidFill>
                  <a:schemeClr val="bg1"/>
                </a:solidFill>
              </a:rPr>
              <a:t>1. Lower CAPEX and OPEX</a:t>
            </a:r>
            <a:endParaRPr lang="en-US">
              <a:solidFill>
                <a:schemeClr val="bg1"/>
              </a:solidFill>
            </a:endParaRPr>
          </a:p>
          <a:p>
            <a:r>
              <a:rPr lang="en-US">
                <a:solidFill>
                  <a:schemeClr val="bg1"/>
                </a:solidFill>
              </a:rPr>
              <a:t>2. Faster TTM</a:t>
            </a:r>
            <a:endParaRPr lang="en-US">
              <a:solidFill>
                <a:schemeClr val="bg1"/>
              </a:solidFill>
            </a:endParaRPr>
          </a:p>
          <a:p>
            <a:endParaRPr lang="en-US" altLang="zh-CN">
              <a:solidFill>
                <a:schemeClr val="bg1"/>
              </a:solidFill>
            </a:endParaRPr>
          </a:p>
        </p:txBody>
      </p:sp>
      <p:pic>
        <p:nvPicPr>
          <p:cNvPr id="19" name="Content Placeholder 18"/>
          <p:cNvPicPr>
            <a:picLocks noChangeAspect="1"/>
          </p:cNvPicPr>
          <p:nvPr>
            <p:ph sz="half" idx="1"/>
          </p:nvPr>
        </p:nvPicPr>
        <p:blipFill>
          <a:blip r:embed="rId1"/>
          <a:stretch>
            <a:fillRect/>
          </a:stretch>
        </p:blipFill>
        <p:spPr>
          <a:xfrm>
            <a:off x="390525" y="4612640"/>
            <a:ext cx="10962640" cy="2117725"/>
          </a:xfrm>
          <a:prstGeom prst="rect">
            <a:avLst/>
          </a:prstGeom>
        </p:spPr>
      </p:pic>
      <p:sp>
        <p:nvSpPr>
          <p:cNvPr id="2" name="Text Box 1"/>
          <p:cNvSpPr txBox="1"/>
          <p:nvPr/>
        </p:nvSpPr>
        <p:spPr>
          <a:xfrm>
            <a:off x="3184525" y="345440"/>
            <a:ext cx="4422140" cy="583565"/>
          </a:xfrm>
          <a:prstGeom prst="rect">
            <a:avLst/>
          </a:prstGeom>
          <a:noFill/>
        </p:spPr>
        <p:txBody>
          <a:bodyPr wrap="square" rtlCol="0">
            <a:spAutoFit/>
          </a:bodyPr>
          <a:p>
            <a:r>
              <a:rPr lang="en-US" sz="3200" b="1">
                <a:solidFill>
                  <a:srgbClr val="FFC000"/>
                </a:solidFill>
              </a:rPr>
              <a:t>Typical scope of work</a:t>
            </a:r>
            <a:endParaRPr lang="en-US" sz="3200" b="1">
              <a:solidFill>
                <a:srgbClr val="FFC000"/>
              </a:solidFill>
            </a:endParaRPr>
          </a:p>
        </p:txBody>
      </p:sp>
      <p:sp>
        <p:nvSpPr>
          <p:cNvPr id="3" name="Text Box 2"/>
          <p:cNvSpPr txBox="1"/>
          <p:nvPr/>
        </p:nvSpPr>
        <p:spPr>
          <a:xfrm>
            <a:off x="0" y="2079625"/>
            <a:ext cx="12191365" cy="460375"/>
          </a:xfrm>
          <a:prstGeom prst="rect">
            <a:avLst/>
          </a:prstGeom>
          <a:solidFill>
            <a:schemeClr val="tx2">
              <a:lumMod val="75000"/>
            </a:schemeClr>
          </a:solidFill>
          <a:ln>
            <a:solidFill>
              <a:schemeClr val="tx1">
                <a:lumMod val="85000"/>
                <a:lumOff val="15000"/>
              </a:schemeClr>
            </a:solidFill>
          </a:ln>
        </p:spPr>
        <p:txBody>
          <a:bodyPr wrap="square" rtlCol="0">
            <a:spAutoFit/>
          </a:bodyPr>
          <a:p>
            <a:pPr algn="ctr"/>
            <a:r>
              <a:rPr lang="en-US" sz="2400" b="1">
                <a:solidFill>
                  <a:srgbClr val="FFC000"/>
                </a:solidFill>
              </a:rPr>
              <a:t>make the best technology affordable for more</a:t>
            </a:r>
            <a:endParaRPr lang="en-US" sz="2400" b="1">
              <a:solidFill>
                <a:srgbClr val="FFC000"/>
              </a:solidFill>
            </a:endParaRPr>
          </a:p>
        </p:txBody>
      </p:sp>
      <p:pic>
        <p:nvPicPr>
          <p:cNvPr id="5" name="Content Placeholder 4"/>
          <p:cNvPicPr>
            <a:picLocks noChangeAspect="1"/>
          </p:cNvPicPr>
          <p:nvPr>
            <p:ph sz="half" idx="2"/>
          </p:nvPr>
        </p:nvPicPr>
        <p:blipFill>
          <a:blip r:embed="rId2"/>
          <a:stretch>
            <a:fillRect/>
          </a:stretch>
        </p:blipFill>
        <p:spPr>
          <a:xfrm>
            <a:off x="389890" y="2562225"/>
            <a:ext cx="10963910" cy="20237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4"/>
          <p:cNvSpPr txBox="1"/>
          <p:nvPr/>
        </p:nvSpPr>
        <p:spPr>
          <a:xfrm>
            <a:off x="630555" y="1273810"/>
            <a:ext cx="9959340" cy="5139055"/>
          </a:xfrm>
          <a:prstGeom prst="rect">
            <a:avLst/>
          </a:prstGeom>
          <a:noFill/>
        </p:spPr>
        <p:txBody>
          <a:bodyPr wrap="square" rtlCol="0">
            <a:spAutoFit/>
          </a:bodyPr>
          <a:p>
            <a:r>
              <a:rPr lang="en-US" sz="2000">
                <a:solidFill>
                  <a:schemeClr val="bg1"/>
                </a:solidFill>
              </a:rPr>
              <a:t>Don't focus on replacing vSphere and vCenter with our aSV, the value is too small for a vmware customer. Always use more value to compete with less value!</a:t>
            </a:r>
            <a:endParaRPr lang="en-US" sz="2000">
              <a:solidFill>
                <a:schemeClr val="bg1"/>
              </a:solidFill>
            </a:endParaRPr>
          </a:p>
          <a:p>
            <a:endParaRPr lang="en-US" sz="2000">
              <a:solidFill>
                <a:schemeClr val="bg1"/>
              </a:solidFill>
            </a:endParaRPr>
          </a:p>
          <a:p>
            <a:r>
              <a:rPr lang="en-US" sz="2800" b="1">
                <a:solidFill>
                  <a:schemeClr val="bg1"/>
                </a:solidFill>
              </a:rPr>
              <a:t>hypervisor + at least one of the following features in demand</a:t>
            </a:r>
            <a:endParaRPr lang="en-US" sz="2800" b="1">
              <a:solidFill>
                <a:schemeClr val="bg1"/>
              </a:solidFill>
            </a:endParaRPr>
          </a:p>
          <a:p>
            <a:pPr marL="342900" indent="-342900">
              <a:buFont typeface="Arial" panose="020B0604020202020204" pitchFamily="34" charset="0"/>
              <a:buChar char="•"/>
            </a:pPr>
            <a:r>
              <a:rPr lang="en-US" sz="2000">
                <a:solidFill>
                  <a:schemeClr val="bg1"/>
                </a:solidFill>
              </a:rPr>
              <a:t>HA</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backup</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DR</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Storage</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microsegmentation</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security(vNGAF and ES with correlation)</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Cloud Management</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better business analytics</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urgent TTM </a:t>
            </a:r>
            <a:endParaRPr lang="en-US" sz="2000">
              <a:solidFill>
                <a:schemeClr val="bg1"/>
              </a:solidFill>
            </a:endParaRPr>
          </a:p>
          <a:p>
            <a:pPr marL="342900" indent="-342900"/>
            <a:endParaRPr lang="en-US" sz="2000">
              <a:solidFill>
                <a:schemeClr val="bg1"/>
              </a:solidFill>
            </a:endParaRPr>
          </a:p>
          <a:p>
            <a:r>
              <a:rPr lang="en-US" sz="2000">
                <a:solidFill>
                  <a:schemeClr val="bg1"/>
                </a:solidFill>
              </a:rPr>
              <a:t>the bigger the scope of consolidation, the higher chance to win against vmware as well as any other HCI players. </a:t>
            </a:r>
            <a:endParaRPr lang="en-US" altLang="en-US" sz="2000">
              <a:solidFill>
                <a:schemeClr val="bg1"/>
              </a:solidFill>
            </a:endParaRPr>
          </a:p>
        </p:txBody>
      </p:sp>
      <p:sp>
        <p:nvSpPr>
          <p:cNvPr id="6" name="Text Box 5"/>
          <p:cNvSpPr txBox="1"/>
          <p:nvPr/>
        </p:nvSpPr>
        <p:spPr>
          <a:xfrm>
            <a:off x="3011805" y="608965"/>
            <a:ext cx="4533900" cy="583565"/>
          </a:xfrm>
          <a:prstGeom prst="rect">
            <a:avLst/>
          </a:prstGeom>
          <a:noFill/>
        </p:spPr>
        <p:txBody>
          <a:bodyPr wrap="square" rtlCol="0">
            <a:spAutoFit/>
          </a:bodyPr>
          <a:p>
            <a:r>
              <a:rPr lang="en-US" sz="3200">
                <a:gradFill>
                  <a:gsLst>
                    <a:gs pos="0">
                      <a:srgbClr val="FBFB11"/>
                    </a:gs>
                    <a:gs pos="100000">
                      <a:srgbClr val="838309"/>
                    </a:gs>
                  </a:gsLst>
                  <a:lin scaled="0"/>
                </a:gradFill>
              </a:rPr>
              <a:t>Friendly remind</a:t>
            </a:r>
            <a:endParaRPr lang="en-US" sz="3200">
              <a:gradFill>
                <a:gsLst>
                  <a:gs pos="0">
                    <a:srgbClr val="FBFB11"/>
                  </a:gs>
                  <a:gs pos="100000">
                    <a:srgbClr val="838309"/>
                  </a:gs>
                </a:gsLst>
                <a:lin scaled="0"/>
              </a:gra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07" y="111658"/>
            <a:ext cx="9222658" cy="1041758"/>
          </a:xfrm>
        </p:spPr>
        <p:txBody>
          <a:bodyPr>
            <a:normAutofit/>
          </a:bodyPr>
          <a:lstStyle/>
          <a:p>
            <a:pPr algn="ctr"/>
            <a:r>
              <a:rPr lang="en-US" sz="3200" dirty="0"/>
              <a:t>Case Sharing-Lanificial Cerruti</a:t>
            </a:r>
            <a:endParaRPr lang="en-US" sz="3200" dirty="0"/>
          </a:p>
        </p:txBody>
      </p:sp>
      <p:pic>
        <p:nvPicPr>
          <p:cNvPr id="3" name="Content Placeholder 2"/>
          <p:cNvPicPr>
            <a:picLocks noChangeAspect="1"/>
          </p:cNvPicPr>
          <p:nvPr>
            <p:ph idx="1"/>
          </p:nvPr>
        </p:nvPicPr>
        <p:blipFill>
          <a:blip r:embed="rId1"/>
          <a:stretch>
            <a:fillRect/>
          </a:stretch>
        </p:blipFill>
        <p:spPr>
          <a:xfrm>
            <a:off x="573405" y="1080770"/>
            <a:ext cx="10897235" cy="52317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1902460" y="656590"/>
            <a:ext cx="7186295" cy="521970"/>
          </a:xfrm>
          <a:prstGeom prst="rect">
            <a:avLst/>
          </a:prstGeom>
        </p:spPr>
        <p:txBody>
          <a:bodyPr wrap="none">
            <a:spAutoFit/>
          </a:bodyPr>
          <a:p>
            <a:r>
              <a:rPr lang="en-US" altLang="zh-CN" sz="2800" b="1" dirty="0">
                <a:solidFill>
                  <a:schemeClr val="bg1"/>
                </a:solidFill>
                <a:latin typeface="Century Gothic" panose="020B0502020202020204" pitchFamily="34" charset="0"/>
                <a:ea typeface="Microsoft YaHei" panose="020B0503020204020204" charset="-122"/>
              </a:rPr>
              <a:t>Case sharing: OETC </a:t>
            </a:r>
            <a:r>
              <a:rPr lang="zh-CN" altLang="en-US" sz="2800" b="1" dirty="0">
                <a:solidFill>
                  <a:schemeClr val="bg1"/>
                </a:solidFill>
                <a:latin typeface="Century Gothic" panose="020B0502020202020204" pitchFamily="34" charset="0"/>
                <a:ea typeface="Microsoft YaHei" panose="020B0503020204020204" charset="-122"/>
              </a:rPr>
              <a:t>（</a:t>
            </a:r>
            <a:r>
              <a:rPr lang="en-US" altLang="zh-CN" sz="2800" b="1" dirty="0">
                <a:solidFill>
                  <a:schemeClr val="bg1"/>
                </a:solidFill>
                <a:latin typeface="Century Gothic" panose="020B0502020202020204" pitchFamily="34" charset="0"/>
                <a:ea typeface="Microsoft YaHei" panose="020B0503020204020204" charset="-122"/>
              </a:rPr>
              <a:t>Oman Electricity</a:t>
            </a:r>
            <a:r>
              <a:rPr lang="zh-CN" altLang="en-US" sz="2800" b="1" dirty="0">
                <a:solidFill>
                  <a:schemeClr val="bg1"/>
                </a:solidFill>
                <a:latin typeface="Century Gothic" panose="020B0502020202020204" pitchFamily="34" charset="0"/>
                <a:ea typeface="Microsoft YaHei" panose="020B0503020204020204" charset="-122"/>
              </a:rPr>
              <a:t>）</a:t>
            </a:r>
            <a:endParaRPr lang="zh-CN" altLang="en-US" sz="2800" b="1" dirty="0">
              <a:solidFill>
                <a:schemeClr val="bg1"/>
              </a:solidFill>
              <a:latin typeface="Century Gothic" panose="020B0502020202020204" pitchFamily="34" charset="0"/>
              <a:ea typeface="Microsoft YaHei" panose="020B0503020204020204" charset="-122"/>
            </a:endParaRPr>
          </a:p>
        </p:txBody>
      </p:sp>
      <p:pic>
        <p:nvPicPr>
          <p:cNvPr id="2" name="Picture 1"/>
          <p:cNvPicPr>
            <a:picLocks noChangeAspect="1"/>
          </p:cNvPicPr>
          <p:nvPr/>
        </p:nvPicPr>
        <p:blipFill>
          <a:blip r:embed="rId1"/>
          <a:stretch>
            <a:fillRect/>
          </a:stretch>
        </p:blipFill>
        <p:spPr>
          <a:xfrm>
            <a:off x="1102360" y="1340485"/>
            <a:ext cx="9292590" cy="52190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1245" y="379730"/>
            <a:ext cx="9222740" cy="819785"/>
          </a:xfrm>
        </p:spPr>
        <p:txBody>
          <a:bodyPr/>
          <a:p>
            <a:r>
              <a:rPr lang="en-US" dirty="0"/>
              <a:t>OETC </a:t>
            </a:r>
            <a:r>
              <a:rPr lang="en-US" dirty="0">
                <a:gradFill>
                  <a:gsLst>
                    <a:gs pos="0">
                      <a:srgbClr val="FBFB11"/>
                    </a:gs>
                    <a:gs pos="100000">
                      <a:srgbClr val="838309"/>
                    </a:gs>
                  </a:gsLst>
                  <a:lin scaled="0"/>
                </a:gradFill>
              </a:rPr>
              <a:t>Main Office</a:t>
            </a:r>
            <a:endParaRPr lang="en-US" dirty="0">
              <a:gradFill>
                <a:gsLst>
                  <a:gs pos="0">
                    <a:srgbClr val="FBFB11"/>
                  </a:gs>
                  <a:gs pos="100000">
                    <a:srgbClr val="838309"/>
                  </a:gs>
                </a:gsLst>
                <a:lin scaled="0"/>
              </a:gradFill>
            </a:endParaRPr>
          </a:p>
        </p:txBody>
      </p:sp>
      <p:pic>
        <p:nvPicPr>
          <p:cNvPr id="6" name="Picture 5"/>
          <p:cNvPicPr>
            <a:picLocks noChangeAspect="1"/>
          </p:cNvPicPr>
          <p:nvPr/>
        </p:nvPicPr>
        <p:blipFill>
          <a:blip r:embed="rId1"/>
          <a:stretch>
            <a:fillRect/>
          </a:stretch>
        </p:blipFill>
        <p:spPr>
          <a:xfrm>
            <a:off x="808048" y="1139316"/>
            <a:ext cx="10333333" cy="5476709"/>
          </a:xfrm>
          <a:prstGeom prst="rect">
            <a:avLst/>
          </a:prstGeom>
        </p:spPr>
      </p:pic>
      <p:sp>
        <p:nvSpPr>
          <p:cNvPr id="10" name="Text Box 9"/>
          <p:cNvSpPr txBox="1"/>
          <p:nvPr/>
        </p:nvSpPr>
        <p:spPr>
          <a:xfrm>
            <a:off x="5490845" y="4230370"/>
            <a:ext cx="4394835" cy="1753235"/>
          </a:xfrm>
          <a:prstGeom prst="rect">
            <a:avLst/>
          </a:prstGeom>
          <a:noFill/>
        </p:spPr>
        <p:txBody>
          <a:bodyPr wrap="square" rtlCol="0">
            <a:spAutoFit/>
            <a:scene3d>
              <a:camera prst="orthographicFront"/>
              <a:lightRig rig="threePt" dir="t"/>
            </a:scene3d>
          </a:bodyPr>
          <a:p>
            <a:r>
              <a:rPr lang="en-US">
                <a:solidFill>
                  <a:schemeClr val="tx1"/>
                </a:solidFill>
                <a:effectLst>
                  <a:outerShdw blurRad="38100" dist="19050" dir="2700000" algn="tl" rotWithShape="0">
                    <a:schemeClr val="dk1">
                      <a:alpha val="40000"/>
                    </a:schemeClr>
                  </a:outerShdw>
                </a:effectLst>
              </a:rPr>
              <a:t>8 high performance Servers in 1 HCI cluster carrying the business systems for the whole company</a:t>
            </a:r>
            <a:endParaRPr lang="en-US">
              <a:solidFill>
                <a:schemeClr val="tx1"/>
              </a:solidFill>
              <a:effectLst>
                <a:outerShdw blurRad="38100" dist="19050" dir="2700000" algn="tl" rotWithShape="0">
                  <a:schemeClr val="dk1">
                    <a:alpha val="40000"/>
                  </a:schemeClr>
                </a:outerShdw>
              </a:effectLst>
            </a:endParaRPr>
          </a:p>
          <a:p>
            <a:endParaRPr lang="en-US">
              <a:solidFill>
                <a:schemeClr val="tx1"/>
              </a:solidFill>
              <a:effectLst>
                <a:outerShdw blurRad="38100" dist="19050" dir="2700000" algn="tl" rotWithShape="0">
                  <a:schemeClr val="dk1">
                    <a:alpha val="40000"/>
                  </a:schemeClr>
                </a:outerShdw>
              </a:effectLst>
            </a:endParaRPr>
          </a:p>
          <a:p>
            <a:r>
              <a:rPr lang="en-US">
                <a:solidFill>
                  <a:schemeClr val="tx1"/>
                </a:solidFill>
                <a:effectLst>
                  <a:outerShdw blurRad="38100" dist="19050" dir="2700000" algn="tl" rotWithShape="0">
                    <a:schemeClr val="dk1">
                      <a:alpha val="40000"/>
                    </a:schemeClr>
                  </a:outerShdw>
                </a:effectLst>
              </a:rPr>
              <a:t>Firewall is enabled to protect those services at Head Quarter</a:t>
            </a:r>
            <a:endParaRPr 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nvSpPr>
        <p:spPr>
          <a:xfrm>
            <a:off x="2616200" y="185419"/>
            <a:ext cx="5232400" cy="5508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bg1"/>
                </a:solidFill>
                <a:latin typeface="Century Gothic" panose="020B0502020202020204" pitchFamily="34" charset="0"/>
                <a:ea typeface="+mj-ea"/>
                <a:cs typeface="+mj-cs"/>
              </a:defRPr>
            </a:lvl1pPr>
          </a:lstStyle>
          <a:p>
            <a:r>
              <a:rPr lang="en-US" dirty="0"/>
              <a:t>OETC </a:t>
            </a:r>
            <a:r>
              <a:rPr lang="en-US" dirty="0">
                <a:gradFill>
                  <a:gsLst>
                    <a:gs pos="0">
                      <a:srgbClr val="FBFB11"/>
                    </a:gs>
                    <a:gs pos="100000">
                      <a:srgbClr val="838309"/>
                    </a:gs>
                  </a:gsLst>
                  <a:lin scaled="0"/>
                </a:gradFill>
              </a:rPr>
              <a:t>Substation Office </a:t>
            </a:r>
            <a:endParaRPr lang="en-US" dirty="0">
              <a:gradFill>
                <a:gsLst>
                  <a:gs pos="0">
                    <a:srgbClr val="FBFB11"/>
                  </a:gs>
                  <a:gs pos="100000">
                    <a:srgbClr val="838309"/>
                  </a:gs>
                </a:gsLst>
                <a:lin scaled="0"/>
              </a:gradFill>
            </a:endParaRPr>
          </a:p>
        </p:txBody>
      </p:sp>
      <p:pic>
        <p:nvPicPr>
          <p:cNvPr id="9" name="Picture 8"/>
          <p:cNvPicPr>
            <a:picLocks noChangeAspect="1"/>
          </p:cNvPicPr>
          <p:nvPr/>
        </p:nvPicPr>
        <p:blipFill>
          <a:blip r:embed="rId1"/>
          <a:stretch>
            <a:fillRect/>
          </a:stretch>
        </p:blipFill>
        <p:spPr>
          <a:xfrm>
            <a:off x="1206159" y="814831"/>
            <a:ext cx="9780952" cy="5471947"/>
          </a:xfrm>
          <a:prstGeom prst="rect">
            <a:avLst/>
          </a:prstGeom>
        </p:spPr>
      </p:pic>
      <p:sp>
        <p:nvSpPr>
          <p:cNvPr id="10" name="Text Box 9"/>
          <p:cNvSpPr txBox="1"/>
          <p:nvPr/>
        </p:nvSpPr>
        <p:spPr>
          <a:xfrm>
            <a:off x="5480685" y="4230370"/>
            <a:ext cx="4394835" cy="1198880"/>
          </a:xfrm>
          <a:prstGeom prst="rect">
            <a:avLst/>
          </a:prstGeom>
          <a:noFill/>
        </p:spPr>
        <p:txBody>
          <a:bodyPr wrap="square" rtlCol="0">
            <a:spAutoFit/>
            <a:scene3d>
              <a:camera prst="orthographicFront"/>
              <a:lightRig rig="threePt" dir="t"/>
            </a:scene3d>
          </a:bodyPr>
          <a:p>
            <a:r>
              <a:rPr lang="en-US">
                <a:solidFill>
                  <a:schemeClr val="tx1"/>
                </a:solidFill>
                <a:effectLst>
                  <a:outerShdw blurRad="38100" dist="19050" dir="2700000" algn="tl" rotWithShape="0">
                    <a:schemeClr val="dk1">
                      <a:alpha val="40000"/>
                    </a:schemeClr>
                  </a:outerShdw>
                </a:effectLst>
              </a:rPr>
              <a:t>1RU server with HA at each sub-station for IoT, file server and monitoring sorfware. </a:t>
            </a:r>
            <a:endParaRPr lang="en-US">
              <a:solidFill>
                <a:schemeClr val="tx1"/>
              </a:solidFill>
              <a:effectLst>
                <a:outerShdw blurRad="38100" dist="19050" dir="2700000" algn="tl" rotWithShape="0">
                  <a:schemeClr val="dk1">
                    <a:alpha val="40000"/>
                  </a:schemeClr>
                </a:outerShdw>
              </a:effectLst>
            </a:endParaRPr>
          </a:p>
          <a:p>
            <a:endParaRPr lang="en-US">
              <a:solidFill>
                <a:schemeClr val="tx1"/>
              </a:solidFill>
              <a:effectLst>
                <a:outerShdw blurRad="38100" dist="19050" dir="2700000" algn="tl" rotWithShape="0">
                  <a:schemeClr val="dk1">
                    <a:alpha val="40000"/>
                  </a:schemeClr>
                </a:outerShdw>
              </a:effectLst>
            </a:endParaRPr>
          </a:p>
          <a:p>
            <a:r>
              <a:rPr lang="en-US">
                <a:solidFill>
                  <a:schemeClr val="tx1"/>
                </a:solidFill>
                <a:effectLst>
                  <a:outerShdw blurRad="38100" dist="19050" dir="2700000" algn="tl" rotWithShape="0">
                    <a:schemeClr val="dk1">
                      <a:alpha val="40000"/>
                    </a:schemeClr>
                  </a:outerShdw>
                </a:effectLst>
              </a:rPr>
              <a:t>Firewall is enabled to protect those services </a:t>
            </a:r>
            <a:endParaRPr lang="en-US">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 y="3552237"/>
            <a:ext cx="12161289" cy="327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118"/>
          <p:cNvCxnSpPr/>
          <p:nvPr/>
        </p:nvCxnSpPr>
        <p:spPr>
          <a:xfrm flipH="1">
            <a:off x="3560564" y="3100056"/>
            <a:ext cx="889000" cy="1758243"/>
          </a:xfrm>
          <a:prstGeom prst="line">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029387" y="4858299"/>
            <a:ext cx="1064578" cy="1051436"/>
          </a:xfrm>
          <a:prstGeom prst="ellipse">
            <a:avLst/>
          </a:prstGeom>
          <a:solidFill>
            <a:sysClr val="window" lastClr="FFFFFF"/>
          </a:solidFill>
          <a:ln w="25400" cap="flat" cmpd="sng" algn="ctr">
            <a:solidFill>
              <a:srgbClr val="1B6AA3"/>
            </a:solidFill>
            <a:prstDash val="solid"/>
          </a:ln>
          <a:effectLst/>
        </p:spPr>
        <p:txBody>
          <a:bodyPr lIns="121371" tIns="60685" rIns="121371" bIns="60685" anchor="ctr"/>
          <a:lstStyle/>
          <a:p>
            <a:pPr algn="ctr">
              <a:defRPr/>
            </a:pPr>
            <a:endParaRPr lang="en-US" sz="2000" kern="0">
              <a:solidFill>
                <a:prstClr val="white"/>
              </a:solidFill>
              <a:latin typeface="Calibri" panose="020F0502020204030204"/>
              <a:ea typeface="SimSun" panose="02010600030101010101" pitchFamily="2" charset="-122"/>
              <a:cs typeface="SimSun" panose="02010600030101010101" pitchFamily="2" charset="-122"/>
            </a:endParaRPr>
          </a:p>
        </p:txBody>
      </p:sp>
      <p:cxnSp>
        <p:nvCxnSpPr>
          <p:cNvPr id="7" name="直接连接符 118"/>
          <p:cNvCxnSpPr>
            <a:endCxn id="65" idx="6"/>
          </p:cNvCxnSpPr>
          <p:nvPr/>
        </p:nvCxnSpPr>
        <p:spPr>
          <a:xfrm flipH="1">
            <a:off x="5358568" y="2695162"/>
            <a:ext cx="5816211" cy="32830"/>
          </a:xfrm>
          <a:prstGeom prst="line">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标题 1"/>
          <p:cNvSpPr>
            <a:spLocks noGrp="1" noChangeArrowheads="1"/>
          </p:cNvSpPr>
          <p:nvPr/>
        </p:nvSpPr>
        <p:spPr bwMode="auto">
          <a:xfrm>
            <a:off x="2423714" y="180723"/>
            <a:ext cx="6987602" cy="799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txBody>
          <a:bodyPr lIns="100410" tIns="50205" rIns="100410" bIns="50205" anchor="ctr"/>
          <a:lstStyle>
            <a:lvl1pPr defTabSz="913130">
              <a:defRPr kumimoji="1" sz="2400">
                <a:solidFill>
                  <a:schemeClr val="tx1"/>
                </a:solidFill>
                <a:latin typeface="Arial" panose="020B0604020202020204" pitchFamily="34" charset="0"/>
                <a:ea typeface="SimSun" panose="02010600030101010101" pitchFamily="2" charset="-122"/>
              </a:defRPr>
            </a:lvl1pPr>
            <a:lvl2pPr marL="742950" indent="-285750" defTabSz="913130">
              <a:defRPr kumimoji="1" sz="2400">
                <a:solidFill>
                  <a:schemeClr val="tx1"/>
                </a:solidFill>
                <a:latin typeface="Arial" panose="020B0604020202020204" pitchFamily="34" charset="0"/>
                <a:ea typeface="SimSun" panose="02010600030101010101" pitchFamily="2" charset="-122"/>
              </a:defRPr>
            </a:lvl2pPr>
            <a:lvl3pPr marL="1143000" indent="-228600" defTabSz="913130">
              <a:defRPr kumimoji="1" sz="2400">
                <a:solidFill>
                  <a:schemeClr val="tx1"/>
                </a:solidFill>
                <a:latin typeface="Arial" panose="020B0604020202020204" pitchFamily="34" charset="0"/>
                <a:ea typeface="SimSun" panose="02010600030101010101" pitchFamily="2" charset="-122"/>
              </a:defRPr>
            </a:lvl3pPr>
            <a:lvl4pPr marL="1600200" indent="-228600" defTabSz="913130">
              <a:defRPr kumimoji="1" sz="2400">
                <a:solidFill>
                  <a:schemeClr val="tx1"/>
                </a:solidFill>
                <a:latin typeface="Arial" panose="020B0604020202020204" pitchFamily="34" charset="0"/>
                <a:ea typeface="SimSun" panose="02010600030101010101" pitchFamily="2" charset="-122"/>
              </a:defRPr>
            </a:lvl4pPr>
            <a:lvl5pPr marL="2057400" indent="-228600" defTabSz="913130">
              <a:defRPr kumimoji="1" sz="2400">
                <a:solidFill>
                  <a:schemeClr val="tx1"/>
                </a:solidFill>
                <a:latin typeface="Arial" panose="020B0604020202020204" pitchFamily="34" charset="0"/>
                <a:ea typeface="SimSun" panose="02010600030101010101" pitchFamily="2" charset="-122"/>
              </a:defRPr>
            </a:lvl5pPr>
            <a:lvl6pPr marL="2514600" indent="-228600" defTabSz="91313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313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313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313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lang="en-US" altLang="zh-CN" sz="2665" b="1" dirty="0">
                <a:solidFill>
                  <a:srgbClr val="FFFFFF"/>
                </a:solidFill>
                <a:latin typeface="Century Gothic" panose="020B0502020202020204" pitchFamily="34" charset="0"/>
                <a:ea typeface="Microsoft YaHei" panose="020B0503020204020204" charset="-122"/>
                <a:sym typeface="Microsoft YaHei" panose="020B0503020204020204" charset="-122"/>
              </a:rPr>
              <a:t>Smooth Trip to the future</a:t>
            </a:r>
            <a:endParaRPr lang="en-US" altLang="zh-CN" sz="2665" b="1" dirty="0">
              <a:solidFill>
                <a:srgbClr val="FFFFFF"/>
              </a:solidFill>
              <a:latin typeface="Century Gothic" panose="020B0502020202020204" pitchFamily="34" charset="0"/>
              <a:ea typeface="Microsoft YaHei" panose="020B0503020204020204" charset="-122"/>
              <a:sym typeface="Microsoft YaHei" panose="020B0503020204020204" charset="-122"/>
            </a:endParaRPr>
          </a:p>
        </p:txBody>
      </p:sp>
      <p:cxnSp>
        <p:nvCxnSpPr>
          <p:cNvPr id="9" name="直接连接符 118"/>
          <p:cNvCxnSpPr/>
          <p:nvPr/>
        </p:nvCxnSpPr>
        <p:spPr>
          <a:xfrm flipV="1">
            <a:off x="953572" y="2259346"/>
            <a:ext cx="1042352" cy="656324"/>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5"/>
          <p:cNvSpPr/>
          <p:nvPr/>
        </p:nvSpPr>
        <p:spPr>
          <a:xfrm>
            <a:off x="1953094" y="1562234"/>
            <a:ext cx="1066800" cy="1051436"/>
          </a:xfrm>
          <a:prstGeom prst="ellipse">
            <a:avLst/>
          </a:prstGeom>
          <a:solidFill>
            <a:sysClr val="window" lastClr="FFFFFF"/>
          </a:solidFill>
          <a:ln w="25400" cap="flat" cmpd="sng" algn="ctr">
            <a:solidFill>
              <a:srgbClr val="1B6AA3"/>
            </a:solidFill>
            <a:prstDash val="solid"/>
          </a:ln>
          <a:effectLst/>
        </p:spPr>
        <p:txBody>
          <a:bodyPr lIns="121371" tIns="60685" rIns="121371" bIns="60685" anchor="ctr"/>
          <a:lstStyle/>
          <a:p>
            <a:pPr algn="ctr">
              <a:defRPr/>
            </a:pPr>
            <a:endParaRPr lang="en-US" sz="2000" kern="0">
              <a:solidFill>
                <a:prstClr val="white"/>
              </a:solidFill>
              <a:latin typeface="Calibri" panose="020F0502020204030204"/>
              <a:ea typeface="SimSun" panose="02010600030101010101" pitchFamily="2" charset="-122"/>
              <a:cs typeface="SimSun" panose="02010600030101010101" pitchFamily="2" charset="-122"/>
            </a:endParaRPr>
          </a:p>
        </p:txBody>
      </p:sp>
      <p:grpSp>
        <p:nvGrpSpPr>
          <p:cNvPr id="97" name="组 96"/>
          <p:cNvGrpSpPr/>
          <p:nvPr/>
        </p:nvGrpSpPr>
        <p:grpSpPr>
          <a:xfrm>
            <a:off x="2214621" y="1780821"/>
            <a:ext cx="586740" cy="485110"/>
            <a:chOff x="1584225" y="1320164"/>
            <a:chExt cx="440055" cy="368380"/>
          </a:xfrm>
        </p:grpSpPr>
        <p:sp>
          <p:nvSpPr>
            <p:cNvPr id="12" name="Freeform 73"/>
            <p:cNvSpPr/>
            <p:nvPr/>
          </p:nvSpPr>
          <p:spPr bwMode="auto">
            <a:xfrm>
              <a:off x="1584225" y="1596449"/>
              <a:ext cx="126452" cy="92095"/>
            </a:xfrm>
            <a:custGeom>
              <a:avLst/>
              <a:gdLst>
                <a:gd name="T0" fmla="*/ 2147483647 w 55"/>
                <a:gd name="T1" fmla="*/ 0 h 48"/>
                <a:gd name="T2" fmla="*/ 2147483647 w 55"/>
                <a:gd name="T3" fmla="*/ 0 h 48"/>
                <a:gd name="T4" fmla="*/ 2147483647 w 55"/>
                <a:gd name="T5" fmla="*/ 0 h 48"/>
                <a:gd name="T6" fmla="*/ 2147483647 w 55"/>
                <a:gd name="T7" fmla="*/ 0 h 48"/>
                <a:gd name="T8" fmla="*/ 0 w 55"/>
                <a:gd name="T9" fmla="*/ 2147483647 h 48"/>
                <a:gd name="T10" fmla="*/ 0 w 55"/>
                <a:gd name="T11" fmla="*/ 2147483647 h 48"/>
                <a:gd name="T12" fmla="*/ 2147483647 w 55"/>
                <a:gd name="T13" fmla="*/ 2147483647 h 48"/>
                <a:gd name="T14" fmla="*/ 2147483647 w 55"/>
                <a:gd name="T15" fmla="*/ 2147483647 h 48"/>
                <a:gd name="T16" fmla="*/ 2147483647 w 55"/>
                <a:gd name="T17" fmla="*/ 2147483647 h 48"/>
                <a:gd name="T18" fmla="*/ 2147483647 w 55"/>
                <a:gd name="T19" fmla="*/ 2147483647 h 48"/>
                <a:gd name="T20" fmla="*/ 2147483647 w 55"/>
                <a:gd name="T21" fmla="*/ 2147483647 h 48"/>
                <a:gd name="T22" fmla="*/ 2147483647 w 55"/>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48">
                  <a:moveTo>
                    <a:pt x="47" y="0"/>
                  </a:moveTo>
                  <a:cubicBezTo>
                    <a:pt x="47" y="0"/>
                    <a:pt x="47" y="0"/>
                    <a:pt x="46" y="0"/>
                  </a:cubicBezTo>
                  <a:cubicBezTo>
                    <a:pt x="8" y="0"/>
                    <a:pt x="8" y="0"/>
                    <a:pt x="8" y="0"/>
                  </a:cubicBezTo>
                  <a:cubicBezTo>
                    <a:pt x="8" y="0"/>
                    <a:pt x="7" y="0"/>
                    <a:pt x="7" y="0"/>
                  </a:cubicBezTo>
                  <a:cubicBezTo>
                    <a:pt x="0" y="47"/>
                    <a:pt x="0" y="47"/>
                    <a:pt x="0" y="47"/>
                  </a:cubicBezTo>
                  <a:cubicBezTo>
                    <a:pt x="0" y="48"/>
                    <a:pt x="0" y="48"/>
                    <a:pt x="0" y="48"/>
                  </a:cubicBezTo>
                  <a:cubicBezTo>
                    <a:pt x="0" y="48"/>
                    <a:pt x="0" y="48"/>
                    <a:pt x="1" y="48"/>
                  </a:cubicBezTo>
                  <a:cubicBezTo>
                    <a:pt x="54" y="48"/>
                    <a:pt x="54" y="48"/>
                    <a:pt x="54" y="48"/>
                  </a:cubicBezTo>
                  <a:cubicBezTo>
                    <a:pt x="54" y="48"/>
                    <a:pt x="54" y="48"/>
                    <a:pt x="54" y="48"/>
                  </a:cubicBezTo>
                  <a:cubicBezTo>
                    <a:pt x="54" y="48"/>
                    <a:pt x="55" y="48"/>
                    <a:pt x="55" y="47"/>
                  </a:cubicBezTo>
                  <a:cubicBezTo>
                    <a:pt x="55" y="47"/>
                    <a:pt x="55" y="47"/>
                    <a:pt x="55" y="47"/>
                  </a:cubicBezTo>
                  <a:lnTo>
                    <a:pt x="47" y="0"/>
                  </a:lnTo>
                  <a:close/>
                </a:path>
              </a:pathLst>
            </a:custGeom>
            <a:solidFill>
              <a:srgbClr val="1B6AA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13" name="Freeform 74"/>
            <p:cNvSpPr/>
            <p:nvPr/>
          </p:nvSpPr>
          <p:spPr bwMode="auto">
            <a:xfrm>
              <a:off x="1741026" y="1596449"/>
              <a:ext cx="125188" cy="92095"/>
            </a:xfrm>
            <a:custGeom>
              <a:avLst/>
              <a:gdLst>
                <a:gd name="T0" fmla="*/ 2147483647 w 55"/>
                <a:gd name="T1" fmla="*/ 0 h 48"/>
                <a:gd name="T2" fmla="*/ 2147483647 w 55"/>
                <a:gd name="T3" fmla="*/ 0 h 48"/>
                <a:gd name="T4" fmla="*/ 2147483647 w 55"/>
                <a:gd name="T5" fmla="*/ 0 h 48"/>
                <a:gd name="T6" fmla="*/ 2147483647 w 55"/>
                <a:gd name="T7" fmla="*/ 0 h 48"/>
                <a:gd name="T8" fmla="*/ 0 w 55"/>
                <a:gd name="T9" fmla="*/ 2147483647 h 48"/>
                <a:gd name="T10" fmla="*/ 0 w 55"/>
                <a:gd name="T11" fmla="*/ 2147483647 h 48"/>
                <a:gd name="T12" fmla="*/ 2147483647 w 55"/>
                <a:gd name="T13" fmla="*/ 2147483647 h 48"/>
                <a:gd name="T14" fmla="*/ 2147483647 w 55"/>
                <a:gd name="T15" fmla="*/ 2147483647 h 48"/>
                <a:gd name="T16" fmla="*/ 2147483647 w 55"/>
                <a:gd name="T17" fmla="*/ 2147483647 h 48"/>
                <a:gd name="T18" fmla="*/ 2147483647 w 55"/>
                <a:gd name="T19" fmla="*/ 2147483647 h 48"/>
                <a:gd name="T20" fmla="*/ 2147483647 w 55"/>
                <a:gd name="T21" fmla="*/ 2147483647 h 48"/>
                <a:gd name="T22" fmla="*/ 2147483647 w 55"/>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48">
                  <a:moveTo>
                    <a:pt x="48" y="0"/>
                  </a:moveTo>
                  <a:cubicBezTo>
                    <a:pt x="48" y="0"/>
                    <a:pt x="47" y="0"/>
                    <a:pt x="47" y="0"/>
                  </a:cubicBezTo>
                  <a:cubicBezTo>
                    <a:pt x="9" y="0"/>
                    <a:pt x="9" y="0"/>
                    <a:pt x="9" y="0"/>
                  </a:cubicBezTo>
                  <a:cubicBezTo>
                    <a:pt x="8" y="0"/>
                    <a:pt x="8" y="0"/>
                    <a:pt x="8" y="0"/>
                  </a:cubicBezTo>
                  <a:cubicBezTo>
                    <a:pt x="0" y="47"/>
                    <a:pt x="0" y="47"/>
                    <a:pt x="0" y="47"/>
                  </a:cubicBezTo>
                  <a:cubicBezTo>
                    <a:pt x="0" y="48"/>
                    <a:pt x="0" y="48"/>
                    <a:pt x="0" y="48"/>
                  </a:cubicBezTo>
                  <a:cubicBezTo>
                    <a:pt x="0" y="48"/>
                    <a:pt x="1" y="48"/>
                    <a:pt x="1" y="48"/>
                  </a:cubicBezTo>
                  <a:cubicBezTo>
                    <a:pt x="54" y="48"/>
                    <a:pt x="54" y="48"/>
                    <a:pt x="54" y="48"/>
                  </a:cubicBezTo>
                  <a:cubicBezTo>
                    <a:pt x="54" y="48"/>
                    <a:pt x="54" y="48"/>
                    <a:pt x="54" y="48"/>
                  </a:cubicBezTo>
                  <a:cubicBezTo>
                    <a:pt x="55" y="48"/>
                    <a:pt x="55" y="48"/>
                    <a:pt x="55" y="47"/>
                  </a:cubicBezTo>
                  <a:cubicBezTo>
                    <a:pt x="55" y="47"/>
                    <a:pt x="55" y="47"/>
                    <a:pt x="55" y="47"/>
                  </a:cubicBezTo>
                  <a:lnTo>
                    <a:pt x="48" y="0"/>
                  </a:lnTo>
                  <a:close/>
                </a:path>
              </a:pathLst>
            </a:custGeom>
            <a:solidFill>
              <a:srgbClr val="1B6AA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14" name="Freeform 75"/>
            <p:cNvSpPr/>
            <p:nvPr/>
          </p:nvSpPr>
          <p:spPr bwMode="auto">
            <a:xfrm>
              <a:off x="1896563" y="1596449"/>
              <a:ext cx="127717" cy="92095"/>
            </a:xfrm>
            <a:custGeom>
              <a:avLst/>
              <a:gdLst>
                <a:gd name="T0" fmla="*/ 2147483647 w 56"/>
                <a:gd name="T1" fmla="*/ 2147483647 h 48"/>
                <a:gd name="T2" fmla="*/ 2147483647 w 56"/>
                <a:gd name="T3" fmla="*/ 0 h 48"/>
                <a:gd name="T4" fmla="*/ 2147483647 w 56"/>
                <a:gd name="T5" fmla="*/ 0 h 48"/>
                <a:gd name="T6" fmla="*/ 2147483647 w 56"/>
                <a:gd name="T7" fmla="*/ 0 h 48"/>
                <a:gd name="T8" fmla="*/ 2147483647 w 56"/>
                <a:gd name="T9" fmla="*/ 0 h 48"/>
                <a:gd name="T10" fmla="*/ 0 w 56"/>
                <a:gd name="T11" fmla="*/ 2147483647 h 48"/>
                <a:gd name="T12" fmla="*/ 0 w 56"/>
                <a:gd name="T13" fmla="*/ 2147483647 h 48"/>
                <a:gd name="T14" fmla="*/ 2147483647 w 56"/>
                <a:gd name="T15" fmla="*/ 2147483647 h 48"/>
                <a:gd name="T16" fmla="*/ 2147483647 w 56"/>
                <a:gd name="T17" fmla="*/ 2147483647 h 48"/>
                <a:gd name="T18" fmla="*/ 2147483647 w 56"/>
                <a:gd name="T19" fmla="*/ 2147483647 h 48"/>
                <a:gd name="T20" fmla="*/ 2147483647 w 56"/>
                <a:gd name="T21" fmla="*/ 2147483647 h 48"/>
                <a:gd name="T22" fmla="*/ 2147483647 w 5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 h="48">
                  <a:moveTo>
                    <a:pt x="55" y="47"/>
                  </a:moveTo>
                  <a:cubicBezTo>
                    <a:pt x="48" y="0"/>
                    <a:pt x="48" y="0"/>
                    <a:pt x="48" y="0"/>
                  </a:cubicBezTo>
                  <a:cubicBezTo>
                    <a:pt x="48" y="0"/>
                    <a:pt x="47" y="0"/>
                    <a:pt x="47" y="0"/>
                  </a:cubicBezTo>
                  <a:cubicBezTo>
                    <a:pt x="9" y="0"/>
                    <a:pt x="9" y="0"/>
                    <a:pt x="9" y="0"/>
                  </a:cubicBezTo>
                  <a:cubicBezTo>
                    <a:pt x="8" y="0"/>
                    <a:pt x="8" y="0"/>
                    <a:pt x="8" y="0"/>
                  </a:cubicBezTo>
                  <a:cubicBezTo>
                    <a:pt x="0" y="47"/>
                    <a:pt x="0" y="47"/>
                    <a:pt x="0" y="47"/>
                  </a:cubicBezTo>
                  <a:cubicBezTo>
                    <a:pt x="0" y="48"/>
                    <a:pt x="0" y="48"/>
                    <a:pt x="0" y="48"/>
                  </a:cubicBezTo>
                  <a:cubicBezTo>
                    <a:pt x="1" y="48"/>
                    <a:pt x="1" y="48"/>
                    <a:pt x="1" y="48"/>
                  </a:cubicBezTo>
                  <a:cubicBezTo>
                    <a:pt x="55" y="48"/>
                    <a:pt x="55" y="48"/>
                    <a:pt x="55" y="48"/>
                  </a:cubicBezTo>
                  <a:cubicBezTo>
                    <a:pt x="55" y="48"/>
                    <a:pt x="55" y="48"/>
                    <a:pt x="55" y="48"/>
                  </a:cubicBezTo>
                  <a:cubicBezTo>
                    <a:pt x="55" y="48"/>
                    <a:pt x="56" y="48"/>
                    <a:pt x="56" y="47"/>
                  </a:cubicBezTo>
                  <a:cubicBezTo>
                    <a:pt x="56" y="47"/>
                    <a:pt x="56" y="47"/>
                    <a:pt x="55" y="47"/>
                  </a:cubicBezTo>
                  <a:close/>
                </a:path>
              </a:pathLst>
            </a:custGeom>
            <a:solidFill>
              <a:srgbClr val="AEB3B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15" name="Freeform 76"/>
            <p:cNvSpPr/>
            <p:nvPr/>
          </p:nvSpPr>
          <p:spPr bwMode="auto">
            <a:xfrm>
              <a:off x="1662625" y="1456719"/>
              <a:ext cx="126452" cy="93153"/>
            </a:xfrm>
            <a:custGeom>
              <a:avLst/>
              <a:gdLst>
                <a:gd name="T0" fmla="*/ 2147483647 w 55"/>
                <a:gd name="T1" fmla="*/ 2147483647 h 49"/>
                <a:gd name="T2" fmla="*/ 2147483647 w 55"/>
                <a:gd name="T3" fmla="*/ 2147483647 h 49"/>
                <a:gd name="T4" fmla="*/ 2147483647 w 55"/>
                <a:gd name="T5" fmla="*/ 2147483647 h 49"/>
                <a:gd name="T6" fmla="*/ 2147483647 w 55"/>
                <a:gd name="T7" fmla="*/ 2147483647 h 49"/>
                <a:gd name="T8" fmla="*/ 2147483647 w 55"/>
                <a:gd name="T9" fmla="*/ 2147483647 h 49"/>
                <a:gd name="T10" fmla="*/ 2147483647 w 55"/>
                <a:gd name="T11" fmla="*/ 2147483647 h 49"/>
                <a:gd name="T12" fmla="*/ 2147483647 w 55"/>
                <a:gd name="T13" fmla="*/ 0 h 49"/>
                <a:gd name="T14" fmla="*/ 2147483647 w 55"/>
                <a:gd name="T15" fmla="*/ 0 h 49"/>
                <a:gd name="T16" fmla="*/ 2147483647 w 55"/>
                <a:gd name="T17" fmla="*/ 2147483647 h 49"/>
                <a:gd name="T18" fmla="*/ 0 w 55"/>
                <a:gd name="T19" fmla="*/ 2147483647 h 49"/>
                <a:gd name="T20" fmla="*/ 0 w 55"/>
                <a:gd name="T21" fmla="*/ 2147483647 h 49"/>
                <a:gd name="T22" fmla="*/ 2147483647 w 55"/>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49">
                  <a:moveTo>
                    <a:pt x="1" y="49"/>
                  </a:moveTo>
                  <a:cubicBezTo>
                    <a:pt x="54" y="49"/>
                    <a:pt x="54" y="49"/>
                    <a:pt x="54" y="49"/>
                  </a:cubicBezTo>
                  <a:cubicBezTo>
                    <a:pt x="54" y="49"/>
                    <a:pt x="54" y="49"/>
                    <a:pt x="54" y="49"/>
                  </a:cubicBezTo>
                  <a:cubicBezTo>
                    <a:pt x="55" y="49"/>
                    <a:pt x="55" y="48"/>
                    <a:pt x="55" y="48"/>
                  </a:cubicBezTo>
                  <a:cubicBezTo>
                    <a:pt x="55" y="48"/>
                    <a:pt x="55" y="48"/>
                    <a:pt x="55" y="47"/>
                  </a:cubicBezTo>
                  <a:cubicBezTo>
                    <a:pt x="47" y="1"/>
                    <a:pt x="47" y="1"/>
                    <a:pt x="47" y="1"/>
                  </a:cubicBezTo>
                  <a:cubicBezTo>
                    <a:pt x="47" y="0"/>
                    <a:pt x="47" y="0"/>
                    <a:pt x="46" y="0"/>
                  </a:cubicBezTo>
                  <a:cubicBezTo>
                    <a:pt x="8" y="0"/>
                    <a:pt x="8" y="0"/>
                    <a:pt x="8" y="0"/>
                  </a:cubicBezTo>
                  <a:cubicBezTo>
                    <a:pt x="8" y="0"/>
                    <a:pt x="7" y="0"/>
                    <a:pt x="7" y="1"/>
                  </a:cubicBezTo>
                  <a:cubicBezTo>
                    <a:pt x="0" y="48"/>
                    <a:pt x="0" y="48"/>
                    <a:pt x="0" y="48"/>
                  </a:cubicBezTo>
                  <a:cubicBezTo>
                    <a:pt x="0" y="48"/>
                    <a:pt x="0" y="48"/>
                    <a:pt x="0" y="49"/>
                  </a:cubicBezTo>
                  <a:cubicBezTo>
                    <a:pt x="0" y="49"/>
                    <a:pt x="0" y="49"/>
                    <a:pt x="1" y="49"/>
                  </a:cubicBezTo>
                  <a:close/>
                </a:path>
              </a:pathLst>
            </a:custGeom>
            <a:solidFill>
              <a:srgbClr val="1B6AA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16" name="Freeform 77"/>
            <p:cNvSpPr/>
            <p:nvPr/>
          </p:nvSpPr>
          <p:spPr bwMode="auto">
            <a:xfrm>
              <a:off x="1818162" y="1456719"/>
              <a:ext cx="126452" cy="93153"/>
            </a:xfrm>
            <a:custGeom>
              <a:avLst/>
              <a:gdLst>
                <a:gd name="T0" fmla="*/ 2147483647 w 55"/>
                <a:gd name="T1" fmla="*/ 2147483647 h 49"/>
                <a:gd name="T2" fmla="*/ 0 w 55"/>
                <a:gd name="T3" fmla="*/ 2147483647 h 49"/>
                <a:gd name="T4" fmla="*/ 0 w 55"/>
                <a:gd name="T5" fmla="*/ 2147483647 h 49"/>
                <a:gd name="T6" fmla="*/ 2147483647 w 55"/>
                <a:gd name="T7" fmla="*/ 2147483647 h 49"/>
                <a:gd name="T8" fmla="*/ 2147483647 w 55"/>
                <a:gd name="T9" fmla="*/ 2147483647 h 49"/>
                <a:gd name="T10" fmla="*/ 2147483647 w 55"/>
                <a:gd name="T11" fmla="*/ 2147483647 h 49"/>
                <a:gd name="T12" fmla="*/ 2147483647 w 55"/>
                <a:gd name="T13" fmla="*/ 2147483647 h 49"/>
                <a:gd name="T14" fmla="*/ 2147483647 w 55"/>
                <a:gd name="T15" fmla="*/ 2147483647 h 49"/>
                <a:gd name="T16" fmla="*/ 2147483647 w 55"/>
                <a:gd name="T17" fmla="*/ 2147483647 h 49"/>
                <a:gd name="T18" fmla="*/ 2147483647 w 55"/>
                <a:gd name="T19" fmla="*/ 0 h 49"/>
                <a:gd name="T20" fmla="*/ 2147483647 w 55"/>
                <a:gd name="T21" fmla="*/ 0 h 49"/>
                <a:gd name="T22" fmla="*/ 2147483647 w 55"/>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49">
                  <a:moveTo>
                    <a:pt x="8" y="1"/>
                  </a:moveTo>
                  <a:cubicBezTo>
                    <a:pt x="0" y="48"/>
                    <a:pt x="0" y="48"/>
                    <a:pt x="0" y="48"/>
                  </a:cubicBezTo>
                  <a:cubicBezTo>
                    <a:pt x="0" y="48"/>
                    <a:pt x="0" y="48"/>
                    <a:pt x="0" y="49"/>
                  </a:cubicBezTo>
                  <a:cubicBezTo>
                    <a:pt x="1" y="49"/>
                    <a:pt x="1" y="49"/>
                    <a:pt x="1" y="49"/>
                  </a:cubicBezTo>
                  <a:cubicBezTo>
                    <a:pt x="54" y="49"/>
                    <a:pt x="54" y="49"/>
                    <a:pt x="54" y="49"/>
                  </a:cubicBezTo>
                  <a:cubicBezTo>
                    <a:pt x="54" y="49"/>
                    <a:pt x="54" y="49"/>
                    <a:pt x="54" y="49"/>
                  </a:cubicBezTo>
                  <a:cubicBezTo>
                    <a:pt x="55" y="49"/>
                    <a:pt x="55" y="48"/>
                    <a:pt x="55" y="48"/>
                  </a:cubicBezTo>
                  <a:cubicBezTo>
                    <a:pt x="55" y="48"/>
                    <a:pt x="55" y="48"/>
                    <a:pt x="55" y="47"/>
                  </a:cubicBezTo>
                  <a:cubicBezTo>
                    <a:pt x="48" y="1"/>
                    <a:pt x="48" y="1"/>
                    <a:pt x="48" y="1"/>
                  </a:cubicBezTo>
                  <a:cubicBezTo>
                    <a:pt x="48" y="0"/>
                    <a:pt x="47" y="0"/>
                    <a:pt x="47" y="0"/>
                  </a:cubicBezTo>
                  <a:cubicBezTo>
                    <a:pt x="9" y="0"/>
                    <a:pt x="9" y="0"/>
                    <a:pt x="9" y="0"/>
                  </a:cubicBezTo>
                  <a:cubicBezTo>
                    <a:pt x="8" y="0"/>
                    <a:pt x="8" y="0"/>
                    <a:pt x="8" y="1"/>
                  </a:cubicBezTo>
                  <a:close/>
                </a:path>
              </a:pathLst>
            </a:custGeom>
            <a:solidFill>
              <a:srgbClr val="1B6AA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17" name="Freeform 78"/>
            <p:cNvSpPr/>
            <p:nvPr/>
          </p:nvSpPr>
          <p:spPr bwMode="auto">
            <a:xfrm>
              <a:off x="1741026" y="1320164"/>
              <a:ext cx="125188" cy="94212"/>
            </a:xfrm>
            <a:custGeom>
              <a:avLst/>
              <a:gdLst>
                <a:gd name="T0" fmla="*/ 2147483647 w 55"/>
                <a:gd name="T1" fmla="*/ 2147483647 h 49"/>
                <a:gd name="T2" fmla="*/ 2147483647 w 55"/>
                <a:gd name="T3" fmla="*/ 2147483647 h 49"/>
                <a:gd name="T4" fmla="*/ 2147483647 w 55"/>
                <a:gd name="T5" fmla="*/ 2147483647 h 49"/>
                <a:gd name="T6" fmla="*/ 2147483647 w 55"/>
                <a:gd name="T7" fmla="*/ 2147483647 h 49"/>
                <a:gd name="T8" fmla="*/ 2147483647 w 55"/>
                <a:gd name="T9" fmla="*/ 2147483647 h 49"/>
                <a:gd name="T10" fmla="*/ 2147483647 w 55"/>
                <a:gd name="T11" fmla="*/ 2147483647 h 49"/>
                <a:gd name="T12" fmla="*/ 2147483647 w 55"/>
                <a:gd name="T13" fmla="*/ 0 h 49"/>
                <a:gd name="T14" fmla="*/ 2147483647 w 55"/>
                <a:gd name="T15" fmla="*/ 0 h 49"/>
                <a:gd name="T16" fmla="*/ 2147483647 w 55"/>
                <a:gd name="T17" fmla="*/ 2147483647 h 49"/>
                <a:gd name="T18" fmla="*/ 0 w 55"/>
                <a:gd name="T19" fmla="*/ 2147483647 h 49"/>
                <a:gd name="T20" fmla="*/ 0 w 55"/>
                <a:gd name="T21" fmla="*/ 2147483647 h 49"/>
                <a:gd name="T22" fmla="*/ 2147483647 w 55"/>
                <a:gd name="T23" fmla="*/ 2147483647 h 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49">
                  <a:moveTo>
                    <a:pt x="1" y="49"/>
                  </a:moveTo>
                  <a:cubicBezTo>
                    <a:pt x="54" y="49"/>
                    <a:pt x="54" y="49"/>
                    <a:pt x="54" y="49"/>
                  </a:cubicBezTo>
                  <a:cubicBezTo>
                    <a:pt x="54" y="49"/>
                    <a:pt x="54" y="49"/>
                    <a:pt x="54" y="49"/>
                  </a:cubicBezTo>
                  <a:cubicBezTo>
                    <a:pt x="55" y="49"/>
                    <a:pt x="55" y="49"/>
                    <a:pt x="55" y="48"/>
                  </a:cubicBezTo>
                  <a:cubicBezTo>
                    <a:pt x="55" y="48"/>
                    <a:pt x="55" y="48"/>
                    <a:pt x="55" y="48"/>
                  </a:cubicBezTo>
                  <a:cubicBezTo>
                    <a:pt x="48" y="1"/>
                    <a:pt x="48" y="1"/>
                    <a:pt x="48" y="1"/>
                  </a:cubicBezTo>
                  <a:cubicBezTo>
                    <a:pt x="48" y="1"/>
                    <a:pt x="47" y="0"/>
                    <a:pt x="47" y="0"/>
                  </a:cubicBezTo>
                  <a:cubicBezTo>
                    <a:pt x="9" y="0"/>
                    <a:pt x="9" y="0"/>
                    <a:pt x="9" y="0"/>
                  </a:cubicBezTo>
                  <a:cubicBezTo>
                    <a:pt x="8" y="0"/>
                    <a:pt x="8" y="1"/>
                    <a:pt x="8" y="1"/>
                  </a:cubicBezTo>
                  <a:cubicBezTo>
                    <a:pt x="0" y="48"/>
                    <a:pt x="0" y="48"/>
                    <a:pt x="0" y="48"/>
                  </a:cubicBezTo>
                  <a:cubicBezTo>
                    <a:pt x="0" y="48"/>
                    <a:pt x="0" y="49"/>
                    <a:pt x="0" y="49"/>
                  </a:cubicBezTo>
                  <a:cubicBezTo>
                    <a:pt x="0" y="49"/>
                    <a:pt x="1" y="49"/>
                    <a:pt x="1" y="49"/>
                  </a:cubicBezTo>
                  <a:close/>
                </a:path>
              </a:pathLst>
            </a:custGeom>
            <a:solidFill>
              <a:srgbClr val="1B6AA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grpSp>
      <p:sp>
        <p:nvSpPr>
          <p:cNvPr id="18" name="文本框 92"/>
          <p:cNvSpPr txBox="1">
            <a:spLocks noChangeArrowheads="1"/>
          </p:cNvSpPr>
          <p:nvPr/>
        </p:nvSpPr>
        <p:spPr bwMode="auto">
          <a:xfrm>
            <a:off x="1834810" y="2748847"/>
            <a:ext cx="1793875"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000" b="1" dirty="0" err="1">
                <a:solidFill>
                  <a:srgbClr val="FFC000"/>
                </a:solidFill>
                <a:latin typeface="Microsoft YaHei" panose="020B0503020204020204" charset="-122"/>
                <a:ea typeface="Microsoft YaHei" panose="020B0503020204020204" charset="-122"/>
              </a:rPr>
              <a:t>Sangfor</a:t>
            </a:r>
            <a:r>
              <a:rPr kumimoji="0" lang="en-US" altLang="zh-CN" sz="2000" b="1" dirty="0">
                <a:solidFill>
                  <a:srgbClr val="FFC000"/>
                </a:solidFill>
                <a:latin typeface="Microsoft YaHei" panose="020B0503020204020204" charset="-122"/>
                <a:ea typeface="Microsoft YaHei" panose="020B0503020204020204" charset="-122"/>
              </a:rPr>
              <a:t> HCI</a:t>
            </a:r>
            <a:endParaRPr kumimoji="0" lang="zh-CN" altLang="en-US" sz="2000" b="1" dirty="0">
              <a:solidFill>
                <a:srgbClr val="FFC000"/>
              </a:solidFill>
              <a:latin typeface="Microsoft YaHei" panose="020B0503020204020204" charset="-122"/>
              <a:ea typeface="Microsoft YaHei" panose="020B0503020204020204" charset="-122"/>
            </a:endParaRPr>
          </a:p>
        </p:txBody>
      </p:sp>
      <p:grpSp>
        <p:nvGrpSpPr>
          <p:cNvPr id="96" name="组 95"/>
          <p:cNvGrpSpPr/>
          <p:nvPr/>
        </p:nvGrpSpPr>
        <p:grpSpPr>
          <a:xfrm>
            <a:off x="5865710" y="4838546"/>
            <a:ext cx="1183640" cy="1539950"/>
            <a:chOff x="4322542" y="3642123"/>
            <a:chExt cx="887730" cy="1169400"/>
          </a:xfrm>
        </p:grpSpPr>
        <p:sp>
          <p:nvSpPr>
            <p:cNvPr id="20" name="Oval 2"/>
            <p:cNvSpPr/>
            <p:nvPr/>
          </p:nvSpPr>
          <p:spPr bwMode="auto">
            <a:xfrm>
              <a:off x="4396244" y="3642123"/>
              <a:ext cx="800100" cy="798433"/>
            </a:xfrm>
            <a:prstGeom prst="ellipse">
              <a:avLst/>
            </a:prstGeom>
            <a:solidFill>
              <a:sysClr val="window" lastClr="FFFFFF"/>
            </a:solidFill>
            <a:ln w="25400" cap="flat" cmpd="sng" algn="ctr">
              <a:solidFill>
                <a:srgbClr val="1B6AA3"/>
              </a:solidFill>
              <a:prstDash val="solid"/>
            </a:ln>
            <a:effectLst/>
          </p:spPr>
          <p:txBody>
            <a:bodyPr anchor="ctr"/>
            <a:lstStyle/>
            <a:p>
              <a:pPr algn="ctr">
                <a:defRPr/>
              </a:pPr>
              <a:endParaRPr lang="en-US" sz="2220" kern="0">
                <a:solidFill>
                  <a:srgbClr val="FFC000"/>
                </a:solidFill>
                <a:latin typeface="Calibri" panose="020F0502020204030204"/>
                <a:ea typeface="SimSun" panose="02010600030101010101" pitchFamily="2" charset="-122"/>
                <a:cs typeface="SimSun" panose="02010600030101010101" pitchFamily="2" charset="-122"/>
              </a:endParaRPr>
            </a:p>
          </p:txBody>
        </p:sp>
        <p:grpSp>
          <p:nvGrpSpPr>
            <p:cNvPr id="21" name="组合 106"/>
            <p:cNvGrpSpPr/>
            <p:nvPr/>
          </p:nvGrpSpPr>
          <p:grpSpPr bwMode="auto">
            <a:xfrm>
              <a:off x="4625253" y="3845286"/>
              <a:ext cx="370946" cy="386290"/>
              <a:chOff x="6435726" y="1501775"/>
              <a:chExt cx="514350" cy="554038"/>
            </a:xfrm>
          </p:grpSpPr>
          <p:sp>
            <p:nvSpPr>
              <p:cNvPr id="23" name="Freeform 249"/>
              <p:cNvSpPr>
                <a:spLocks noEditPoints="1"/>
              </p:cNvSpPr>
              <p:nvPr/>
            </p:nvSpPr>
            <p:spPr bwMode="auto">
              <a:xfrm>
                <a:off x="6435726" y="1636713"/>
                <a:ext cx="130175" cy="211138"/>
              </a:xfrm>
              <a:custGeom>
                <a:avLst/>
                <a:gdLst>
                  <a:gd name="T0" fmla="*/ 2147483647 w 82"/>
                  <a:gd name="T1" fmla="*/ 2147483647 h 133"/>
                  <a:gd name="T2" fmla="*/ 2147483647 w 82"/>
                  <a:gd name="T3" fmla="*/ 2147483647 h 133"/>
                  <a:gd name="T4" fmla="*/ 2147483647 w 82"/>
                  <a:gd name="T5" fmla="*/ 2147483647 h 133"/>
                  <a:gd name="T6" fmla="*/ 2147483647 w 82"/>
                  <a:gd name="T7" fmla="*/ 2147483647 h 133"/>
                  <a:gd name="T8" fmla="*/ 2147483647 w 82"/>
                  <a:gd name="T9" fmla="*/ 2147483647 h 133"/>
                  <a:gd name="T10" fmla="*/ 0 w 82"/>
                  <a:gd name="T11" fmla="*/ 0 h 133"/>
                  <a:gd name="T12" fmla="*/ 0 w 82"/>
                  <a:gd name="T13" fmla="*/ 2147483647 h 133"/>
                  <a:gd name="T14" fmla="*/ 2147483647 w 82"/>
                  <a:gd name="T15" fmla="*/ 2147483647 h 133"/>
                  <a:gd name="T16" fmla="*/ 2147483647 w 82"/>
                  <a:gd name="T17" fmla="*/ 2147483647 h 133"/>
                  <a:gd name="T18" fmla="*/ 0 w 82"/>
                  <a:gd name="T19" fmla="*/ 0 h 133"/>
                  <a:gd name="T20" fmla="*/ 0 w 82"/>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3">
                    <a:moveTo>
                      <a:pt x="5" y="9"/>
                    </a:moveTo>
                    <a:lnTo>
                      <a:pt x="76" y="48"/>
                    </a:lnTo>
                    <a:lnTo>
                      <a:pt x="76" y="124"/>
                    </a:lnTo>
                    <a:lnTo>
                      <a:pt x="5" y="88"/>
                    </a:lnTo>
                    <a:lnTo>
                      <a:pt x="5" y="9"/>
                    </a:lnTo>
                    <a:close/>
                    <a:moveTo>
                      <a:pt x="0" y="0"/>
                    </a:moveTo>
                    <a:lnTo>
                      <a:pt x="0" y="91"/>
                    </a:lnTo>
                    <a:lnTo>
                      <a:pt x="82" y="133"/>
                    </a:lnTo>
                    <a:lnTo>
                      <a:pt x="82" y="44"/>
                    </a:lnTo>
                    <a:lnTo>
                      <a:pt x="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24" name="Freeform 250"/>
              <p:cNvSpPr>
                <a:spLocks noEditPoints="1"/>
              </p:cNvSpPr>
              <p:nvPr/>
            </p:nvSpPr>
            <p:spPr bwMode="auto">
              <a:xfrm>
                <a:off x="6435726" y="1636713"/>
                <a:ext cx="130175" cy="211138"/>
              </a:xfrm>
              <a:custGeom>
                <a:avLst/>
                <a:gdLst>
                  <a:gd name="T0" fmla="*/ 2147483647 w 82"/>
                  <a:gd name="T1" fmla="*/ 2147483647 h 133"/>
                  <a:gd name="T2" fmla="*/ 2147483647 w 82"/>
                  <a:gd name="T3" fmla="*/ 2147483647 h 133"/>
                  <a:gd name="T4" fmla="*/ 2147483647 w 82"/>
                  <a:gd name="T5" fmla="*/ 2147483647 h 133"/>
                  <a:gd name="T6" fmla="*/ 2147483647 w 82"/>
                  <a:gd name="T7" fmla="*/ 2147483647 h 133"/>
                  <a:gd name="T8" fmla="*/ 2147483647 w 82"/>
                  <a:gd name="T9" fmla="*/ 2147483647 h 133"/>
                  <a:gd name="T10" fmla="*/ 0 w 82"/>
                  <a:gd name="T11" fmla="*/ 0 h 133"/>
                  <a:gd name="T12" fmla="*/ 0 w 82"/>
                  <a:gd name="T13" fmla="*/ 2147483647 h 133"/>
                  <a:gd name="T14" fmla="*/ 2147483647 w 82"/>
                  <a:gd name="T15" fmla="*/ 2147483647 h 133"/>
                  <a:gd name="T16" fmla="*/ 2147483647 w 82"/>
                  <a:gd name="T17" fmla="*/ 2147483647 h 133"/>
                  <a:gd name="T18" fmla="*/ 0 w 82"/>
                  <a:gd name="T19" fmla="*/ 0 h 133"/>
                  <a:gd name="T20" fmla="*/ 0 w 82"/>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3">
                    <a:moveTo>
                      <a:pt x="5" y="9"/>
                    </a:moveTo>
                    <a:lnTo>
                      <a:pt x="76" y="48"/>
                    </a:lnTo>
                    <a:lnTo>
                      <a:pt x="76" y="124"/>
                    </a:lnTo>
                    <a:lnTo>
                      <a:pt x="5" y="88"/>
                    </a:lnTo>
                    <a:lnTo>
                      <a:pt x="5" y="9"/>
                    </a:lnTo>
                    <a:moveTo>
                      <a:pt x="0" y="0"/>
                    </a:moveTo>
                    <a:lnTo>
                      <a:pt x="0" y="91"/>
                    </a:lnTo>
                    <a:lnTo>
                      <a:pt x="82" y="133"/>
                    </a:lnTo>
                    <a:lnTo>
                      <a:pt x="82" y="44"/>
                    </a:lnTo>
                    <a:lnTo>
                      <a:pt x="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25" name="Freeform 251"/>
              <p:cNvSpPr>
                <a:spLocks noEditPoints="1"/>
              </p:cNvSpPr>
              <p:nvPr/>
            </p:nvSpPr>
            <p:spPr bwMode="auto">
              <a:xfrm>
                <a:off x="6565901" y="1636713"/>
                <a:ext cx="127000" cy="211138"/>
              </a:xfrm>
              <a:custGeom>
                <a:avLst/>
                <a:gdLst>
                  <a:gd name="T0" fmla="*/ 2147483647 w 80"/>
                  <a:gd name="T1" fmla="*/ 2147483647 h 133"/>
                  <a:gd name="T2" fmla="*/ 2147483647 w 80"/>
                  <a:gd name="T3" fmla="*/ 2147483647 h 133"/>
                  <a:gd name="T4" fmla="*/ 2147483647 w 80"/>
                  <a:gd name="T5" fmla="*/ 2147483647 h 133"/>
                  <a:gd name="T6" fmla="*/ 2147483647 w 80"/>
                  <a:gd name="T7" fmla="*/ 2147483647 h 133"/>
                  <a:gd name="T8" fmla="*/ 2147483647 w 80"/>
                  <a:gd name="T9" fmla="*/ 2147483647 h 133"/>
                  <a:gd name="T10" fmla="*/ 2147483647 w 80"/>
                  <a:gd name="T11" fmla="*/ 0 h 133"/>
                  <a:gd name="T12" fmla="*/ 0 w 80"/>
                  <a:gd name="T13" fmla="*/ 2147483647 h 133"/>
                  <a:gd name="T14" fmla="*/ 0 w 80"/>
                  <a:gd name="T15" fmla="*/ 2147483647 h 133"/>
                  <a:gd name="T16" fmla="*/ 2147483647 w 80"/>
                  <a:gd name="T17" fmla="*/ 2147483647 h 133"/>
                  <a:gd name="T18" fmla="*/ 2147483647 w 80"/>
                  <a:gd name="T19" fmla="*/ 0 h 133"/>
                  <a:gd name="T20" fmla="*/ 2147483647 w 80"/>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3">
                    <a:moveTo>
                      <a:pt x="74" y="9"/>
                    </a:moveTo>
                    <a:lnTo>
                      <a:pt x="74" y="88"/>
                    </a:lnTo>
                    <a:lnTo>
                      <a:pt x="5" y="124"/>
                    </a:lnTo>
                    <a:lnTo>
                      <a:pt x="5" y="48"/>
                    </a:lnTo>
                    <a:lnTo>
                      <a:pt x="74" y="9"/>
                    </a:lnTo>
                    <a:close/>
                    <a:moveTo>
                      <a:pt x="80" y="0"/>
                    </a:moveTo>
                    <a:lnTo>
                      <a:pt x="0" y="44"/>
                    </a:lnTo>
                    <a:lnTo>
                      <a:pt x="0" y="133"/>
                    </a:lnTo>
                    <a:lnTo>
                      <a:pt x="80" y="91"/>
                    </a:lnTo>
                    <a:lnTo>
                      <a:pt x="8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26" name="Freeform 252"/>
              <p:cNvSpPr>
                <a:spLocks noEditPoints="1"/>
              </p:cNvSpPr>
              <p:nvPr/>
            </p:nvSpPr>
            <p:spPr bwMode="auto">
              <a:xfrm>
                <a:off x="6565901" y="1636713"/>
                <a:ext cx="127000" cy="211138"/>
              </a:xfrm>
              <a:custGeom>
                <a:avLst/>
                <a:gdLst>
                  <a:gd name="T0" fmla="*/ 2147483647 w 80"/>
                  <a:gd name="T1" fmla="*/ 2147483647 h 133"/>
                  <a:gd name="T2" fmla="*/ 2147483647 w 80"/>
                  <a:gd name="T3" fmla="*/ 2147483647 h 133"/>
                  <a:gd name="T4" fmla="*/ 2147483647 w 80"/>
                  <a:gd name="T5" fmla="*/ 2147483647 h 133"/>
                  <a:gd name="T6" fmla="*/ 2147483647 w 80"/>
                  <a:gd name="T7" fmla="*/ 2147483647 h 133"/>
                  <a:gd name="T8" fmla="*/ 2147483647 w 80"/>
                  <a:gd name="T9" fmla="*/ 2147483647 h 133"/>
                  <a:gd name="T10" fmla="*/ 2147483647 w 80"/>
                  <a:gd name="T11" fmla="*/ 0 h 133"/>
                  <a:gd name="T12" fmla="*/ 0 w 80"/>
                  <a:gd name="T13" fmla="*/ 2147483647 h 133"/>
                  <a:gd name="T14" fmla="*/ 0 w 80"/>
                  <a:gd name="T15" fmla="*/ 2147483647 h 133"/>
                  <a:gd name="T16" fmla="*/ 2147483647 w 80"/>
                  <a:gd name="T17" fmla="*/ 2147483647 h 133"/>
                  <a:gd name="T18" fmla="*/ 2147483647 w 80"/>
                  <a:gd name="T19" fmla="*/ 0 h 133"/>
                  <a:gd name="T20" fmla="*/ 2147483647 w 80"/>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3">
                    <a:moveTo>
                      <a:pt x="74" y="9"/>
                    </a:moveTo>
                    <a:lnTo>
                      <a:pt x="74" y="88"/>
                    </a:lnTo>
                    <a:lnTo>
                      <a:pt x="5" y="124"/>
                    </a:lnTo>
                    <a:lnTo>
                      <a:pt x="5" y="48"/>
                    </a:lnTo>
                    <a:lnTo>
                      <a:pt x="74" y="9"/>
                    </a:lnTo>
                    <a:moveTo>
                      <a:pt x="80" y="0"/>
                    </a:moveTo>
                    <a:lnTo>
                      <a:pt x="0" y="44"/>
                    </a:lnTo>
                    <a:lnTo>
                      <a:pt x="0" y="133"/>
                    </a:lnTo>
                    <a:lnTo>
                      <a:pt x="80" y="91"/>
                    </a:lnTo>
                    <a:lnTo>
                      <a:pt x="8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27" name="Freeform 253"/>
              <p:cNvSpPr>
                <a:spLocks noEditPoints="1"/>
              </p:cNvSpPr>
              <p:nvPr/>
            </p:nvSpPr>
            <p:spPr bwMode="auto">
              <a:xfrm>
                <a:off x="6435726" y="1570038"/>
                <a:ext cx="257175" cy="136525"/>
              </a:xfrm>
              <a:custGeom>
                <a:avLst/>
                <a:gdLst>
                  <a:gd name="T0" fmla="*/ 2147483647 w 162"/>
                  <a:gd name="T1" fmla="*/ 2147483647 h 86"/>
                  <a:gd name="T2" fmla="*/ 2147483647 w 162"/>
                  <a:gd name="T3" fmla="*/ 2147483647 h 86"/>
                  <a:gd name="T4" fmla="*/ 2147483647 w 162"/>
                  <a:gd name="T5" fmla="*/ 2147483647 h 86"/>
                  <a:gd name="T6" fmla="*/ 2147483647 w 162"/>
                  <a:gd name="T7" fmla="*/ 2147483647 h 86"/>
                  <a:gd name="T8" fmla="*/ 2147483647 w 162"/>
                  <a:gd name="T9" fmla="*/ 2147483647 h 86"/>
                  <a:gd name="T10" fmla="*/ 2147483647 w 162"/>
                  <a:gd name="T11" fmla="*/ 0 h 86"/>
                  <a:gd name="T12" fmla="*/ 0 w 162"/>
                  <a:gd name="T13" fmla="*/ 2147483647 h 86"/>
                  <a:gd name="T14" fmla="*/ 2147483647 w 162"/>
                  <a:gd name="T15" fmla="*/ 2147483647 h 86"/>
                  <a:gd name="T16" fmla="*/ 2147483647 w 162"/>
                  <a:gd name="T17" fmla="*/ 2147483647 h 86"/>
                  <a:gd name="T18" fmla="*/ 2147483647 w 162"/>
                  <a:gd name="T19" fmla="*/ 0 h 86"/>
                  <a:gd name="T20" fmla="*/ 2147483647 w 162"/>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6">
                    <a:moveTo>
                      <a:pt x="82" y="6"/>
                    </a:moveTo>
                    <a:lnTo>
                      <a:pt x="151" y="44"/>
                    </a:lnTo>
                    <a:lnTo>
                      <a:pt x="82" y="80"/>
                    </a:lnTo>
                    <a:lnTo>
                      <a:pt x="13" y="44"/>
                    </a:lnTo>
                    <a:lnTo>
                      <a:pt x="82" y="6"/>
                    </a:lnTo>
                    <a:close/>
                    <a:moveTo>
                      <a:pt x="82" y="0"/>
                    </a:moveTo>
                    <a:lnTo>
                      <a:pt x="0" y="44"/>
                    </a:lnTo>
                    <a:lnTo>
                      <a:pt x="82" y="86"/>
                    </a:lnTo>
                    <a:lnTo>
                      <a:pt x="162" y="44"/>
                    </a:lnTo>
                    <a:lnTo>
                      <a:pt x="82"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28" name="Freeform 254"/>
              <p:cNvSpPr>
                <a:spLocks noEditPoints="1"/>
              </p:cNvSpPr>
              <p:nvPr/>
            </p:nvSpPr>
            <p:spPr bwMode="auto">
              <a:xfrm>
                <a:off x="6435726" y="1570038"/>
                <a:ext cx="257175" cy="136525"/>
              </a:xfrm>
              <a:custGeom>
                <a:avLst/>
                <a:gdLst>
                  <a:gd name="T0" fmla="*/ 2147483647 w 162"/>
                  <a:gd name="T1" fmla="*/ 2147483647 h 86"/>
                  <a:gd name="T2" fmla="*/ 2147483647 w 162"/>
                  <a:gd name="T3" fmla="*/ 2147483647 h 86"/>
                  <a:gd name="T4" fmla="*/ 2147483647 w 162"/>
                  <a:gd name="T5" fmla="*/ 2147483647 h 86"/>
                  <a:gd name="T6" fmla="*/ 2147483647 w 162"/>
                  <a:gd name="T7" fmla="*/ 2147483647 h 86"/>
                  <a:gd name="T8" fmla="*/ 2147483647 w 162"/>
                  <a:gd name="T9" fmla="*/ 2147483647 h 86"/>
                  <a:gd name="T10" fmla="*/ 2147483647 w 162"/>
                  <a:gd name="T11" fmla="*/ 0 h 86"/>
                  <a:gd name="T12" fmla="*/ 0 w 162"/>
                  <a:gd name="T13" fmla="*/ 2147483647 h 86"/>
                  <a:gd name="T14" fmla="*/ 2147483647 w 162"/>
                  <a:gd name="T15" fmla="*/ 2147483647 h 86"/>
                  <a:gd name="T16" fmla="*/ 2147483647 w 162"/>
                  <a:gd name="T17" fmla="*/ 2147483647 h 86"/>
                  <a:gd name="T18" fmla="*/ 2147483647 w 162"/>
                  <a:gd name="T19" fmla="*/ 0 h 86"/>
                  <a:gd name="T20" fmla="*/ 2147483647 w 162"/>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6">
                    <a:moveTo>
                      <a:pt x="82" y="6"/>
                    </a:moveTo>
                    <a:lnTo>
                      <a:pt x="151" y="44"/>
                    </a:lnTo>
                    <a:lnTo>
                      <a:pt x="82" y="80"/>
                    </a:lnTo>
                    <a:lnTo>
                      <a:pt x="13" y="44"/>
                    </a:lnTo>
                    <a:lnTo>
                      <a:pt x="82" y="6"/>
                    </a:lnTo>
                    <a:moveTo>
                      <a:pt x="82" y="0"/>
                    </a:moveTo>
                    <a:lnTo>
                      <a:pt x="0" y="44"/>
                    </a:lnTo>
                    <a:lnTo>
                      <a:pt x="82" y="86"/>
                    </a:lnTo>
                    <a:lnTo>
                      <a:pt x="162" y="44"/>
                    </a:lnTo>
                    <a:lnTo>
                      <a:pt x="82"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29" name="Freeform 255"/>
              <p:cNvSpPr>
                <a:spLocks noEditPoints="1"/>
              </p:cNvSpPr>
              <p:nvPr/>
            </p:nvSpPr>
            <p:spPr bwMode="auto">
              <a:xfrm>
                <a:off x="6692901" y="1636713"/>
                <a:ext cx="130175" cy="211138"/>
              </a:xfrm>
              <a:custGeom>
                <a:avLst/>
                <a:gdLst>
                  <a:gd name="T0" fmla="*/ 2147483647 w 82"/>
                  <a:gd name="T1" fmla="*/ 2147483647 h 133"/>
                  <a:gd name="T2" fmla="*/ 2147483647 w 82"/>
                  <a:gd name="T3" fmla="*/ 2147483647 h 133"/>
                  <a:gd name="T4" fmla="*/ 2147483647 w 82"/>
                  <a:gd name="T5" fmla="*/ 2147483647 h 133"/>
                  <a:gd name="T6" fmla="*/ 2147483647 w 82"/>
                  <a:gd name="T7" fmla="*/ 2147483647 h 133"/>
                  <a:gd name="T8" fmla="*/ 2147483647 w 82"/>
                  <a:gd name="T9" fmla="*/ 2147483647 h 133"/>
                  <a:gd name="T10" fmla="*/ 0 w 82"/>
                  <a:gd name="T11" fmla="*/ 0 h 133"/>
                  <a:gd name="T12" fmla="*/ 0 w 82"/>
                  <a:gd name="T13" fmla="*/ 2147483647 h 133"/>
                  <a:gd name="T14" fmla="*/ 2147483647 w 82"/>
                  <a:gd name="T15" fmla="*/ 2147483647 h 133"/>
                  <a:gd name="T16" fmla="*/ 2147483647 w 82"/>
                  <a:gd name="T17" fmla="*/ 2147483647 h 133"/>
                  <a:gd name="T18" fmla="*/ 0 w 82"/>
                  <a:gd name="T19" fmla="*/ 0 h 133"/>
                  <a:gd name="T20" fmla="*/ 0 w 82"/>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3">
                    <a:moveTo>
                      <a:pt x="5" y="9"/>
                    </a:moveTo>
                    <a:lnTo>
                      <a:pt x="76" y="48"/>
                    </a:lnTo>
                    <a:lnTo>
                      <a:pt x="76" y="124"/>
                    </a:lnTo>
                    <a:lnTo>
                      <a:pt x="5" y="88"/>
                    </a:lnTo>
                    <a:lnTo>
                      <a:pt x="5" y="9"/>
                    </a:lnTo>
                    <a:close/>
                    <a:moveTo>
                      <a:pt x="0" y="0"/>
                    </a:moveTo>
                    <a:lnTo>
                      <a:pt x="0" y="91"/>
                    </a:lnTo>
                    <a:lnTo>
                      <a:pt x="82" y="133"/>
                    </a:lnTo>
                    <a:lnTo>
                      <a:pt x="82" y="44"/>
                    </a:lnTo>
                    <a:lnTo>
                      <a:pt x="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30" name="Freeform 256"/>
              <p:cNvSpPr>
                <a:spLocks noEditPoints="1"/>
              </p:cNvSpPr>
              <p:nvPr/>
            </p:nvSpPr>
            <p:spPr bwMode="auto">
              <a:xfrm>
                <a:off x="6692901" y="1636713"/>
                <a:ext cx="130175" cy="211138"/>
              </a:xfrm>
              <a:custGeom>
                <a:avLst/>
                <a:gdLst>
                  <a:gd name="T0" fmla="*/ 2147483647 w 82"/>
                  <a:gd name="T1" fmla="*/ 2147483647 h 133"/>
                  <a:gd name="T2" fmla="*/ 2147483647 w 82"/>
                  <a:gd name="T3" fmla="*/ 2147483647 h 133"/>
                  <a:gd name="T4" fmla="*/ 2147483647 w 82"/>
                  <a:gd name="T5" fmla="*/ 2147483647 h 133"/>
                  <a:gd name="T6" fmla="*/ 2147483647 w 82"/>
                  <a:gd name="T7" fmla="*/ 2147483647 h 133"/>
                  <a:gd name="T8" fmla="*/ 2147483647 w 82"/>
                  <a:gd name="T9" fmla="*/ 2147483647 h 133"/>
                  <a:gd name="T10" fmla="*/ 0 w 82"/>
                  <a:gd name="T11" fmla="*/ 0 h 133"/>
                  <a:gd name="T12" fmla="*/ 0 w 82"/>
                  <a:gd name="T13" fmla="*/ 2147483647 h 133"/>
                  <a:gd name="T14" fmla="*/ 2147483647 w 82"/>
                  <a:gd name="T15" fmla="*/ 2147483647 h 133"/>
                  <a:gd name="T16" fmla="*/ 2147483647 w 82"/>
                  <a:gd name="T17" fmla="*/ 2147483647 h 133"/>
                  <a:gd name="T18" fmla="*/ 0 w 82"/>
                  <a:gd name="T19" fmla="*/ 0 h 133"/>
                  <a:gd name="T20" fmla="*/ 0 w 82"/>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3">
                    <a:moveTo>
                      <a:pt x="5" y="9"/>
                    </a:moveTo>
                    <a:lnTo>
                      <a:pt x="76" y="48"/>
                    </a:lnTo>
                    <a:lnTo>
                      <a:pt x="76" y="124"/>
                    </a:lnTo>
                    <a:lnTo>
                      <a:pt x="5" y="88"/>
                    </a:lnTo>
                    <a:lnTo>
                      <a:pt x="5" y="9"/>
                    </a:lnTo>
                    <a:moveTo>
                      <a:pt x="0" y="0"/>
                    </a:moveTo>
                    <a:lnTo>
                      <a:pt x="0" y="91"/>
                    </a:lnTo>
                    <a:lnTo>
                      <a:pt x="82" y="133"/>
                    </a:lnTo>
                    <a:lnTo>
                      <a:pt x="82" y="44"/>
                    </a:lnTo>
                    <a:lnTo>
                      <a:pt x="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31" name="Freeform 257"/>
              <p:cNvSpPr>
                <a:spLocks noEditPoints="1"/>
              </p:cNvSpPr>
              <p:nvPr/>
            </p:nvSpPr>
            <p:spPr bwMode="auto">
              <a:xfrm>
                <a:off x="6823076" y="1636713"/>
                <a:ext cx="127000" cy="211138"/>
              </a:xfrm>
              <a:custGeom>
                <a:avLst/>
                <a:gdLst>
                  <a:gd name="T0" fmla="*/ 2147483647 w 80"/>
                  <a:gd name="T1" fmla="*/ 2147483647 h 133"/>
                  <a:gd name="T2" fmla="*/ 2147483647 w 80"/>
                  <a:gd name="T3" fmla="*/ 2147483647 h 133"/>
                  <a:gd name="T4" fmla="*/ 2147483647 w 80"/>
                  <a:gd name="T5" fmla="*/ 2147483647 h 133"/>
                  <a:gd name="T6" fmla="*/ 2147483647 w 80"/>
                  <a:gd name="T7" fmla="*/ 2147483647 h 133"/>
                  <a:gd name="T8" fmla="*/ 2147483647 w 80"/>
                  <a:gd name="T9" fmla="*/ 2147483647 h 133"/>
                  <a:gd name="T10" fmla="*/ 2147483647 w 80"/>
                  <a:gd name="T11" fmla="*/ 0 h 133"/>
                  <a:gd name="T12" fmla="*/ 0 w 80"/>
                  <a:gd name="T13" fmla="*/ 2147483647 h 133"/>
                  <a:gd name="T14" fmla="*/ 0 w 80"/>
                  <a:gd name="T15" fmla="*/ 2147483647 h 133"/>
                  <a:gd name="T16" fmla="*/ 2147483647 w 80"/>
                  <a:gd name="T17" fmla="*/ 2147483647 h 133"/>
                  <a:gd name="T18" fmla="*/ 2147483647 w 80"/>
                  <a:gd name="T19" fmla="*/ 0 h 133"/>
                  <a:gd name="T20" fmla="*/ 2147483647 w 80"/>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3">
                    <a:moveTo>
                      <a:pt x="74" y="9"/>
                    </a:moveTo>
                    <a:lnTo>
                      <a:pt x="74" y="88"/>
                    </a:lnTo>
                    <a:lnTo>
                      <a:pt x="5" y="124"/>
                    </a:lnTo>
                    <a:lnTo>
                      <a:pt x="5" y="48"/>
                    </a:lnTo>
                    <a:lnTo>
                      <a:pt x="74" y="9"/>
                    </a:lnTo>
                    <a:close/>
                    <a:moveTo>
                      <a:pt x="80" y="0"/>
                    </a:moveTo>
                    <a:lnTo>
                      <a:pt x="0" y="44"/>
                    </a:lnTo>
                    <a:lnTo>
                      <a:pt x="0" y="133"/>
                    </a:lnTo>
                    <a:lnTo>
                      <a:pt x="80" y="91"/>
                    </a:lnTo>
                    <a:lnTo>
                      <a:pt x="8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32" name="Freeform 258"/>
              <p:cNvSpPr>
                <a:spLocks noEditPoints="1"/>
              </p:cNvSpPr>
              <p:nvPr/>
            </p:nvSpPr>
            <p:spPr bwMode="auto">
              <a:xfrm>
                <a:off x="6823076" y="1636713"/>
                <a:ext cx="127000" cy="211138"/>
              </a:xfrm>
              <a:custGeom>
                <a:avLst/>
                <a:gdLst>
                  <a:gd name="T0" fmla="*/ 2147483647 w 80"/>
                  <a:gd name="T1" fmla="*/ 2147483647 h 133"/>
                  <a:gd name="T2" fmla="*/ 2147483647 w 80"/>
                  <a:gd name="T3" fmla="*/ 2147483647 h 133"/>
                  <a:gd name="T4" fmla="*/ 2147483647 w 80"/>
                  <a:gd name="T5" fmla="*/ 2147483647 h 133"/>
                  <a:gd name="T6" fmla="*/ 2147483647 w 80"/>
                  <a:gd name="T7" fmla="*/ 2147483647 h 133"/>
                  <a:gd name="T8" fmla="*/ 2147483647 w 80"/>
                  <a:gd name="T9" fmla="*/ 2147483647 h 133"/>
                  <a:gd name="T10" fmla="*/ 2147483647 w 80"/>
                  <a:gd name="T11" fmla="*/ 0 h 133"/>
                  <a:gd name="T12" fmla="*/ 0 w 80"/>
                  <a:gd name="T13" fmla="*/ 2147483647 h 133"/>
                  <a:gd name="T14" fmla="*/ 0 w 80"/>
                  <a:gd name="T15" fmla="*/ 2147483647 h 133"/>
                  <a:gd name="T16" fmla="*/ 2147483647 w 80"/>
                  <a:gd name="T17" fmla="*/ 2147483647 h 133"/>
                  <a:gd name="T18" fmla="*/ 2147483647 w 80"/>
                  <a:gd name="T19" fmla="*/ 0 h 133"/>
                  <a:gd name="T20" fmla="*/ 2147483647 w 80"/>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3">
                    <a:moveTo>
                      <a:pt x="74" y="9"/>
                    </a:moveTo>
                    <a:lnTo>
                      <a:pt x="74" y="88"/>
                    </a:lnTo>
                    <a:lnTo>
                      <a:pt x="5" y="124"/>
                    </a:lnTo>
                    <a:lnTo>
                      <a:pt x="5" y="48"/>
                    </a:lnTo>
                    <a:lnTo>
                      <a:pt x="74" y="9"/>
                    </a:lnTo>
                    <a:moveTo>
                      <a:pt x="80" y="0"/>
                    </a:moveTo>
                    <a:lnTo>
                      <a:pt x="0" y="44"/>
                    </a:lnTo>
                    <a:lnTo>
                      <a:pt x="0" y="133"/>
                    </a:lnTo>
                    <a:lnTo>
                      <a:pt x="80" y="91"/>
                    </a:lnTo>
                    <a:lnTo>
                      <a:pt x="8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33" name="Freeform 259"/>
              <p:cNvSpPr>
                <a:spLocks noEditPoints="1"/>
              </p:cNvSpPr>
              <p:nvPr/>
            </p:nvSpPr>
            <p:spPr bwMode="auto">
              <a:xfrm>
                <a:off x="6692901" y="1570038"/>
                <a:ext cx="257175" cy="136525"/>
              </a:xfrm>
              <a:custGeom>
                <a:avLst/>
                <a:gdLst>
                  <a:gd name="T0" fmla="*/ 2147483647 w 162"/>
                  <a:gd name="T1" fmla="*/ 2147483647 h 86"/>
                  <a:gd name="T2" fmla="*/ 2147483647 w 162"/>
                  <a:gd name="T3" fmla="*/ 2147483647 h 86"/>
                  <a:gd name="T4" fmla="*/ 2147483647 w 162"/>
                  <a:gd name="T5" fmla="*/ 2147483647 h 86"/>
                  <a:gd name="T6" fmla="*/ 2147483647 w 162"/>
                  <a:gd name="T7" fmla="*/ 2147483647 h 86"/>
                  <a:gd name="T8" fmla="*/ 2147483647 w 162"/>
                  <a:gd name="T9" fmla="*/ 2147483647 h 86"/>
                  <a:gd name="T10" fmla="*/ 2147483647 w 162"/>
                  <a:gd name="T11" fmla="*/ 0 h 86"/>
                  <a:gd name="T12" fmla="*/ 0 w 162"/>
                  <a:gd name="T13" fmla="*/ 2147483647 h 86"/>
                  <a:gd name="T14" fmla="*/ 2147483647 w 162"/>
                  <a:gd name="T15" fmla="*/ 2147483647 h 86"/>
                  <a:gd name="T16" fmla="*/ 2147483647 w 162"/>
                  <a:gd name="T17" fmla="*/ 2147483647 h 86"/>
                  <a:gd name="T18" fmla="*/ 2147483647 w 162"/>
                  <a:gd name="T19" fmla="*/ 0 h 86"/>
                  <a:gd name="T20" fmla="*/ 2147483647 w 162"/>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6">
                    <a:moveTo>
                      <a:pt x="82" y="6"/>
                    </a:moveTo>
                    <a:lnTo>
                      <a:pt x="151" y="44"/>
                    </a:lnTo>
                    <a:lnTo>
                      <a:pt x="82" y="80"/>
                    </a:lnTo>
                    <a:lnTo>
                      <a:pt x="13" y="44"/>
                    </a:lnTo>
                    <a:lnTo>
                      <a:pt x="82" y="6"/>
                    </a:lnTo>
                    <a:close/>
                    <a:moveTo>
                      <a:pt x="82" y="0"/>
                    </a:moveTo>
                    <a:lnTo>
                      <a:pt x="0" y="44"/>
                    </a:lnTo>
                    <a:lnTo>
                      <a:pt x="82" y="86"/>
                    </a:lnTo>
                    <a:lnTo>
                      <a:pt x="162" y="44"/>
                    </a:lnTo>
                    <a:lnTo>
                      <a:pt x="82"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34" name="Freeform 260"/>
              <p:cNvSpPr>
                <a:spLocks noEditPoints="1"/>
              </p:cNvSpPr>
              <p:nvPr/>
            </p:nvSpPr>
            <p:spPr bwMode="auto">
              <a:xfrm>
                <a:off x="6692901" y="1570038"/>
                <a:ext cx="257175" cy="136525"/>
              </a:xfrm>
              <a:custGeom>
                <a:avLst/>
                <a:gdLst>
                  <a:gd name="T0" fmla="*/ 2147483647 w 162"/>
                  <a:gd name="T1" fmla="*/ 2147483647 h 86"/>
                  <a:gd name="T2" fmla="*/ 2147483647 w 162"/>
                  <a:gd name="T3" fmla="*/ 2147483647 h 86"/>
                  <a:gd name="T4" fmla="*/ 2147483647 w 162"/>
                  <a:gd name="T5" fmla="*/ 2147483647 h 86"/>
                  <a:gd name="T6" fmla="*/ 2147483647 w 162"/>
                  <a:gd name="T7" fmla="*/ 2147483647 h 86"/>
                  <a:gd name="T8" fmla="*/ 2147483647 w 162"/>
                  <a:gd name="T9" fmla="*/ 2147483647 h 86"/>
                  <a:gd name="T10" fmla="*/ 2147483647 w 162"/>
                  <a:gd name="T11" fmla="*/ 0 h 86"/>
                  <a:gd name="T12" fmla="*/ 0 w 162"/>
                  <a:gd name="T13" fmla="*/ 2147483647 h 86"/>
                  <a:gd name="T14" fmla="*/ 2147483647 w 162"/>
                  <a:gd name="T15" fmla="*/ 2147483647 h 86"/>
                  <a:gd name="T16" fmla="*/ 2147483647 w 162"/>
                  <a:gd name="T17" fmla="*/ 2147483647 h 86"/>
                  <a:gd name="T18" fmla="*/ 2147483647 w 162"/>
                  <a:gd name="T19" fmla="*/ 0 h 86"/>
                  <a:gd name="T20" fmla="*/ 2147483647 w 162"/>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6">
                    <a:moveTo>
                      <a:pt x="82" y="6"/>
                    </a:moveTo>
                    <a:lnTo>
                      <a:pt x="151" y="44"/>
                    </a:lnTo>
                    <a:lnTo>
                      <a:pt x="82" y="80"/>
                    </a:lnTo>
                    <a:lnTo>
                      <a:pt x="13" y="44"/>
                    </a:lnTo>
                    <a:lnTo>
                      <a:pt x="82" y="6"/>
                    </a:lnTo>
                    <a:moveTo>
                      <a:pt x="82" y="0"/>
                    </a:moveTo>
                    <a:lnTo>
                      <a:pt x="0" y="44"/>
                    </a:lnTo>
                    <a:lnTo>
                      <a:pt x="82" y="86"/>
                    </a:lnTo>
                    <a:lnTo>
                      <a:pt x="162" y="44"/>
                    </a:lnTo>
                    <a:lnTo>
                      <a:pt x="82"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35" name="Freeform 261"/>
              <p:cNvSpPr>
                <a:spLocks noEditPoints="1"/>
              </p:cNvSpPr>
              <p:nvPr/>
            </p:nvSpPr>
            <p:spPr bwMode="auto">
              <a:xfrm>
                <a:off x="6435726" y="1778000"/>
                <a:ext cx="130175" cy="211138"/>
              </a:xfrm>
              <a:custGeom>
                <a:avLst/>
                <a:gdLst>
                  <a:gd name="T0" fmla="*/ 2147483647 w 82"/>
                  <a:gd name="T1" fmla="*/ 2147483647 h 133"/>
                  <a:gd name="T2" fmla="*/ 2147483647 w 82"/>
                  <a:gd name="T3" fmla="*/ 2147483647 h 133"/>
                  <a:gd name="T4" fmla="*/ 2147483647 w 82"/>
                  <a:gd name="T5" fmla="*/ 2147483647 h 133"/>
                  <a:gd name="T6" fmla="*/ 2147483647 w 82"/>
                  <a:gd name="T7" fmla="*/ 2147483647 h 133"/>
                  <a:gd name="T8" fmla="*/ 2147483647 w 82"/>
                  <a:gd name="T9" fmla="*/ 2147483647 h 133"/>
                  <a:gd name="T10" fmla="*/ 0 w 82"/>
                  <a:gd name="T11" fmla="*/ 0 h 133"/>
                  <a:gd name="T12" fmla="*/ 0 w 82"/>
                  <a:gd name="T13" fmla="*/ 2147483647 h 133"/>
                  <a:gd name="T14" fmla="*/ 2147483647 w 82"/>
                  <a:gd name="T15" fmla="*/ 2147483647 h 133"/>
                  <a:gd name="T16" fmla="*/ 2147483647 w 82"/>
                  <a:gd name="T17" fmla="*/ 2147483647 h 133"/>
                  <a:gd name="T18" fmla="*/ 0 w 82"/>
                  <a:gd name="T19" fmla="*/ 0 h 133"/>
                  <a:gd name="T20" fmla="*/ 0 w 82"/>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3">
                    <a:moveTo>
                      <a:pt x="5" y="10"/>
                    </a:moveTo>
                    <a:lnTo>
                      <a:pt x="76" y="48"/>
                    </a:lnTo>
                    <a:lnTo>
                      <a:pt x="76" y="124"/>
                    </a:lnTo>
                    <a:lnTo>
                      <a:pt x="5" y="88"/>
                    </a:lnTo>
                    <a:lnTo>
                      <a:pt x="5" y="10"/>
                    </a:lnTo>
                    <a:close/>
                    <a:moveTo>
                      <a:pt x="0" y="0"/>
                    </a:moveTo>
                    <a:lnTo>
                      <a:pt x="0" y="90"/>
                    </a:lnTo>
                    <a:lnTo>
                      <a:pt x="82" y="133"/>
                    </a:lnTo>
                    <a:lnTo>
                      <a:pt x="82" y="44"/>
                    </a:lnTo>
                    <a:lnTo>
                      <a:pt x="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36" name="Freeform 262"/>
              <p:cNvSpPr>
                <a:spLocks noEditPoints="1"/>
              </p:cNvSpPr>
              <p:nvPr/>
            </p:nvSpPr>
            <p:spPr bwMode="auto">
              <a:xfrm>
                <a:off x="6435726" y="1778000"/>
                <a:ext cx="130175" cy="211138"/>
              </a:xfrm>
              <a:custGeom>
                <a:avLst/>
                <a:gdLst>
                  <a:gd name="T0" fmla="*/ 2147483647 w 82"/>
                  <a:gd name="T1" fmla="*/ 2147483647 h 133"/>
                  <a:gd name="T2" fmla="*/ 2147483647 w 82"/>
                  <a:gd name="T3" fmla="*/ 2147483647 h 133"/>
                  <a:gd name="T4" fmla="*/ 2147483647 w 82"/>
                  <a:gd name="T5" fmla="*/ 2147483647 h 133"/>
                  <a:gd name="T6" fmla="*/ 2147483647 w 82"/>
                  <a:gd name="T7" fmla="*/ 2147483647 h 133"/>
                  <a:gd name="T8" fmla="*/ 2147483647 w 82"/>
                  <a:gd name="T9" fmla="*/ 2147483647 h 133"/>
                  <a:gd name="T10" fmla="*/ 0 w 82"/>
                  <a:gd name="T11" fmla="*/ 0 h 133"/>
                  <a:gd name="T12" fmla="*/ 0 w 82"/>
                  <a:gd name="T13" fmla="*/ 2147483647 h 133"/>
                  <a:gd name="T14" fmla="*/ 2147483647 w 82"/>
                  <a:gd name="T15" fmla="*/ 2147483647 h 133"/>
                  <a:gd name="T16" fmla="*/ 2147483647 w 82"/>
                  <a:gd name="T17" fmla="*/ 2147483647 h 133"/>
                  <a:gd name="T18" fmla="*/ 0 w 82"/>
                  <a:gd name="T19" fmla="*/ 0 h 133"/>
                  <a:gd name="T20" fmla="*/ 0 w 82"/>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3">
                    <a:moveTo>
                      <a:pt x="5" y="10"/>
                    </a:moveTo>
                    <a:lnTo>
                      <a:pt x="76" y="48"/>
                    </a:lnTo>
                    <a:lnTo>
                      <a:pt x="76" y="124"/>
                    </a:lnTo>
                    <a:lnTo>
                      <a:pt x="5" y="88"/>
                    </a:lnTo>
                    <a:lnTo>
                      <a:pt x="5" y="10"/>
                    </a:lnTo>
                    <a:moveTo>
                      <a:pt x="0" y="0"/>
                    </a:moveTo>
                    <a:lnTo>
                      <a:pt x="0" y="90"/>
                    </a:lnTo>
                    <a:lnTo>
                      <a:pt x="82" y="133"/>
                    </a:lnTo>
                    <a:lnTo>
                      <a:pt x="82" y="44"/>
                    </a:lnTo>
                    <a:lnTo>
                      <a:pt x="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37" name="Freeform 263"/>
              <p:cNvSpPr>
                <a:spLocks noEditPoints="1"/>
              </p:cNvSpPr>
              <p:nvPr/>
            </p:nvSpPr>
            <p:spPr bwMode="auto">
              <a:xfrm>
                <a:off x="6823076" y="1778000"/>
                <a:ext cx="127000" cy="211138"/>
              </a:xfrm>
              <a:custGeom>
                <a:avLst/>
                <a:gdLst>
                  <a:gd name="T0" fmla="*/ 2147483647 w 80"/>
                  <a:gd name="T1" fmla="*/ 2147483647 h 133"/>
                  <a:gd name="T2" fmla="*/ 2147483647 w 80"/>
                  <a:gd name="T3" fmla="*/ 2147483647 h 133"/>
                  <a:gd name="T4" fmla="*/ 2147483647 w 80"/>
                  <a:gd name="T5" fmla="*/ 2147483647 h 133"/>
                  <a:gd name="T6" fmla="*/ 2147483647 w 80"/>
                  <a:gd name="T7" fmla="*/ 2147483647 h 133"/>
                  <a:gd name="T8" fmla="*/ 2147483647 w 80"/>
                  <a:gd name="T9" fmla="*/ 2147483647 h 133"/>
                  <a:gd name="T10" fmla="*/ 2147483647 w 80"/>
                  <a:gd name="T11" fmla="*/ 0 h 133"/>
                  <a:gd name="T12" fmla="*/ 0 w 80"/>
                  <a:gd name="T13" fmla="*/ 2147483647 h 133"/>
                  <a:gd name="T14" fmla="*/ 0 w 80"/>
                  <a:gd name="T15" fmla="*/ 2147483647 h 133"/>
                  <a:gd name="T16" fmla="*/ 2147483647 w 80"/>
                  <a:gd name="T17" fmla="*/ 2147483647 h 133"/>
                  <a:gd name="T18" fmla="*/ 2147483647 w 80"/>
                  <a:gd name="T19" fmla="*/ 0 h 133"/>
                  <a:gd name="T20" fmla="*/ 2147483647 w 80"/>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3">
                    <a:moveTo>
                      <a:pt x="74" y="10"/>
                    </a:moveTo>
                    <a:lnTo>
                      <a:pt x="74" y="88"/>
                    </a:lnTo>
                    <a:lnTo>
                      <a:pt x="5" y="124"/>
                    </a:lnTo>
                    <a:lnTo>
                      <a:pt x="5" y="48"/>
                    </a:lnTo>
                    <a:lnTo>
                      <a:pt x="74" y="10"/>
                    </a:lnTo>
                    <a:close/>
                    <a:moveTo>
                      <a:pt x="80" y="0"/>
                    </a:moveTo>
                    <a:lnTo>
                      <a:pt x="0" y="44"/>
                    </a:lnTo>
                    <a:lnTo>
                      <a:pt x="0" y="133"/>
                    </a:lnTo>
                    <a:lnTo>
                      <a:pt x="80" y="90"/>
                    </a:lnTo>
                    <a:lnTo>
                      <a:pt x="8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38" name="Freeform 264"/>
              <p:cNvSpPr>
                <a:spLocks noEditPoints="1"/>
              </p:cNvSpPr>
              <p:nvPr/>
            </p:nvSpPr>
            <p:spPr bwMode="auto">
              <a:xfrm>
                <a:off x="6823076" y="1778000"/>
                <a:ext cx="127000" cy="211138"/>
              </a:xfrm>
              <a:custGeom>
                <a:avLst/>
                <a:gdLst>
                  <a:gd name="T0" fmla="*/ 2147483647 w 80"/>
                  <a:gd name="T1" fmla="*/ 2147483647 h 133"/>
                  <a:gd name="T2" fmla="*/ 2147483647 w 80"/>
                  <a:gd name="T3" fmla="*/ 2147483647 h 133"/>
                  <a:gd name="T4" fmla="*/ 2147483647 w 80"/>
                  <a:gd name="T5" fmla="*/ 2147483647 h 133"/>
                  <a:gd name="T6" fmla="*/ 2147483647 w 80"/>
                  <a:gd name="T7" fmla="*/ 2147483647 h 133"/>
                  <a:gd name="T8" fmla="*/ 2147483647 w 80"/>
                  <a:gd name="T9" fmla="*/ 2147483647 h 133"/>
                  <a:gd name="T10" fmla="*/ 2147483647 w 80"/>
                  <a:gd name="T11" fmla="*/ 0 h 133"/>
                  <a:gd name="T12" fmla="*/ 0 w 80"/>
                  <a:gd name="T13" fmla="*/ 2147483647 h 133"/>
                  <a:gd name="T14" fmla="*/ 0 w 80"/>
                  <a:gd name="T15" fmla="*/ 2147483647 h 133"/>
                  <a:gd name="T16" fmla="*/ 2147483647 w 80"/>
                  <a:gd name="T17" fmla="*/ 2147483647 h 133"/>
                  <a:gd name="T18" fmla="*/ 2147483647 w 80"/>
                  <a:gd name="T19" fmla="*/ 0 h 133"/>
                  <a:gd name="T20" fmla="*/ 2147483647 w 80"/>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3">
                    <a:moveTo>
                      <a:pt x="74" y="10"/>
                    </a:moveTo>
                    <a:lnTo>
                      <a:pt x="74" y="88"/>
                    </a:lnTo>
                    <a:lnTo>
                      <a:pt x="5" y="124"/>
                    </a:lnTo>
                    <a:lnTo>
                      <a:pt x="5" y="48"/>
                    </a:lnTo>
                    <a:lnTo>
                      <a:pt x="74" y="10"/>
                    </a:lnTo>
                    <a:moveTo>
                      <a:pt x="80" y="0"/>
                    </a:moveTo>
                    <a:lnTo>
                      <a:pt x="0" y="44"/>
                    </a:lnTo>
                    <a:lnTo>
                      <a:pt x="0" y="133"/>
                    </a:lnTo>
                    <a:lnTo>
                      <a:pt x="80" y="90"/>
                    </a:lnTo>
                    <a:lnTo>
                      <a:pt x="8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39" name="Freeform 265"/>
              <p:cNvSpPr>
                <a:spLocks noEditPoints="1"/>
              </p:cNvSpPr>
              <p:nvPr/>
            </p:nvSpPr>
            <p:spPr bwMode="auto">
              <a:xfrm>
                <a:off x="6565901" y="1501775"/>
                <a:ext cx="257175" cy="138113"/>
              </a:xfrm>
              <a:custGeom>
                <a:avLst/>
                <a:gdLst>
                  <a:gd name="T0" fmla="*/ 2147483647 w 162"/>
                  <a:gd name="T1" fmla="*/ 2147483647 h 87"/>
                  <a:gd name="T2" fmla="*/ 2147483647 w 162"/>
                  <a:gd name="T3" fmla="*/ 2147483647 h 87"/>
                  <a:gd name="T4" fmla="*/ 2147483647 w 162"/>
                  <a:gd name="T5" fmla="*/ 2147483647 h 87"/>
                  <a:gd name="T6" fmla="*/ 2147483647 w 162"/>
                  <a:gd name="T7" fmla="*/ 2147483647 h 87"/>
                  <a:gd name="T8" fmla="*/ 2147483647 w 162"/>
                  <a:gd name="T9" fmla="*/ 2147483647 h 87"/>
                  <a:gd name="T10" fmla="*/ 2147483647 w 162"/>
                  <a:gd name="T11" fmla="*/ 0 h 87"/>
                  <a:gd name="T12" fmla="*/ 0 w 162"/>
                  <a:gd name="T13" fmla="*/ 2147483647 h 87"/>
                  <a:gd name="T14" fmla="*/ 2147483647 w 162"/>
                  <a:gd name="T15" fmla="*/ 2147483647 h 87"/>
                  <a:gd name="T16" fmla="*/ 2147483647 w 162"/>
                  <a:gd name="T17" fmla="*/ 2147483647 h 87"/>
                  <a:gd name="T18" fmla="*/ 2147483647 w 162"/>
                  <a:gd name="T19" fmla="*/ 0 h 87"/>
                  <a:gd name="T20" fmla="*/ 2147483647 w 162"/>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7">
                    <a:moveTo>
                      <a:pt x="80" y="7"/>
                    </a:moveTo>
                    <a:lnTo>
                      <a:pt x="149" y="43"/>
                    </a:lnTo>
                    <a:lnTo>
                      <a:pt x="80" y="80"/>
                    </a:lnTo>
                    <a:lnTo>
                      <a:pt x="11" y="43"/>
                    </a:lnTo>
                    <a:lnTo>
                      <a:pt x="80" y="7"/>
                    </a:lnTo>
                    <a:close/>
                    <a:moveTo>
                      <a:pt x="80" y="0"/>
                    </a:moveTo>
                    <a:lnTo>
                      <a:pt x="0" y="43"/>
                    </a:lnTo>
                    <a:lnTo>
                      <a:pt x="80" y="87"/>
                    </a:lnTo>
                    <a:lnTo>
                      <a:pt x="162" y="43"/>
                    </a:lnTo>
                    <a:lnTo>
                      <a:pt x="8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40" name="Freeform 266"/>
              <p:cNvSpPr>
                <a:spLocks noEditPoints="1"/>
              </p:cNvSpPr>
              <p:nvPr/>
            </p:nvSpPr>
            <p:spPr bwMode="auto">
              <a:xfrm>
                <a:off x="6565901" y="1501775"/>
                <a:ext cx="257175" cy="138113"/>
              </a:xfrm>
              <a:custGeom>
                <a:avLst/>
                <a:gdLst>
                  <a:gd name="T0" fmla="*/ 2147483647 w 162"/>
                  <a:gd name="T1" fmla="*/ 2147483647 h 87"/>
                  <a:gd name="T2" fmla="*/ 2147483647 w 162"/>
                  <a:gd name="T3" fmla="*/ 2147483647 h 87"/>
                  <a:gd name="T4" fmla="*/ 2147483647 w 162"/>
                  <a:gd name="T5" fmla="*/ 2147483647 h 87"/>
                  <a:gd name="T6" fmla="*/ 2147483647 w 162"/>
                  <a:gd name="T7" fmla="*/ 2147483647 h 87"/>
                  <a:gd name="T8" fmla="*/ 2147483647 w 162"/>
                  <a:gd name="T9" fmla="*/ 2147483647 h 87"/>
                  <a:gd name="T10" fmla="*/ 2147483647 w 162"/>
                  <a:gd name="T11" fmla="*/ 0 h 87"/>
                  <a:gd name="T12" fmla="*/ 0 w 162"/>
                  <a:gd name="T13" fmla="*/ 2147483647 h 87"/>
                  <a:gd name="T14" fmla="*/ 2147483647 w 162"/>
                  <a:gd name="T15" fmla="*/ 2147483647 h 87"/>
                  <a:gd name="T16" fmla="*/ 2147483647 w 162"/>
                  <a:gd name="T17" fmla="*/ 2147483647 h 87"/>
                  <a:gd name="T18" fmla="*/ 2147483647 w 162"/>
                  <a:gd name="T19" fmla="*/ 0 h 87"/>
                  <a:gd name="T20" fmla="*/ 2147483647 w 162"/>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7">
                    <a:moveTo>
                      <a:pt x="80" y="7"/>
                    </a:moveTo>
                    <a:lnTo>
                      <a:pt x="149" y="43"/>
                    </a:lnTo>
                    <a:lnTo>
                      <a:pt x="80" y="80"/>
                    </a:lnTo>
                    <a:lnTo>
                      <a:pt x="11" y="43"/>
                    </a:lnTo>
                    <a:lnTo>
                      <a:pt x="80" y="7"/>
                    </a:lnTo>
                    <a:moveTo>
                      <a:pt x="80" y="0"/>
                    </a:moveTo>
                    <a:lnTo>
                      <a:pt x="0" y="43"/>
                    </a:lnTo>
                    <a:lnTo>
                      <a:pt x="80" y="87"/>
                    </a:lnTo>
                    <a:lnTo>
                      <a:pt x="162" y="43"/>
                    </a:lnTo>
                    <a:lnTo>
                      <a:pt x="80" y="0"/>
                    </a:lnTo>
                  </a:path>
                </a:pathLst>
              </a:custGeom>
              <a:noFill/>
              <a:ln w="9525">
                <a:solidFill>
                  <a:srgbClr val="1B6AA3"/>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41" name="Freeform 267"/>
              <p:cNvSpPr>
                <a:spLocks noEditPoints="1"/>
              </p:cNvSpPr>
              <p:nvPr/>
            </p:nvSpPr>
            <p:spPr bwMode="auto">
              <a:xfrm>
                <a:off x="6565901" y="1847850"/>
                <a:ext cx="127000" cy="207963"/>
              </a:xfrm>
              <a:custGeom>
                <a:avLst/>
                <a:gdLst>
                  <a:gd name="T0" fmla="*/ 2147483647 w 80"/>
                  <a:gd name="T1" fmla="*/ 2147483647 h 131"/>
                  <a:gd name="T2" fmla="*/ 2147483647 w 80"/>
                  <a:gd name="T3" fmla="*/ 2147483647 h 131"/>
                  <a:gd name="T4" fmla="*/ 2147483647 w 80"/>
                  <a:gd name="T5" fmla="*/ 2147483647 h 131"/>
                  <a:gd name="T6" fmla="*/ 2147483647 w 80"/>
                  <a:gd name="T7" fmla="*/ 2147483647 h 131"/>
                  <a:gd name="T8" fmla="*/ 2147483647 w 80"/>
                  <a:gd name="T9" fmla="*/ 2147483647 h 131"/>
                  <a:gd name="T10" fmla="*/ 0 w 80"/>
                  <a:gd name="T11" fmla="*/ 0 h 131"/>
                  <a:gd name="T12" fmla="*/ 0 w 80"/>
                  <a:gd name="T13" fmla="*/ 2147483647 h 131"/>
                  <a:gd name="T14" fmla="*/ 2147483647 w 80"/>
                  <a:gd name="T15" fmla="*/ 2147483647 h 131"/>
                  <a:gd name="T16" fmla="*/ 2147483647 w 80"/>
                  <a:gd name="T17" fmla="*/ 2147483647 h 131"/>
                  <a:gd name="T18" fmla="*/ 0 w 80"/>
                  <a:gd name="T19" fmla="*/ 0 h 131"/>
                  <a:gd name="T20" fmla="*/ 0 w 80"/>
                  <a:gd name="T21" fmla="*/ 0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1">
                    <a:moveTo>
                      <a:pt x="5" y="9"/>
                    </a:moveTo>
                    <a:lnTo>
                      <a:pt x="74" y="46"/>
                    </a:lnTo>
                    <a:lnTo>
                      <a:pt x="74" y="122"/>
                    </a:lnTo>
                    <a:lnTo>
                      <a:pt x="5" y="86"/>
                    </a:lnTo>
                    <a:lnTo>
                      <a:pt x="5" y="9"/>
                    </a:lnTo>
                    <a:close/>
                    <a:moveTo>
                      <a:pt x="0" y="0"/>
                    </a:moveTo>
                    <a:lnTo>
                      <a:pt x="0" y="89"/>
                    </a:lnTo>
                    <a:lnTo>
                      <a:pt x="80" y="131"/>
                    </a:lnTo>
                    <a:lnTo>
                      <a:pt x="80" y="42"/>
                    </a:lnTo>
                    <a:lnTo>
                      <a:pt x="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42" name="Freeform 268"/>
              <p:cNvSpPr>
                <a:spLocks noEditPoints="1"/>
              </p:cNvSpPr>
              <p:nvPr/>
            </p:nvSpPr>
            <p:spPr bwMode="auto">
              <a:xfrm>
                <a:off x="6565901" y="1847850"/>
                <a:ext cx="127000" cy="207963"/>
              </a:xfrm>
              <a:custGeom>
                <a:avLst/>
                <a:gdLst>
                  <a:gd name="T0" fmla="*/ 2147483647 w 80"/>
                  <a:gd name="T1" fmla="*/ 2147483647 h 131"/>
                  <a:gd name="T2" fmla="*/ 2147483647 w 80"/>
                  <a:gd name="T3" fmla="*/ 2147483647 h 131"/>
                  <a:gd name="T4" fmla="*/ 2147483647 w 80"/>
                  <a:gd name="T5" fmla="*/ 2147483647 h 131"/>
                  <a:gd name="T6" fmla="*/ 2147483647 w 80"/>
                  <a:gd name="T7" fmla="*/ 2147483647 h 131"/>
                  <a:gd name="T8" fmla="*/ 2147483647 w 80"/>
                  <a:gd name="T9" fmla="*/ 2147483647 h 131"/>
                  <a:gd name="T10" fmla="*/ 0 w 80"/>
                  <a:gd name="T11" fmla="*/ 0 h 131"/>
                  <a:gd name="T12" fmla="*/ 0 w 80"/>
                  <a:gd name="T13" fmla="*/ 2147483647 h 131"/>
                  <a:gd name="T14" fmla="*/ 2147483647 w 80"/>
                  <a:gd name="T15" fmla="*/ 2147483647 h 131"/>
                  <a:gd name="T16" fmla="*/ 2147483647 w 80"/>
                  <a:gd name="T17" fmla="*/ 2147483647 h 131"/>
                  <a:gd name="T18" fmla="*/ 0 w 80"/>
                  <a:gd name="T19" fmla="*/ 0 h 131"/>
                  <a:gd name="T20" fmla="*/ 0 w 80"/>
                  <a:gd name="T21" fmla="*/ 0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31">
                    <a:moveTo>
                      <a:pt x="5" y="9"/>
                    </a:moveTo>
                    <a:lnTo>
                      <a:pt x="74" y="46"/>
                    </a:lnTo>
                    <a:lnTo>
                      <a:pt x="74" y="122"/>
                    </a:lnTo>
                    <a:lnTo>
                      <a:pt x="5" y="86"/>
                    </a:lnTo>
                    <a:lnTo>
                      <a:pt x="5" y="9"/>
                    </a:lnTo>
                    <a:moveTo>
                      <a:pt x="0" y="0"/>
                    </a:moveTo>
                    <a:lnTo>
                      <a:pt x="0" y="89"/>
                    </a:lnTo>
                    <a:lnTo>
                      <a:pt x="80" y="131"/>
                    </a:lnTo>
                    <a:lnTo>
                      <a:pt x="80" y="42"/>
                    </a:lnTo>
                    <a:lnTo>
                      <a:pt x="0" y="0"/>
                    </a:lnTo>
                  </a:path>
                </a:pathLst>
              </a:custGeom>
              <a:noFill/>
              <a:ln w="9525">
                <a:solidFill>
                  <a:srgbClr val="AEB3BB"/>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sp>
            <p:nvSpPr>
              <p:cNvPr id="43" name="Freeform 269"/>
              <p:cNvSpPr>
                <a:spLocks noEditPoints="1"/>
              </p:cNvSpPr>
              <p:nvPr/>
            </p:nvSpPr>
            <p:spPr bwMode="auto">
              <a:xfrm>
                <a:off x="6692901" y="1847850"/>
                <a:ext cx="130175" cy="207963"/>
              </a:xfrm>
              <a:custGeom>
                <a:avLst/>
                <a:gdLst>
                  <a:gd name="T0" fmla="*/ 2147483647 w 82"/>
                  <a:gd name="T1" fmla="*/ 2147483647 h 131"/>
                  <a:gd name="T2" fmla="*/ 2147483647 w 82"/>
                  <a:gd name="T3" fmla="*/ 2147483647 h 131"/>
                  <a:gd name="T4" fmla="*/ 2147483647 w 82"/>
                  <a:gd name="T5" fmla="*/ 2147483647 h 131"/>
                  <a:gd name="T6" fmla="*/ 2147483647 w 82"/>
                  <a:gd name="T7" fmla="*/ 2147483647 h 131"/>
                  <a:gd name="T8" fmla="*/ 2147483647 w 82"/>
                  <a:gd name="T9" fmla="*/ 2147483647 h 131"/>
                  <a:gd name="T10" fmla="*/ 2147483647 w 82"/>
                  <a:gd name="T11" fmla="*/ 0 h 131"/>
                  <a:gd name="T12" fmla="*/ 0 w 82"/>
                  <a:gd name="T13" fmla="*/ 2147483647 h 131"/>
                  <a:gd name="T14" fmla="*/ 0 w 82"/>
                  <a:gd name="T15" fmla="*/ 2147483647 h 131"/>
                  <a:gd name="T16" fmla="*/ 2147483647 w 82"/>
                  <a:gd name="T17" fmla="*/ 2147483647 h 131"/>
                  <a:gd name="T18" fmla="*/ 2147483647 w 82"/>
                  <a:gd name="T19" fmla="*/ 0 h 131"/>
                  <a:gd name="T20" fmla="*/ 2147483647 w 82"/>
                  <a:gd name="T21" fmla="*/ 0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31">
                    <a:moveTo>
                      <a:pt x="76" y="9"/>
                    </a:moveTo>
                    <a:lnTo>
                      <a:pt x="76" y="86"/>
                    </a:lnTo>
                    <a:lnTo>
                      <a:pt x="5" y="122"/>
                    </a:lnTo>
                    <a:lnTo>
                      <a:pt x="5" y="46"/>
                    </a:lnTo>
                    <a:lnTo>
                      <a:pt x="76" y="9"/>
                    </a:lnTo>
                    <a:close/>
                    <a:moveTo>
                      <a:pt x="82" y="0"/>
                    </a:moveTo>
                    <a:lnTo>
                      <a:pt x="0" y="42"/>
                    </a:lnTo>
                    <a:lnTo>
                      <a:pt x="0" y="131"/>
                    </a:lnTo>
                    <a:lnTo>
                      <a:pt x="82" y="89"/>
                    </a:lnTo>
                    <a:lnTo>
                      <a:pt x="82" y="0"/>
                    </a:lnTo>
                    <a:close/>
                  </a:path>
                </a:pathLst>
              </a:custGeom>
              <a:solidFill>
                <a:srgbClr val="000000"/>
              </a:solidFill>
              <a:ln w="9525">
                <a:solidFill>
                  <a:srgbClr val="AEB3BB"/>
                </a:solidFill>
                <a:round/>
              </a:ln>
            </p:spPr>
            <p:txBody>
              <a:bodyPr/>
              <a:lstStyle/>
              <a:p>
                <a:endParaRPr lang="zh-CN" altLang="en-US" sz="2000">
                  <a:solidFill>
                    <a:srgbClr val="FFC000"/>
                  </a:solidFill>
                </a:endParaRPr>
              </a:p>
            </p:txBody>
          </p:sp>
          <p:sp>
            <p:nvSpPr>
              <p:cNvPr id="44" name="Freeform 271"/>
              <p:cNvSpPr>
                <a:spLocks noEditPoints="1"/>
              </p:cNvSpPr>
              <p:nvPr/>
            </p:nvSpPr>
            <p:spPr bwMode="auto">
              <a:xfrm>
                <a:off x="6565901" y="1778000"/>
                <a:ext cx="257175" cy="136525"/>
              </a:xfrm>
              <a:custGeom>
                <a:avLst/>
                <a:gdLst>
                  <a:gd name="T0" fmla="*/ 2147483647 w 162"/>
                  <a:gd name="T1" fmla="*/ 2147483647 h 86"/>
                  <a:gd name="T2" fmla="*/ 2147483647 w 162"/>
                  <a:gd name="T3" fmla="*/ 2147483647 h 86"/>
                  <a:gd name="T4" fmla="*/ 2147483647 w 162"/>
                  <a:gd name="T5" fmla="*/ 2147483647 h 86"/>
                  <a:gd name="T6" fmla="*/ 2147483647 w 162"/>
                  <a:gd name="T7" fmla="*/ 2147483647 h 86"/>
                  <a:gd name="T8" fmla="*/ 2147483647 w 162"/>
                  <a:gd name="T9" fmla="*/ 2147483647 h 86"/>
                  <a:gd name="T10" fmla="*/ 2147483647 w 162"/>
                  <a:gd name="T11" fmla="*/ 0 h 86"/>
                  <a:gd name="T12" fmla="*/ 0 w 162"/>
                  <a:gd name="T13" fmla="*/ 2147483647 h 86"/>
                  <a:gd name="T14" fmla="*/ 2147483647 w 162"/>
                  <a:gd name="T15" fmla="*/ 2147483647 h 86"/>
                  <a:gd name="T16" fmla="*/ 2147483647 w 162"/>
                  <a:gd name="T17" fmla="*/ 2147483647 h 86"/>
                  <a:gd name="T18" fmla="*/ 2147483647 w 162"/>
                  <a:gd name="T19" fmla="*/ 0 h 86"/>
                  <a:gd name="T20" fmla="*/ 2147483647 w 162"/>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6">
                    <a:moveTo>
                      <a:pt x="80" y="8"/>
                    </a:moveTo>
                    <a:lnTo>
                      <a:pt x="149" y="44"/>
                    </a:lnTo>
                    <a:lnTo>
                      <a:pt x="80" y="81"/>
                    </a:lnTo>
                    <a:lnTo>
                      <a:pt x="11" y="44"/>
                    </a:lnTo>
                    <a:lnTo>
                      <a:pt x="80" y="8"/>
                    </a:lnTo>
                    <a:close/>
                    <a:moveTo>
                      <a:pt x="80" y="0"/>
                    </a:moveTo>
                    <a:lnTo>
                      <a:pt x="0" y="44"/>
                    </a:lnTo>
                    <a:lnTo>
                      <a:pt x="80" y="86"/>
                    </a:lnTo>
                    <a:lnTo>
                      <a:pt x="162" y="44"/>
                    </a:lnTo>
                    <a:lnTo>
                      <a:pt x="80" y="0"/>
                    </a:lnTo>
                    <a:close/>
                  </a:path>
                </a:pathLst>
              </a:custGeom>
              <a:solidFill>
                <a:srgbClr val="000000"/>
              </a:solidFill>
              <a:ln w="9525">
                <a:solidFill>
                  <a:srgbClr val="1B6AA3"/>
                </a:solidFill>
                <a:round/>
              </a:ln>
            </p:spPr>
            <p:txBody>
              <a:bodyPr/>
              <a:lstStyle/>
              <a:p>
                <a:endParaRPr lang="zh-CN" altLang="en-US" sz="2000">
                  <a:solidFill>
                    <a:srgbClr val="FFC000"/>
                  </a:solidFill>
                </a:endParaRPr>
              </a:p>
            </p:txBody>
          </p:sp>
          <p:sp>
            <p:nvSpPr>
              <p:cNvPr id="45" name="Freeform 272"/>
              <p:cNvSpPr>
                <a:spLocks noEditPoints="1"/>
              </p:cNvSpPr>
              <p:nvPr/>
            </p:nvSpPr>
            <p:spPr bwMode="auto">
              <a:xfrm>
                <a:off x="6565901" y="1778000"/>
                <a:ext cx="257175" cy="136525"/>
              </a:xfrm>
              <a:custGeom>
                <a:avLst/>
                <a:gdLst>
                  <a:gd name="T0" fmla="*/ 2147483647 w 162"/>
                  <a:gd name="T1" fmla="*/ 2147483647 h 86"/>
                  <a:gd name="T2" fmla="*/ 2147483647 w 162"/>
                  <a:gd name="T3" fmla="*/ 2147483647 h 86"/>
                  <a:gd name="T4" fmla="*/ 2147483647 w 162"/>
                  <a:gd name="T5" fmla="*/ 2147483647 h 86"/>
                  <a:gd name="T6" fmla="*/ 2147483647 w 162"/>
                  <a:gd name="T7" fmla="*/ 2147483647 h 86"/>
                  <a:gd name="T8" fmla="*/ 2147483647 w 162"/>
                  <a:gd name="T9" fmla="*/ 2147483647 h 86"/>
                  <a:gd name="T10" fmla="*/ 2147483647 w 162"/>
                  <a:gd name="T11" fmla="*/ 0 h 86"/>
                  <a:gd name="T12" fmla="*/ 0 w 162"/>
                  <a:gd name="T13" fmla="*/ 2147483647 h 86"/>
                  <a:gd name="T14" fmla="*/ 2147483647 w 162"/>
                  <a:gd name="T15" fmla="*/ 2147483647 h 86"/>
                  <a:gd name="T16" fmla="*/ 2147483647 w 162"/>
                  <a:gd name="T17" fmla="*/ 2147483647 h 86"/>
                  <a:gd name="T18" fmla="*/ 2147483647 w 162"/>
                  <a:gd name="T19" fmla="*/ 0 h 86"/>
                  <a:gd name="T20" fmla="*/ 2147483647 w 162"/>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86">
                    <a:moveTo>
                      <a:pt x="80" y="8"/>
                    </a:moveTo>
                    <a:lnTo>
                      <a:pt x="149" y="44"/>
                    </a:lnTo>
                    <a:lnTo>
                      <a:pt x="80" y="81"/>
                    </a:lnTo>
                    <a:lnTo>
                      <a:pt x="11" y="44"/>
                    </a:lnTo>
                    <a:lnTo>
                      <a:pt x="80" y="8"/>
                    </a:lnTo>
                    <a:moveTo>
                      <a:pt x="80" y="0"/>
                    </a:moveTo>
                    <a:lnTo>
                      <a:pt x="0" y="44"/>
                    </a:lnTo>
                    <a:lnTo>
                      <a:pt x="80" y="86"/>
                    </a:lnTo>
                    <a:lnTo>
                      <a:pt x="162" y="44"/>
                    </a:lnTo>
                    <a:lnTo>
                      <a:pt x="80" y="0"/>
                    </a:lnTo>
                  </a:path>
                </a:pathLst>
              </a:custGeom>
              <a:noFill/>
              <a:ln w="9525">
                <a:solidFill>
                  <a:srgbClr val="AEB3BB"/>
                </a:solidFill>
                <a:round/>
              </a:ln>
              <a:extLst>
                <a:ext uri="{909E8E84-426E-40DD-AFC4-6F175D3DCCD1}">
                  <a14:hiddenFill xmlns:a14="http://schemas.microsoft.com/office/drawing/2010/main">
                    <a:solidFill>
                      <a:srgbClr val="FFFFFF"/>
                    </a:solidFill>
                  </a14:hiddenFill>
                </a:ext>
              </a:extLst>
            </p:spPr>
            <p:txBody>
              <a:bodyPr/>
              <a:lstStyle/>
              <a:p>
                <a:endParaRPr lang="zh-CN" altLang="en-US" sz="2000">
                  <a:solidFill>
                    <a:srgbClr val="FFC000"/>
                  </a:solidFill>
                </a:endParaRPr>
              </a:p>
            </p:txBody>
          </p:sp>
        </p:grpSp>
        <p:sp>
          <p:nvSpPr>
            <p:cNvPr id="22" name="文本框 93"/>
            <p:cNvSpPr txBox="1">
              <a:spLocks noChangeArrowheads="1"/>
            </p:cNvSpPr>
            <p:nvPr/>
          </p:nvSpPr>
          <p:spPr bwMode="auto">
            <a:xfrm>
              <a:off x="4322542" y="4483143"/>
              <a:ext cx="887730" cy="3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220" b="1" dirty="0" err="1">
                  <a:solidFill>
                    <a:srgbClr val="FFC000"/>
                  </a:solidFill>
                  <a:latin typeface="Microsoft YaHei" panose="020B0503020204020204" charset="-122"/>
                  <a:ea typeface="Microsoft YaHei" panose="020B0503020204020204" charset="-122"/>
                </a:rPr>
                <a:t>Docker</a:t>
              </a:r>
              <a:endParaRPr kumimoji="0" lang="zh-CN" altLang="en-US" sz="2220" b="1" dirty="0">
                <a:solidFill>
                  <a:srgbClr val="FFC000"/>
                </a:solidFill>
                <a:latin typeface="Microsoft YaHei" panose="020B0503020204020204" charset="-122"/>
                <a:ea typeface="Microsoft YaHei" panose="020B0503020204020204" charset="-122"/>
              </a:endParaRPr>
            </a:p>
          </p:txBody>
        </p:sp>
      </p:grpSp>
      <p:grpSp>
        <p:nvGrpSpPr>
          <p:cNvPr id="95" name="组 94"/>
          <p:cNvGrpSpPr/>
          <p:nvPr/>
        </p:nvGrpSpPr>
        <p:grpSpPr>
          <a:xfrm>
            <a:off x="7073966" y="1647142"/>
            <a:ext cx="1833245" cy="1570348"/>
            <a:chOff x="6636942" y="1216151"/>
            <a:chExt cx="1374934" cy="1192483"/>
          </a:xfrm>
        </p:grpSpPr>
        <p:sp>
          <p:nvSpPr>
            <p:cNvPr id="47" name="Oval 3"/>
            <p:cNvSpPr/>
            <p:nvPr/>
          </p:nvSpPr>
          <p:spPr bwMode="auto">
            <a:xfrm>
              <a:off x="6909887" y="1610201"/>
              <a:ext cx="800099" cy="798433"/>
            </a:xfrm>
            <a:prstGeom prst="ellipse">
              <a:avLst/>
            </a:prstGeom>
            <a:solidFill>
              <a:sysClr val="window" lastClr="FFFFFF"/>
            </a:solidFill>
            <a:ln w="25400" cap="flat" cmpd="sng" algn="ctr">
              <a:solidFill>
                <a:srgbClr val="1B6AA3"/>
              </a:solidFill>
              <a:prstDash val="solid"/>
            </a:ln>
            <a:effectLst/>
          </p:spPr>
          <p:txBody>
            <a:bodyPr anchor="ctr"/>
            <a:lstStyle/>
            <a:p>
              <a:pPr algn="ctr">
                <a:defRPr/>
              </a:pPr>
              <a:endParaRPr lang="en-US" sz="2000" kern="0">
                <a:solidFill>
                  <a:prstClr val="white"/>
                </a:solidFill>
                <a:latin typeface="Calibri" panose="020F0502020204030204"/>
                <a:ea typeface="SimSun" panose="02010600030101010101" pitchFamily="2" charset="-122"/>
                <a:cs typeface="SimSun" panose="02010600030101010101" pitchFamily="2" charset="-122"/>
              </a:endParaRPr>
            </a:p>
          </p:txBody>
        </p:sp>
        <p:grpSp>
          <p:nvGrpSpPr>
            <p:cNvPr id="48" name="组合 74"/>
            <p:cNvGrpSpPr/>
            <p:nvPr/>
          </p:nvGrpSpPr>
          <p:grpSpPr bwMode="auto">
            <a:xfrm>
              <a:off x="7035433" y="1811895"/>
              <a:ext cx="532867" cy="388382"/>
              <a:chOff x="7150681" y="2102521"/>
              <a:chExt cx="506985" cy="369750"/>
            </a:xfrm>
          </p:grpSpPr>
          <p:sp>
            <p:nvSpPr>
              <p:cNvPr id="50" name="AutoShape 149"/>
              <p:cNvSpPr/>
              <p:nvPr/>
            </p:nvSpPr>
            <p:spPr bwMode="auto">
              <a:xfrm>
                <a:off x="7159690" y="2102521"/>
                <a:ext cx="497976" cy="369750"/>
              </a:xfrm>
              <a:custGeom>
                <a:avLst/>
                <a:gdLst>
                  <a:gd name="T0" fmla="*/ 248988 w 21600"/>
                  <a:gd name="T1" fmla="*/ 184875 h 21600"/>
                  <a:gd name="T2" fmla="*/ 248988 w 21600"/>
                  <a:gd name="T3" fmla="*/ 184875 h 21600"/>
                  <a:gd name="T4" fmla="*/ 248988 w 21600"/>
                  <a:gd name="T5" fmla="*/ 184875 h 21600"/>
                  <a:gd name="T6" fmla="*/ 248988 w 21600"/>
                  <a:gd name="T7" fmla="*/ 1848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1B6AA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4450" tIns="44450" rIns="44450" bIns="44450" anchor="ctr"/>
              <a:lstStyle/>
              <a:p>
                <a:endParaRPr lang="zh-CN" altLang="en-US" sz="2000"/>
              </a:p>
            </p:txBody>
          </p:sp>
          <p:sp>
            <p:nvSpPr>
              <p:cNvPr id="51" name="文本框 54"/>
              <p:cNvSpPr txBox="1">
                <a:spLocks noChangeArrowheads="1"/>
              </p:cNvSpPr>
              <p:nvPr/>
            </p:nvSpPr>
            <p:spPr bwMode="auto">
              <a:xfrm>
                <a:off x="7150681" y="2250867"/>
                <a:ext cx="499789" cy="20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220" b="1">
                    <a:solidFill>
                      <a:srgbClr val="AEB3BB"/>
                    </a:solidFill>
                  </a:rPr>
                  <a:t>Private</a:t>
                </a:r>
                <a:endParaRPr kumimoji="0" lang="zh-CN" altLang="en-US" sz="1220" b="1">
                  <a:solidFill>
                    <a:srgbClr val="AEB3BB"/>
                  </a:solidFill>
                </a:endParaRPr>
              </a:p>
            </p:txBody>
          </p:sp>
        </p:grpSp>
        <p:sp>
          <p:nvSpPr>
            <p:cNvPr id="49" name="文本框 94"/>
            <p:cNvSpPr txBox="1">
              <a:spLocks noChangeArrowheads="1"/>
            </p:cNvSpPr>
            <p:nvPr/>
          </p:nvSpPr>
          <p:spPr bwMode="auto">
            <a:xfrm>
              <a:off x="6636942" y="1216151"/>
              <a:ext cx="1374934" cy="25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555" b="1" dirty="0">
                  <a:solidFill>
                    <a:schemeClr val="bg1"/>
                  </a:solidFill>
                  <a:latin typeface="Microsoft YaHei" panose="020B0503020204020204" charset="-122"/>
                  <a:ea typeface="Microsoft YaHei" panose="020B0503020204020204" charset="-122"/>
                </a:rPr>
                <a:t>Enterprise Cloud</a:t>
              </a:r>
              <a:endParaRPr kumimoji="0" lang="zh-CN" altLang="en-US" sz="1555" b="1" dirty="0">
                <a:solidFill>
                  <a:schemeClr val="bg1"/>
                </a:solidFill>
                <a:latin typeface="Microsoft YaHei" panose="020B0503020204020204" charset="-122"/>
                <a:ea typeface="Microsoft YaHei" panose="020B0503020204020204" charset="-122"/>
              </a:endParaRPr>
            </a:p>
          </p:txBody>
        </p:sp>
      </p:grpSp>
      <p:grpSp>
        <p:nvGrpSpPr>
          <p:cNvPr id="94" name="组 93"/>
          <p:cNvGrpSpPr/>
          <p:nvPr/>
        </p:nvGrpSpPr>
        <p:grpSpPr>
          <a:xfrm>
            <a:off x="10424357" y="1675956"/>
            <a:ext cx="1414145" cy="1553399"/>
            <a:chOff x="8270921" y="1267360"/>
            <a:chExt cx="1060609" cy="1179612"/>
          </a:xfrm>
        </p:grpSpPr>
        <p:sp>
          <p:nvSpPr>
            <p:cNvPr id="53" name="Oval 4"/>
            <p:cNvSpPr/>
            <p:nvPr/>
          </p:nvSpPr>
          <p:spPr bwMode="auto">
            <a:xfrm>
              <a:off x="8426748" y="1648539"/>
              <a:ext cx="798433" cy="798433"/>
            </a:xfrm>
            <a:prstGeom prst="ellipse">
              <a:avLst/>
            </a:prstGeom>
            <a:solidFill>
              <a:sysClr val="window" lastClr="FFFFFF"/>
            </a:solidFill>
            <a:ln w="25400" cap="flat" cmpd="sng" algn="ctr">
              <a:solidFill>
                <a:srgbClr val="1B6AA3"/>
              </a:solidFill>
              <a:prstDash val="solid"/>
            </a:ln>
            <a:effectLst/>
          </p:spPr>
          <p:txBody>
            <a:bodyPr anchor="ctr"/>
            <a:lstStyle/>
            <a:p>
              <a:pPr algn="ctr">
                <a:defRPr/>
              </a:pPr>
              <a:endParaRPr lang="en-US" sz="2000" kern="0">
                <a:solidFill>
                  <a:srgbClr val="FFC000"/>
                </a:solidFill>
                <a:latin typeface="Calibri" panose="020F0502020204030204"/>
                <a:ea typeface="SimSun" panose="02010600030101010101" pitchFamily="2" charset="-122"/>
                <a:cs typeface="SimSun" panose="02010600030101010101" pitchFamily="2" charset="-122"/>
              </a:endParaRPr>
            </a:p>
          </p:txBody>
        </p:sp>
        <p:grpSp>
          <p:nvGrpSpPr>
            <p:cNvPr id="54" name="组合 109"/>
            <p:cNvGrpSpPr/>
            <p:nvPr/>
          </p:nvGrpSpPr>
          <p:grpSpPr bwMode="auto">
            <a:xfrm rot="445326">
              <a:off x="8787612" y="1789214"/>
              <a:ext cx="309246" cy="243638"/>
              <a:chOff x="2947909" y="949434"/>
              <a:chExt cx="526052" cy="443856"/>
            </a:xfrm>
          </p:grpSpPr>
          <p:sp>
            <p:nvSpPr>
              <p:cNvPr id="59" name="Freeform 108"/>
              <p:cNvSpPr/>
              <p:nvPr/>
            </p:nvSpPr>
            <p:spPr bwMode="auto">
              <a:xfrm>
                <a:off x="2947909" y="1100126"/>
                <a:ext cx="421937" cy="293164"/>
              </a:xfrm>
              <a:custGeom>
                <a:avLst/>
                <a:gdLst>
                  <a:gd name="T0" fmla="*/ 2147483647 w 65"/>
                  <a:gd name="T1" fmla="*/ 2147483647 h 45"/>
                  <a:gd name="T2" fmla="*/ 2147483647 w 65"/>
                  <a:gd name="T3" fmla="*/ 2147483647 h 45"/>
                  <a:gd name="T4" fmla="*/ 2147483647 w 65"/>
                  <a:gd name="T5" fmla="*/ 2147483647 h 45"/>
                  <a:gd name="T6" fmla="*/ 2147483647 w 65"/>
                  <a:gd name="T7" fmla="*/ 2147483647 h 45"/>
                  <a:gd name="T8" fmla="*/ 2147483647 w 65"/>
                  <a:gd name="T9" fmla="*/ 0 h 45"/>
                  <a:gd name="T10" fmla="*/ 0 w 65"/>
                  <a:gd name="T11" fmla="*/ 2147483647 h 45"/>
                  <a:gd name="T12" fmla="*/ 2147483647 w 65"/>
                  <a:gd name="T13" fmla="*/ 2147483647 h 45"/>
                  <a:gd name="T14" fmla="*/ 2147483647 w 65"/>
                  <a:gd name="T15" fmla="*/ 2147483647 h 45"/>
                  <a:gd name="T16" fmla="*/ 2147483647 w 65"/>
                  <a:gd name="T17" fmla="*/ 2147483647 h 45"/>
                  <a:gd name="T18" fmla="*/ 2147483647 w 65"/>
                  <a:gd name="T19" fmla="*/ 2147483647 h 45"/>
                  <a:gd name="T20" fmla="*/ 2147483647 w 65"/>
                  <a:gd name="T21" fmla="*/ 2147483647 h 45"/>
                  <a:gd name="T22" fmla="*/ 2147483647 w 65"/>
                  <a:gd name="T23" fmla="*/ 2147483647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45">
                    <a:moveTo>
                      <a:pt x="42" y="32"/>
                    </a:moveTo>
                    <a:cubicBezTo>
                      <a:pt x="36" y="32"/>
                      <a:pt x="31" y="30"/>
                      <a:pt x="27" y="26"/>
                    </a:cubicBezTo>
                    <a:cubicBezTo>
                      <a:pt x="24" y="23"/>
                      <a:pt x="22" y="19"/>
                      <a:pt x="22" y="15"/>
                    </a:cubicBezTo>
                    <a:cubicBezTo>
                      <a:pt x="30" y="15"/>
                      <a:pt x="30" y="15"/>
                      <a:pt x="30" y="15"/>
                    </a:cubicBezTo>
                    <a:cubicBezTo>
                      <a:pt x="15" y="0"/>
                      <a:pt x="15" y="0"/>
                      <a:pt x="15" y="0"/>
                    </a:cubicBezTo>
                    <a:cubicBezTo>
                      <a:pt x="0" y="15"/>
                      <a:pt x="0" y="15"/>
                      <a:pt x="0" y="15"/>
                    </a:cubicBezTo>
                    <a:cubicBezTo>
                      <a:pt x="9" y="15"/>
                      <a:pt x="9" y="15"/>
                      <a:pt x="9" y="15"/>
                    </a:cubicBezTo>
                    <a:cubicBezTo>
                      <a:pt x="9" y="23"/>
                      <a:pt x="13" y="30"/>
                      <a:pt x="18" y="35"/>
                    </a:cubicBezTo>
                    <a:cubicBezTo>
                      <a:pt x="25" y="42"/>
                      <a:pt x="33" y="45"/>
                      <a:pt x="42" y="45"/>
                    </a:cubicBezTo>
                    <a:cubicBezTo>
                      <a:pt x="51" y="45"/>
                      <a:pt x="59" y="42"/>
                      <a:pt x="65" y="36"/>
                    </a:cubicBezTo>
                    <a:cubicBezTo>
                      <a:pt x="56" y="26"/>
                      <a:pt x="56" y="26"/>
                      <a:pt x="56" y="26"/>
                    </a:cubicBezTo>
                    <a:cubicBezTo>
                      <a:pt x="52" y="30"/>
                      <a:pt x="47" y="32"/>
                      <a:pt x="42" y="32"/>
                    </a:cubicBezTo>
                    <a:close/>
                  </a:path>
                </a:pathLst>
              </a:custGeom>
              <a:solidFill>
                <a:srgbClr val="AEB3B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rgbClr val="FFC000"/>
                  </a:solidFill>
                </a:endParaRPr>
              </a:p>
            </p:txBody>
          </p:sp>
          <p:sp>
            <p:nvSpPr>
              <p:cNvPr id="60" name="Freeform 109"/>
              <p:cNvSpPr/>
              <p:nvPr/>
            </p:nvSpPr>
            <p:spPr bwMode="auto">
              <a:xfrm>
                <a:off x="3071203" y="949434"/>
                <a:ext cx="402758" cy="287684"/>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0 w 62"/>
                  <a:gd name="T17" fmla="*/ 2147483647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44">
                    <a:moveTo>
                      <a:pt x="9" y="20"/>
                    </a:moveTo>
                    <a:cubicBezTo>
                      <a:pt x="12" y="16"/>
                      <a:pt x="17" y="14"/>
                      <a:pt x="22" y="13"/>
                    </a:cubicBezTo>
                    <a:cubicBezTo>
                      <a:pt x="32" y="13"/>
                      <a:pt x="40" y="20"/>
                      <a:pt x="42" y="30"/>
                    </a:cubicBezTo>
                    <a:cubicBezTo>
                      <a:pt x="34" y="30"/>
                      <a:pt x="34" y="30"/>
                      <a:pt x="34" y="30"/>
                    </a:cubicBezTo>
                    <a:cubicBezTo>
                      <a:pt x="49" y="44"/>
                      <a:pt x="49" y="44"/>
                      <a:pt x="49" y="44"/>
                    </a:cubicBezTo>
                    <a:cubicBezTo>
                      <a:pt x="62" y="29"/>
                      <a:pt x="62" y="29"/>
                      <a:pt x="62" y="29"/>
                    </a:cubicBezTo>
                    <a:cubicBezTo>
                      <a:pt x="54" y="29"/>
                      <a:pt x="54" y="29"/>
                      <a:pt x="54" y="29"/>
                    </a:cubicBezTo>
                    <a:cubicBezTo>
                      <a:pt x="52" y="13"/>
                      <a:pt x="38" y="0"/>
                      <a:pt x="21" y="1"/>
                    </a:cubicBezTo>
                    <a:cubicBezTo>
                      <a:pt x="13" y="2"/>
                      <a:pt x="5" y="5"/>
                      <a:pt x="0" y="11"/>
                    </a:cubicBezTo>
                    <a:lnTo>
                      <a:pt x="9" y="20"/>
                    </a:lnTo>
                    <a:close/>
                  </a:path>
                </a:pathLst>
              </a:custGeom>
              <a:solidFill>
                <a:srgbClr val="AEB3B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rgbClr val="FFC000"/>
                  </a:solidFill>
                </a:endParaRPr>
              </a:p>
            </p:txBody>
          </p:sp>
        </p:grpSp>
        <p:grpSp>
          <p:nvGrpSpPr>
            <p:cNvPr id="55" name="组合 110"/>
            <p:cNvGrpSpPr/>
            <p:nvPr/>
          </p:nvGrpSpPr>
          <p:grpSpPr bwMode="auto">
            <a:xfrm>
              <a:off x="8549845" y="1820225"/>
              <a:ext cx="531985" cy="388382"/>
              <a:chOff x="7150681" y="2102037"/>
              <a:chExt cx="506811" cy="370273"/>
            </a:xfrm>
          </p:grpSpPr>
          <p:sp>
            <p:nvSpPr>
              <p:cNvPr id="57" name="AutoShape 149"/>
              <p:cNvSpPr/>
              <p:nvPr/>
            </p:nvSpPr>
            <p:spPr bwMode="auto">
              <a:xfrm>
                <a:off x="7160449" y="2102037"/>
                <a:ext cx="497043" cy="370273"/>
              </a:xfrm>
              <a:custGeom>
                <a:avLst/>
                <a:gdLst>
                  <a:gd name="T0" fmla="*/ 248522 w 21600"/>
                  <a:gd name="T1" fmla="*/ 185137 h 21600"/>
                  <a:gd name="T2" fmla="*/ 248522 w 21600"/>
                  <a:gd name="T3" fmla="*/ 185137 h 21600"/>
                  <a:gd name="T4" fmla="*/ 248522 w 21600"/>
                  <a:gd name="T5" fmla="*/ 185137 h 21600"/>
                  <a:gd name="T6" fmla="*/ 248522 w 21600"/>
                  <a:gd name="T7" fmla="*/ 18513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1B6AA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4450" tIns="44450" rIns="44450" bIns="44450" anchor="ctr"/>
              <a:lstStyle/>
              <a:p>
                <a:endParaRPr lang="zh-CN" altLang="en-US" sz="2000">
                  <a:solidFill>
                    <a:srgbClr val="FFC000"/>
                  </a:solidFill>
                </a:endParaRPr>
              </a:p>
            </p:txBody>
          </p:sp>
          <p:sp>
            <p:nvSpPr>
              <p:cNvPr id="58" name="文本框 91"/>
              <p:cNvSpPr txBox="1">
                <a:spLocks noChangeArrowheads="1"/>
              </p:cNvSpPr>
              <p:nvPr/>
            </p:nvSpPr>
            <p:spPr bwMode="auto">
              <a:xfrm>
                <a:off x="7150681" y="2250867"/>
                <a:ext cx="481390" cy="20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220" b="1">
                    <a:solidFill>
                      <a:srgbClr val="FFC000"/>
                    </a:solidFill>
                  </a:rPr>
                  <a:t>Hybrid</a:t>
                </a:r>
                <a:endParaRPr kumimoji="0" lang="zh-CN" altLang="en-US" sz="1220" b="1">
                  <a:solidFill>
                    <a:srgbClr val="FFC000"/>
                  </a:solidFill>
                </a:endParaRPr>
              </a:p>
            </p:txBody>
          </p:sp>
        </p:grpSp>
        <p:sp>
          <p:nvSpPr>
            <p:cNvPr id="56" name="文本框 95"/>
            <p:cNvSpPr txBox="1">
              <a:spLocks noChangeArrowheads="1"/>
            </p:cNvSpPr>
            <p:nvPr/>
          </p:nvSpPr>
          <p:spPr bwMode="auto">
            <a:xfrm>
              <a:off x="8270921" y="1267360"/>
              <a:ext cx="1060609" cy="23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445" b="1" dirty="0">
                  <a:solidFill>
                    <a:srgbClr val="FFC000"/>
                  </a:solidFill>
                  <a:latin typeface="Microsoft YaHei" panose="020B0503020204020204" charset="-122"/>
                  <a:ea typeface="Microsoft YaHei" panose="020B0503020204020204" charset="-122"/>
                </a:rPr>
                <a:t>Hybrid Cloud</a:t>
              </a:r>
              <a:endParaRPr kumimoji="0" lang="zh-CN" altLang="en-US" sz="1445" b="1" dirty="0">
                <a:solidFill>
                  <a:srgbClr val="FFC000"/>
                </a:solidFill>
                <a:latin typeface="Microsoft YaHei" panose="020B0503020204020204" charset="-122"/>
                <a:ea typeface="Microsoft YaHei" panose="020B0503020204020204" charset="-122"/>
              </a:endParaRPr>
            </a:p>
          </p:txBody>
        </p:sp>
      </p:grpSp>
      <p:sp>
        <p:nvSpPr>
          <p:cNvPr id="61" name="Oval 5"/>
          <p:cNvSpPr/>
          <p:nvPr/>
        </p:nvSpPr>
        <p:spPr>
          <a:xfrm>
            <a:off x="279712" y="2865436"/>
            <a:ext cx="1064579" cy="1051436"/>
          </a:xfrm>
          <a:prstGeom prst="ellipse">
            <a:avLst/>
          </a:prstGeom>
          <a:solidFill>
            <a:sysClr val="window" lastClr="FFFFFF"/>
          </a:solidFill>
          <a:ln w="25400" cap="flat" cmpd="sng" algn="ctr">
            <a:solidFill>
              <a:srgbClr val="1B6AA3"/>
            </a:solidFill>
            <a:prstDash val="solid"/>
          </a:ln>
          <a:effectLst/>
        </p:spPr>
        <p:txBody>
          <a:bodyPr lIns="121371" tIns="60685" rIns="121371" bIns="60685" anchor="ctr"/>
          <a:lstStyle/>
          <a:p>
            <a:pPr algn="ctr">
              <a:defRPr/>
            </a:pPr>
            <a:endParaRPr lang="en-US" sz="2000" kern="0">
              <a:solidFill>
                <a:prstClr val="white"/>
              </a:solidFill>
              <a:latin typeface="Calibri" panose="020F0502020204030204"/>
              <a:ea typeface="SimSun" panose="02010600030101010101" pitchFamily="2" charset="-122"/>
              <a:cs typeface="SimSun" panose="02010600030101010101" pitchFamily="2" charset="-122"/>
            </a:endParaRPr>
          </a:p>
        </p:txBody>
      </p:sp>
      <p:pic>
        <p:nvPicPr>
          <p:cNvPr id="62" name="Picture 3" descr="C:\Users\Jonahs\Dropbox\Projects SCOTT\MEET Windows Azure\source\Background\tile-icon-bigdata.png"/>
          <p:cNvPicPr>
            <a:picLocks noChangeAspect="1" noChangeArrowheads="1"/>
          </p:cNvPicPr>
          <p:nvPr/>
        </p:nvPicPr>
        <p:blipFill>
          <a:blip r:embed="rId2">
            <a:duotone>
              <a:prstClr val="black"/>
              <a:srgbClr val="0080FF">
                <a:tint val="45000"/>
                <a:satMod val="400000"/>
              </a:srgbClr>
            </a:duotone>
            <a:extLst>
              <a:ext uri="{28A0092B-C50C-407E-A947-70E740481C1C}">
                <a14:useLocalDpi xmlns:a14="http://schemas.microsoft.com/office/drawing/2010/main" val="0"/>
              </a:ext>
            </a:extLst>
          </a:blip>
          <a:srcRect/>
          <a:stretch>
            <a:fillRect/>
          </a:stretch>
        </p:blipFill>
        <p:spPr bwMode="auto">
          <a:xfrm>
            <a:off x="518556" y="3121608"/>
            <a:ext cx="586892" cy="57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文本框 98"/>
          <p:cNvSpPr txBox="1">
            <a:spLocks noChangeArrowheads="1"/>
          </p:cNvSpPr>
          <p:nvPr/>
        </p:nvSpPr>
        <p:spPr bwMode="auto">
          <a:xfrm>
            <a:off x="126463" y="4013454"/>
            <a:ext cx="3133449" cy="34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445" b="1" dirty="0">
                <a:solidFill>
                  <a:schemeClr val="bg1"/>
                </a:solidFill>
                <a:latin typeface="Microsoft YaHei" panose="020B0503020204020204" charset="-122"/>
                <a:ea typeface="Microsoft YaHei" panose="020B0503020204020204" charset="-122"/>
              </a:rPr>
              <a:t>Traditional IT</a:t>
            </a:r>
            <a:endParaRPr kumimoji="0" lang="zh-CN" altLang="en-US" sz="1445" b="1" dirty="0">
              <a:solidFill>
                <a:schemeClr val="bg1"/>
              </a:solidFill>
              <a:latin typeface="Microsoft YaHei" panose="020B0503020204020204" charset="-122"/>
              <a:ea typeface="Microsoft YaHei" panose="020B0503020204020204" charset="-122"/>
            </a:endParaRPr>
          </a:p>
        </p:txBody>
      </p:sp>
      <p:cxnSp>
        <p:nvCxnSpPr>
          <p:cNvPr id="64" name="直接连接符 118"/>
          <p:cNvCxnSpPr>
            <a:endCxn id="10" idx="6"/>
          </p:cNvCxnSpPr>
          <p:nvPr/>
        </p:nvCxnSpPr>
        <p:spPr>
          <a:xfrm flipH="1" flipV="1">
            <a:off x="3019896" y="2087953"/>
            <a:ext cx="1392111" cy="387057"/>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Oval 5"/>
          <p:cNvSpPr/>
          <p:nvPr/>
        </p:nvSpPr>
        <p:spPr>
          <a:xfrm>
            <a:off x="4293989" y="2202274"/>
            <a:ext cx="1064579" cy="1051436"/>
          </a:xfrm>
          <a:prstGeom prst="ellipse">
            <a:avLst/>
          </a:prstGeom>
          <a:solidFill>
            <a:sysClr val="window" lastClr="FFFFFF"/>
          </a:solidFill>
          <a:ln w="25400" cap="flat" cmpd="sng" algn="ctr">
            <a:solidFill>
              <a:srgbClr val="1B6AA3"/>
            </a:solidFill>
            <a:prstDash val="solid"/>
          </a:ln>
          <a:effectLst/>
        </p:spPr>
        <p:txBody>
          <a:bodyPr lIns="121371" tIns="60685" rIns="121371" bIns="60685" anchor="ctr"/>
          <a:lstStyle/>
          <a:p>
            <a:pPr algn="ctr">
              <a:defRPr/>
            </a:pPr>
            <a:endParaRPr lang="en-US" sz="2000" kern="0">
              <a:solidFill>
                <a:prstClr val="white"/>
              </a:solidFill>
              <a:latin typeface="Calibri" panose="020F0502020204030204"/>
              <a:ea typeface="SimSun" panose="02010600030101010101" pitchFamily="2" charset="-122"/>
              <a:cs typeface="SimSun" panose="02010600030101010101" pitchFamily="2" charset="-122"/>
            </a:endParaRPr>
          </a:p>
        </p:txBody>
      </p:sp>
      <p:grpSp>
        <p:nvGrpSpPr>
          <p:cNvPr id="93" name="组 92"/>
          <p:cNvGrpSpPr/>
          <p:nvPr/>
        </p:nvGrpSpPr>
        <p:grpSpPr>
          <a:xfrm>
            <a:off x="4548247" y="2410807"/>
            <a:ext cx="642302" cy="654129"/>
            <a:chOff x="3334444" y="1798559"/>
            <a:chExt cx="481727" cy="496729"/>
          </a:xfrm>
        </p:grpSpPr>
        <p:sp>
          <p:nvSpPr>
            <p:cNvPr id="67" name="Oval 155"/>
            <p:cNvSpPr>
              <a:spLocks noChangeArrowheads="1"/>
            </p:cNvSpPr>
            <p:nvPr/>
          </p:nvSpPr>
          <p:spPr bwMode="auto">
            <a:xfrm>
              <a:off x="3597844" y="1980645"/>
              <a:ext cx="218327" cy="222873"/>
            </a:xfrm>
            <a:prstGeom prst="ellipse">
              <a:avLst/>
            </a:pr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endParaRPr kumimoji="0" lang="zh-CN" altLang="en-US" sz="2555"/>
            </a:p>
          </p:txBody>
        </p:sp>
        <p:sp>
          <p:nvSpPr>
            <p:cNvPr id="68" name="Oval 156"/>
            <p:cNvSpPr>
              <a:spLocks noChangeArrowheads="1"/>
            </p:cNvSpPr>
            <p:nvPr/>
          </p:nvSpPr>
          <p:spPr bwMode="auto">
            <a:xfrm>
              <a:off x="3414731" y="2170013"/>
              <a:ext cx="121136" cy="125275"/>
            </a:xfrm>
            <a:prstGeom prst="ellipse">
              <a:avLst/>
            </a:pr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endParaRPr kumimoji="0" lang="zh-CN" altLang="en-US" sz="2555"/>
            </a:p>
          </p:txBody>
        </p:sp>
        <p:sp>
          <p:nvSpPr>
            <p:cNvPr id="69" name="Oval 157"/>
            <p:cNvSpPr>
              <a:spLocks noChangeArrowheads="1"/>
            </p:cNvSpPr>
            <p:nvPr/>
          </p:nvSpPr>
          <p:spPr bwMode="auto">
            <a:xfrm>
              <a:off x="3334444" y="1906353"/>
              <a:ext cx="166210" cy="171888"/>
            </a:xfrm>
            <a:prstGeom prst="ellipse">
              <a:avLst/>
            </a:pr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endParaRPr kumimoji="0" lang="zh-CN" altLang="en-US" sz="2555"/>
            </a:p>
          </p:txBody>
        </p:sp>
        <p:sp>
          <p:nvSpPr>
            <p:cNvPr id="70" name="Freeform 158"/>
            <p:cNvSpPr/>
            <p:nvPr/>
          </p:nvSpPr>
          <p:spPr bwMode="auto">
            <a:xfrm>
              <a:off x="3562630" y="1798559"/>
              <a:ext cx="109868" cy="112165"/>
            </a:xfrm>
            <a:custGeom>
              <a:avLst/>
              <a:gdLst>
                <a:gd name="T0" fmla="*/ 2147483647 w 44"/>
                <a:gd name="T1" fmla="*/ 2147483647 h 44"/>
                <a:gd name="T2" fmla="*/ 2147483647 w 44"/>
                <a:gd name="T3" fmla="*/ 0 h 44"/>
                <a:gd name="T4" fmla="*/ 0 w 44"/>
                <a:gd name="T5" fmla="*/ 2147483647 h 44"/>
                <a:gd name="T6" fmla="*/ 2147483647 w 44"/>
                <a:gd name="T7" fmla="*/ 2147483647 h 44"/>
                <a:gd name="T8" fmla="*/ 2147483647 w 44"/>
                <a:gd name="T9" fmla="*/ 2147483647 h 44"/>
                <a:gd name="T10" fmla="*/ 2147483647 w 44"/>
                <a:gd name="T11" fmla="*/ 2147483647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44">
                  <a:moveTo>
                    <a:pt x="44" y="22"/>
                  </a:moveTo>
                  <a:cubicBezTo>
                    <a:pt x="44" y="10"/>
                    <a:pt x="34" y="0"/>
                    <a:pt x="22" y="0"/>
                  </a:cubicBezTo>
                  <a:cubicBezTo>
                    <a:pt x="10" y="0"/>
                    <a:pt x="0" y="10"/>
                    <a:pt x="0" y="22"/>
                  </a:cubicBezTo>
                  <a:cubicBezTo>
                    <a:pt x="0" y="26"/>
                    <a:pt x="1" y="30"/>
                    <a:pt x="4" y="34"/>
                  </a:cubicBezTo>
                  <a:cubicBezTo>
                    <a:pt x="8" y="40"/>
                    <a:pt x="15" y="44"/>
                    <a:pt x="22" y="44"/>
                  </a:cubicBezTo>
                  <a:cubicBezTo>
                    <a:pt x="34" y="44"/>
                    <a:pt x="44" y="34"/>
                    <a:pt x="44" y="22"/>
                  </a:cubicBezTo>
                  <a:close/>
                </a:path>
              </a:pathLst>
            </a:cu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71" name="Freeform 159"/>
            <p:cNvSpPr/>
            <p:nvPr/>
          </p:nvSpPr>
          <p:spPr bwMode="auto">
            <a:xfrm>
              <a:off x="3468257" y="1874306"/>
              <a:ext cx="129587" cy="80118"/>
            </a:xfrm>
            <a:custGeom>
              <a:avLst/>
              <a:gdLst>
                <a:gd name="T0" fmla="*/ 2147483647 w 52"/>
                <a:gd name="T1" fmla="*/ 2147483647 h 31"/>
                <a:gd name="T2" fmla="*/ 2147483647 w 52"/>
                <a:gd name="T3" fmla="*/ 2147483647 h 31"/>
                <a:gd name="T4" fmla="*/ 2147483647 w 52"/>
                <a:gd name="T5" fmla="*/ 2147483647 h 31"/>
                <a:gd name="T6" fmla="*/ 2147483647 w 52"/>
                <a:gd name="T7" fmla="*/ 2147483647 h 31"/>
                <a:gd name="T8" fmla="*/ 2147483647 w 52"/>
                <a:gd name="T9" fmla="*/ 2147483647 h 31"/>
                <a:gd name="T10" fmla="*/ 2147483647 w 52"/>
                <a:gd name="T11" fmla="*/ 2147483647 h 31"/>
                <a:gd name="T12" fmla="*/ 2147483647 w 52"/>
                <a:gd name="T13" fmla="*/ 2147483647 h 31"/>
                <a:gd name="T14" fmla="*/ 2147483647 w 52"/>
                <a:gd name="T15" fmla="*/ 2147483647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31">
                  <a:moveTo>
                    <a:pt x="5" y="31"/>
                  </a:moveTo>
                  <a:cubicBezTo>
                    <a:pt x="4" y="31"/>
                    <a:pt x="2" y="30"/>
                    <a:pt x="1" y="29"/>
                  </a:cubicBezTo>
                  <a:cubicBezTo>
                    <a:pt x="0" y="27"/>
                    <a:pt x="1" y="25"/>
                    <a:pt x="3" y="24"/>
                  </a:cubicBezTo>
                  <a:cubicBezTo>
                    <a:pt x="46" y="1"/>
                    <a:pt x="46" y="1"/>
                    <a:pt x="46" y="1"/>
                  </a:cubicBezTo>
                  <a:cubicBezTo>
                    <a:pt x="48" y="0"/>
                    <a:pt x="50" y="1"/>
                    <a:pt x="51" y="3"/>
                  </a:cubicBezTo>
                  <a:cubicBezTo>
                    <a:pt x="52" y="5"/>
                    <a:pt x="51" y="7"/>
                    <a:pt x="49" y="8"/>
                  </a:cubicBezTo>
                  <a:cubicBezTo>
                    <a:pt x="7" y="31"/>
                    <a:pt x="7" y="31"/>
                    <a:pt x="7" y="31"/>
                  </a:cubicBezTo>
                  <a:cubicBezTo>
                    <a:pt x="6" y="31"/>
                    <a:pt x="6" y="31"/>
                    <a:pt x="5" y="31"/>
                  </a:cubicBezTo>
                  <a:close/>
                </a:path>
              </a:pathLst>
            </a:cu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72" name="Freeform 160"/>
            <p:cNvSpPr/>
            <p:nvPr/>
          </p:nvSpPr>
          <p:spPr bwMode="auto">
            <a:xfrm>
              <a:off x="3471074" y="2025801"/>
              <a:ext cx="146490" cy="52441"/>
            </a:xfrm>
            <a:custGeom>
              <a:avLst/>
              <a:gdLst>
                <a:gd name="T0" fmla="*/ 2147483647 w 59"/>
                <a:gd name="T1" fmla="*/ 2147483647 h 20"/>
                <a:gd name="T2" fmla="*/ 2147483647 w 59"/>
                <a:gd name="T3" fmla="*/ 2147483647 h 20"/>
                <a:gd name="T4" fmla="*/ 2147483647 w 59"/>
                <a:gd name="T5" fmla="*/ 2147483647 h 20"/>
                <a:gd name="T6" fmla="*/ 0 w 59"/>
                <a:gd name="T7" fmla="*/ 2147483647 h 20"/>
                <a:gd name="T8" fmla="*/ 2147483647 w 59"/>
                <a:gd name="T9" fmla="*/ 0 h 20"/>
                <a:gd name="T10" fmla="*/ 2147483647 w 59"/>
                <a:gd name="T11" fmla="*/ 2147483647 h 20"/>
                <a:gd name="T12" fmla="*/ 2147483647 w 59"/>
                <a:gd name="T13" fmla="*/ 2147483647 h 20"/>
                <a:gd name="T14" fmla="*/ 2147483647 w 59"/>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20">
                  <a:moveTo>
                    <a:pt x="55" y="20"/>
                  </a:moveTo>
                  <a:cubicBezTo>
                    <a:pt x="55" y="20"/>
                    <a:pt x="54" y="20"/>
                    <a:pt x="54" y="20"/>
                  </a:cubicBezTo>
                  <a:cubicBezTo>
                    <a:pt x="3" y="8"/>
                    <a:pt x="3" y="8"/>
                    <a:pt x="3" y="8"/>
                  </a:cubicBezTo>
                  <a:cubicBezTo>
                    <a:pt x="1" y="8"/>
                    <a:pt x="0" y="6"/>
                    <a:pt x="0" y="3"/>
                  </a:cubicBezTo>
                  <a:cubicBezTo>
                    <a:pt x="1" y="1"/>
                    <a:pt x="3" y="0"/>
                    <a:pt x="5" y="0"/>
                  </a:cubicBezTo>
                  <a:cubicBezTo>
                    <a:pt x="56" y="12"/>
                    <a:pt x="56" y="12"/>
                    <a:pt x="56" y="12"/>
                  </a:cubicBezTo>
                  <a:cubicBezTo>
                    <a:pt x="58" y="12"/>
                    <a:pt x="59" y="14"/>
                    <a:pt x="59" y="17"/>
                  </a:cubicBezTo>
                  <a:cubicBezTo>
                    <a:pt x="59" y="18"/>
                    <a:pt x="57" y="20"/>
                    <a:pt x="55" y="20"/>
                  </a:cubicBezTo>
                  <a:close/>
                </a:path>
              </a:pathLst>
            </a:cu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73" name="Freeform 161"/>
            <p:cNvSpPr/>
            <p:nvPr/>
          </p:nvSpPr>
          <p:spPr bwMode="auto">
            <a:xfrm>
              <a:off x="3513330" y="2143793"/>
              <a:ext cx="119728" cy="77205"/>
            </a:xfrm>
            <a:custGeom>
              <a:avLst/>
              <a:gdLst>
                <a:gd name="T0" fmla="*/ 2147483647 w 48"/>
                <a:gd name="T1" fmla="*/ 2147483647 h 30"/>
                <a:gd name="T2" fmla="*/ 2147483647 w 48"/>
                <a:gd name="T3" fmla="*/ 2147483647 h 30"/>
                <a:gd name="T4" fmla="*/ 2147483647 w 48"/>
                <a:gd name="T5" fmla="*/ 2147483647 h 30"/>
                <a:gd name="T6" fmla="*/ 2147483647 w 48"/>
                <a:gd name="T7" fmla="*/ 2147483647 h 30"/>
                <a:gd name="T8" fmla="*/ 2147483647 w 48"/>
                <a:gd name="T9" fmla="*/ 2147483647 h 30"/>
                <a:gd name="T10" fmla="*/ 2147483647 w 48"/>
                <a:gd name="T11" fmla="*/ 2147483647 h 30"/>
                <a:gd name="T12" fmla="*/ 2147483647 w 48"/>
                <a:gd name="T13" fmla="*/ 2147483647 h 30"/>
                <a:gd name="T14" fmla="*/ 2147483647 w 48"/>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30">
                  <a:moveTo>
                    <a:pt x="5" y="30"/>
                  </a:moveTo>
                  <a:cubicBezTo>
                    <a:pt x="3" y="30"/>
                    <a:pt x="2" y="29"/>
                    <a:pt x="1" y="28"/>
                  </a:cubicBezTo>
                  <a:cubicBezTo>
                    <a:pt x="0" y="26"/>
                    <a:pt x="1" y="23"/>
                    <a:pt x="3" y="22"/>
                  </a:cubicBezTo>
                  <a:cubicBezTo>
                    <a:pt x="41" y="1"/>
                    <a:pt x="41" y="1"/>
                    <a:pt x="41" y="1"/>
                  </a:cubicBezTo>
                  <a:cubicBezTo>
                    <a:pt x="43" y="0"/>
                    <a:pt x="45" y="1"/>
                    <a:pt x="46" y="3"/>
                  </a:cubicBezTo>
                  <a:cubicBezTo>
                    <a:pt x="48" y="5"/>
                    <a:pt x="47" y="7"/>
                    <a:pt x="45" y="8"/>
                  </a:cubicBezTo>
                  <a:cubicBezTo>
                    <a:pt x="6" y="29"/>
                    <a:pt x="6" y="29"/>
                    <a:pt x="6" y="29"/>
                  </a:cubicBezTo>
                  <a:cubicBezTo>
                    <a:pt x="6" y="30"/>
                    <a:pt x="5" y="30"/>
                    <a:pt x="5" y="30"/>
                  </a:cubicBezTo>
                  <a:close/>
                </a:path>
              </a:pathLst>
            </a:custGeom>
            <a:solidFill>
              <a:srgbClr val="004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grpSp>
      <p:sp>
        <p:nvSpPr>
          <p:cNvPr id="74" name="文本框 114"/>
          <p:cNvSpPr txBox="1">
            <a:spLocks noChangeArrowheads="1"/>
          </p:cNvSpPr>
          <p:nvPr/>
        </p:nvSpPr>
        <p:spPr bwMode="auto">
          <a:xfrm>
            <a:off x="4359110" y="1778543"/>
            <a:ext cx="840740" cy="42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000" b="1" dirty="0">
                <a:solidFill>
                  <a:srgbClr val="FFC000"/>
                </a:solidFill>
                <a:latin typeface="Microsoft YaHei" panose="020B0503020204020204" charset="-122"/>
                <a:ea typeface="Microsoft YaHei" panose="020B0503020204020204" charset="-122"/>
              </a:rPr>
              <a:t>SDIT</a:t>
            </a:r>
            <a:endParaRPr kumimoji="0" lang="zh-CN" altLang="en-US" sz="2000" b="1" dirty="0">
              <a:solidFill>
                <a:srgbClr val="FFC000"/>
              </a:solidFill>
              <a:latin typeface="Microsoft YaHei" panose="020B0503020204020204" charset="-122"/>
              <a:ea typeface="Microsoft YaHei" panose="020B0503020204020204" charset="-122"/>
            </a:endParaRPr>
          </a:p>
        </p:txBody>
      </p:sp>
      <p:pic>
        <p:nvPicPr>
          <p:cNvPr id="81" name="Picture 5232"/>
          <p:cNvPicPr>
            <a:picLocks noChangeAspect="1"/>
          </p:cNvPicPr>
          <p:nvPr/>
        </p:nvPicPr>
        <p:blipFill>
          <a:blip r:embed="rId3">
            <a:duotone>
              <a:prstClr val="black"/>
              <a:srgbClr val="0000FF">
                <a:tint val="45000"/>
                <a:satMod val="400000"/>
              </a:srgbClr>
            </a:duotone>
            <a:extLst>
              <a:ext uri="{28A0092B-C50C-407E-A947-70E740481C1C}">
                <a14:useLocalDpi xmlns:a14="http://schemas.microsoft.com/office/drawing/2010/main" val="0"/>
              </a:ext>
            </a:extLst>
          </a:blip>
          <a:srcRect/>
          <a:stretch>
            <a:fillRect/>
          </a:stretch>
        </p:blipFill>
        <p:spPr bwMode="auto">
          <a:xfrm>
            <a:off x="3297862" y="5143658"/>
            <a:ext cx="537846" cy="4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文本框 138"/>
          <p:cNvSpPr txBox="1">
            <a:spLocks noChangeArrowheads="1"/>
          </p:cNvSpPr>
          <p:nvPr/>
        </p:nvSpPr>
        <p:spPr bwMode="auto">
          <a:xfrm>
            <a:off x="3133448" y="5944857"/>
            <a:ext cx="761365"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220" b="1" dirty="0">
                <a:solidFill>
                  <a:srgbClr val="FFC000"/>
                </a:solidFill>
                <a:latin typeface="Microsoft YaHei" panose="020B0503020204020204" charset="-122"/>
                <a:ea typeface="Microsoft YaHei" panose="020B0503020204020204" charset="-122"/>
              </a:rPr>
              <a:t>VDI</a:t>
            </a:r>
            <a:endParaRPr kumimoji="0" lang="zh-CN" altLang="en-US" sz="2220" b="1" dirty="0">
              <a:solidFill>
                <a:srgbClr val="FFC000"/>
              </a:solidFill>
              <a:latin typeface="Microsoft YaHei" panose="020B0503020204020204" charset="-122"/>
              <a:ea typeface="Microsoft YaHei" panose="020B0503020204020204" charset="-122"/>
            </a:endParaRPr>
          </a:p>
        </p:txBody>
      </p:sp>
      <p:cxnSp>
        <p:nvCxnSpPr>
          <p:cNvPr id="83" name="直接连接符 118"/>
          <p:cNvCxnSpPr>
            <a:endCxn id="65" idx="5"/>
          </p:cNvCxnSpPr>
          <p:nvPr/>
        </p:nvCxnSpPr>
        <p:spPr>
          <a:xfrm flipH="1" flipV="1">
            <a:off x="5202664" y="3099731"/>
            <a:ext cx="1258266" cy="1738813"/>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Oval 2"/>
          <p:cNvSpPr/>
          <p:nvPr/>
        </p:nvSpPr>
        <p:spPr>
          <a:xfrm>
            <a:off x="8145582" y="4827567"/>
            <a:ext cx="1064578" cy="1053630"/>
          </a:xfrm>
          <a:prstGeom prst="ellipse">
            <a:avLst/>
          </a:prstGeom>
          <a:solidFill>
            <a:sysClr val="window" lastClr="FFFFFF"/>
          </a:solidFill>
          <a:ln w="25400" cap="flat" cmpd="sng" algn="ctr">
            <a:solidFill>
              <a:srgbClr val="1B6AA3"/>
            </a:solidFill>
            <a:prstDash val="solid"/>
          </a:ln>
          <a:effectLst/>
        </p:spPr>
        <p:txBody>
          <a:bodyPr lIns="121371" tIns="60685" rIns="121371" bIns="60685" anchor="ctr"/>
          <a:lstStyle/>
          <a:p>
            <a:pPr algn="ctr">
              <a:defRPr/>
            </a:pPr>
            <a:endParaRPr lang="en-US" sz="2220" kern="0">
              <a:solidFill>
                <a:prstClr val="white"/>
              </a:solidFill>
              <a:latin typeface="Calibri" panose="020F0502020204030204"/>
              <a:ea typeface="SimSun" panose="02010600030101010101" pitchFamily="2" charset="-122"/>
              <a:cs typeface="SimSun" panose="02010600030101010101" pitchFamily="2" charset="-122"/>
            </a:endParaRPr>
          </a:p>
        </p:txBody>
      </p:sp>
      <p:sp>
        <p:nvSpPr>
          <p:cNvPr id="85" name="Freeform 153"/>
          <p:cNvSpPr>
            <a:spLocks noEditPoints="1" noChangeArrowheads="1"/>
          </p:cNvSpPr>
          <p:nvPr/>
        </p:nvSpPr>
        <p:spPr bwMode="auto">
          <a:xfrm>
            <a:off x="8452287" y="5106340"/>
            <a:ext cx="533400" cy="542180"/>
          </a:xfrm>
          <a:custGeom>
            <a:avLst/>
            <a:gdLst>
              <a:gd name="T0" fmla="*/ 2147483647 w 325"/>
              <a:gd name="T1" fmla="*/ 2147483647 h 318"/>
              <a:gd name="T2" fmla="*/ 2147483647 w 325"/>
              <a:gd name="T3" fmla="*/ 2147483647 h 318"/>
              <a:gd name="T4" fmla="*/ 2147483647 w 325"/>
              <a:gd name="T5" fmla="*/ 2147483647 h 318"/>
              <a:gd name="T6" fmla="*/ 2147483647 w 325"/>
              <a:gd name="T7" fmla="*/ 2147483647 h 318"/>
              <a:gd name="T8" fmla="*/ 2147483647 w 325"/>
              <a:gd name="T9" fmla="*/ 2147483647 h 318"/>
              <a:gd name="T10" fmla="*/ 2147483647 w 325"/>
              <a:gd name="T11" fmla="*/ 2147483647 h 318"/>
              <a:gd name="T12" fmla="*/ 2147483647 w 325"/>
              <a:gd name="T13" fmla="*/ 2147483647 h 318"/>
              <a:gd name="T14" fmla="*/ 2147483647 w 325"/>
              <a:gd name="T15" fmla="*/ 2147483647 h 318"/>
              <a:gd name="T16" fmla="*/ 2147483647 w 325"/>
              <a:gd name="T17" fmla="*/ 2147483647 h 318"/>
              <a:gd name="T18" fmla="*/ 2147483647 w 325"/>
              <a:gd name="T19" fmla="*/ 2147483647 h 318"/>
              <a:gd name="T20" fmla="*/ 2147483647 w 325"/>
              <a:gd name="T21" fmla="*/ 2147483647 h 318"/>
              <a:gd name="T22" fmla="*/ 2147483647 w 325"/>
              <a:gd name="T23" fmla="*/ 2147483647 h 318"/>
              <a:gd name="T24" fmla="*/ 2147483647 w 325"/>
              <a:gd name="T25" fmla="*/ 2147483647 h 318"/>
              <a:gd name="T26" fmla="*/ 2147483647 w 325"/>
              <a:gd name="T27" fmla="*/ 2147483647 h 318"/>
              <a:gd name="T28" fmla="*/ 2147483647 w 325"/>
              <a:gd name="T29" fmla="*/ 2147483647 h 318"/>
              <a:gd name="T30" fmla="*/ 2147483647 w 325"/>
              <a:gd name="T31" fmla="*/ 2147483647 h 318"/>
              <a:gd name="T32" fmla="*/ 2147483647 w 325"/>
              <a:gd name="T33" fmla="*/ 2147483647 h 318"/>
              <a:gd name="T34" fmla="*/ 2147483647 w 325"/>
              <a:gd name="T35" fmla="*/ 2147483647 h 318"/>
              <a:gd name="T36" fmla="*/ 2147483647 w 325"/>
              <a:gd name="T37" fmla="*/ 2147483647 h 318"/>
              <a:gd name="T38" fmla="*/ 2147483647 w 325"/>
              <a:gd name="T39" fmla="*/ 2147483647 h 318"/>
              <a:gd name="T40" fmla="*/ 2147483647 w 325"/>
              <a:gd name="T41" fmla="*/ 2147483647 h 318"/>
              <a:gd name="T42" fmla="*/ 2147483647 w 325"/>
              <a:gd name="T43" fmla="*/ 2147483647 h 318"/>
              <a:gd name="T44" fmla="*/ 2147483647 w 325"/>
              <a:gd name="T45" fmla="*/ 2147483647 h 318"/>
              <a:gd name="T46" fmla="*/ 2147483647 w 325"/>
              <a:gd name="T47" fmla="*/ 2147483647 h 318"/>
              <a:gd name="T48" fmla="*/ 2147483647 w 325"/>
              <a:gd name="T49" fmla="*/ 2147483647 h 318"/>
              <a:gd name="T50" fmla="*/ 2147483647 w 325"/>
              <a:gd name="T51" fmla="*/ 2147483647 h 318"/>
              <a:gd name="T52" fmla="*/ 2147483647 w 325"/>
              <a:gd name="T53" fmla="*/ 2147483647 h 318"/>
              <a:gd name="T54" fmla="*/ 2147483647 w 325"/>
              <a:gd name="T55" fmla="*/ 2147483647 h 318"/>
              <a:gd name="T56" fmla="*/ 2147483647 w 325"/>
              <a:gd name="T57" fmla="*/ 2147483647 h 318"/>
              <a:gd name="T58" fmla="*/ 2147483647 w 325"/>
              <a:gd name="T59" fmla="*/ 2147483647 h 318"/>
              <a:gd name="T60" fmla="*/ 2147483647 w 325"/>
              <a:gd name="T61" fmla="*/ 2147483647 h 318"/>
              <a:gd name="T62" fmla="*/ 2147483647 w 325"/>
              <a:gd name="T63" fmla="*/ 2147483647 h 318"/>
              <a:gd name="T64" fmla="*/ 2147483647 w 325"/>
              <a:gd name="T65" fmla="*/ 2147483647 h 318"/>
              <a:gd name="T66" fmla="*/ 2147483647 w 325"/>
              <a:gd name="T67" fmla="*/ 2147483647 h 318"/>
              <a:gd name="T68" fmla="*/ 2147483647 w 325"/>
              <a:gd name="T69" fmla="*/ 2147483647 h 318"/>
              <a:gd name="T70" fmla="*/ 2147483647 w 325"/>
              <a:gd name="T71" fmla="*/ 2147483647 h 318"/>
              <a:gd name="T72" fmla="*/ 2147483647 w 325"/>
              <a:gd name="T73" fmla="*/ 2147483647 h 318"/>
              <a:gd name="T74" fmla="*/ 2147483647 w 325"/>
              <a:gd name="T75" fmla="*/ 2147483647 h 318"/>
              <a:gd name="T76" fmla="*/ 2147483647 w 325"/>
              <a:gd name="T77" fmla="*/ 2147483647 h 318"/>
              <a:gd name="T78" fmla="*/ 2147483647 w 325"/>
              <a:gd name="T79" fmla="*/ 2147483647 h 318"/>
              <a:gd name="T80" fmla="*/ 2147483647 w 325"/>
              <a:gd name="T81" fmla="*/ 2147483647 h 318"/>
              <a:gd name="T82" fmla="*/ 2147483647 w 325"/>
              <a:gd name="T83" fmla="*/ 2147483647 h 318"/>
              <a:gd name="T84" fmla="*/ 2147483647 w 325"/>
              <a:gd name="T85" fmla="*/ 2147483647 h 318"/>
              <a:gd name="T86" fmla="*/ 2147483647 w 325"/>
              <a:gd name="T87" fmla="*/ 2147483647 h 318"/>
              <a:gd name="T88" fmla="*/ 2147483647 w 325"/>
              <a:gd name="T89" fmla="*/ 2147483647 h 318"/>
              <a:gd name="T90" fmla="*/ 2147483647 w 325"/>
              <a:gd name="T91" fmla="*/ 2147483647 h 318"/>
              <a:gd name="T92" fmla="*/ 2147483647 w 325"/>
              <a:gd name="T93" fmla="*/ 2147483647 h 318"/>
              <a:gd name="T94" fmla="*/ 2147483647 w 325"/>
              <a:gd name="T95" fmla="*/ 2147483647 h 318"/>
              <a:gd name="T96" fmla="*/ 2147483647 w 325"/>
              <a:gd name="T97" fmla="*/ 2147483647 h 318"/>
              <a:gd name="T98" fmla="*/ 2147483647 w 325"/>
              <a:gd name="T99" fmla="*/ 2147483647 h 318"/>
              <a:gd name="T100" fmla="*/ 2147483647 w 325"/>
              <a:gd name="T101" fmla="*/ 2147483647 h 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5"/>
              <a:gd name="T154" fmla="*/ 0 h 318"/>
              <a:gd name="T155" fmla="*/ 325 w 325"/>
              <a:gd name="T156" fmla="*/ 318 h 3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5" h="318">
                <a:moveTo>
                  <a:pt x="194" y="31"/>
                </a:moveTo>
                <a:lnTo>
                  <a:pt x="194" y="31"/>
                </a:lnTo>
                <a:lnTo>
                  <a:pt x="196" y="33"/>
                </a:lnTo>
                <a:lnTo>
                  <a:pt x="200" y="35"/>
                </a:lnTo>
                <a:lnTo>
                  <a:pt x="206" y="35"/>
                </a:lnTo>
                <a:lnTo>
                  <a:pt x="210" y="33"/>
                </a:lnTo>
                <a:lnTo>
                  <a:pt x="214" y="29"/>
                </a:lnTo>
                <a:lnTo>
                  <a:pt x="215" y="25"/>
                </a:lnTo>
                <a:lnTo>
                  <a:pt x="217" y="20"/>
                </a:lnTo>
                <a:lnTo>
                  <a:pt x="215" y="16"/>
                </a:lnTo>
                <a:lnTo>
                  <a:pt x="211" y="12"/>
                </a:lnTo>
                <a:lnTo>
                  <a:pt x="207" y="9"/>
                </a:lnTo>
                <a:lnTo>
                  <a:pt x="223" y="0"/>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3" y="155"/>
                </a:lnTo>
                <a:lnTo>
                  <a:pt x="293" y="154"/>
                </a:lnTo>
                <a:lnTo>
                  <a:pt x="291" y="153"/>
                </a:lnTo>
                <a:lnTo>
                  <a:pt x="288" y="153"/>
                </a:lnTo>
                <a:lnTo>
                  <a:pt x="194" y="205"/>
                </a:lnTo>
                <a:lnTo>
                  <a:pt x="194" y="174"/>
                </a:lnTo>
                <a:lnTo>
                  <a:pt x="275" y="130"/>
                </a:lnTo>
                <a:lnTo>
                  <a:pt x="276" y="127"/>
                </a:lnTo>
                <a:lnTo>
                  <a:pt x="276" y="126"/>
                </a:lnTo>
                <a:lnTo>
                  <a:pt x="275" y="124"/>
                </a:lnTo>
                <a:lnTo>
                  <a:pt x="272" y="124"/>
                </a:lnTo>
                <a:lnTo>
                  <a:pt x="194" y="168"/>
                </a:lnTo>
                <a:lnTo>
                  <a:pt x="194" y="138"/>
                </a:lnTo>
                <a:lnTo>
                  <a:pt x="260" y="101"/>
                </a:lnTo>
                <a:lnTo>
                  <a:pt x="261" y="98"/>
                </a:lnTo>
                <a:lnTo>
                  <a:pt x="261" y="97"/>
                </a:lnTo>
                <a:lnTo>
                  <a:pt x="259" y="96"/>
                </a:lnTo>
                <a:lnTo>
                  <a:pt x="257" y="96"/>
                </a:lnTo>
                <a:lnTo>
                  <a:pt x="194" y="131"/>
                </a:lnTo>
                <a:lnTo>
                  <a:pt x="194" y="100"/>
                </a:lnTo>
                <a:lnTo>
                  <a:pt x="244" y="73"/>
                </a:lnTo>
                <a:lnTo>
                  <a:pt x="245" y="70"/>
                </a:lnTo>
                <a:lnTo>
                  <a:pt x="245" y="69"/>
                </a:lnTo>
                <a:lnTo>
                  <a:pt x="244" y="67"/>
                </a:lnTo>
                <a:lnTo>
                  <a:pt x="241" y="67"/>
                </a:lnTo>
                <a:lnTo>
                  <a:pt x="194" y="93"/>
                </a:lnTo>
                <a:lnTo>
                  <a:pt x="194" y="31"/>
                </a:lnTo>
                <a:close/>
                <a:moveTo>
                  <a:pt x="15" y="116"/>
                </a:moveTo>
                <a:lnTo>
                  <a:pt x="15" y="116"/>
                </a:lnTo>
                <a:lnTo>
                  <a:pt x="15" y="120"/>
                </a:lnTo>
                <a:lnTo>
                  <a:pt x="16" y="126"/>
                </a:lnTo>
                <a:lnTo>
                  <a:pt x="19" y="130"/>
                </a:lnTo>
                <a:lnTo>
                  <a:pt x="24" y="132"/>
                </a:lnTo>
                <a:lnTo>
                  <a:pt x="28" y="132"/>
                </a:lnTo>
                <a:lnTo>
                  <a:pt x="34" y="131"/>
                </a:lnTo>
                <a:lnTo>
                  <a:pt x="38" y="127"/>
                </a:lnTo>
                <a:lnTo>
                  <a:pt x="41" y="123"/>
                </a:lnTo>
                <a:lnTo>
                  <a:pt x="41" y="117"/>
                </a:lnTo>
                <a:lnTo>
                  <a:pt x="39" y="113"/>
                </a:lnTo>
                <a:lnTo>
                  <a:pt x="35" y="109"/>
                </a:lnTo>
                <a:lnTo>
                  <a:pt x="31" y="107"/>
                </a:lnTo>
                <a:lnTo>
                  <a:pt x="50" y="96"/>
                </a:lnTo>
                <a:lnTo>
                  <a:pt x="50" y="101"/>
                </a:lnTo>
                <a:lnTo>
                  <a:pt x="51" y="107"/>
                </a:lnTo>
                <a:lnTo>
                  <a:pt x="54" y="111"/>
                </a:lnTo>
                <a:lnTo>
                  <a:pt x="60" y="112"/>
                </a:lnTo>
                <a:lnTo>
                  <a:pt x="64" y="113"/>
                </a:lnTo>
                <a:lnTo>
                  <a:pt x="69" y="111"/>
                </a:lnTo>
                <a:lnTo>
                  <a:pt x="73" y="108"/>
                </a:lnTo>
                <a:lnTo>
                  <a:pt x="76" y="104"/>
                </a:lnTo>
                <a:lnTo>
                  <a:pt x="76" y="98"/>
                </a:lnTo>
                <a:lnTo>
                  <a:pt x="75" y="93"/>
                </a:lnTo>
                <a:lnTo>
                  <a:pt x="70" y="89"/>
                </a:lnTo>
                <a:lnTo>
                  <a:pt x="66" y="88"/>
                </a:lnTo>
                <a:lnTo>
                  <a:pt x="85" y="77"/>
                </a:lnTo>
                <a:lnTo>
                  <a:pt x="85" y="81"/>
                </a:lnTo>
                <a:lnTo>
                  <a:pt x="87" y="86"/>
                </a:lnTo>
                <a:lnTo>
                  <a:pt x="89" y="90"/>
                </a:lnTo>
                <a:lnTo>
                  <a:pt x="95" y="93"/>
                </a:lnTo>
                <a:lnTo>
                  <a:pt x="99" y="93"/>
                </a:lnTo>
                <a:lnTo>
                  <a:pt x="104" y="92"/>
                </a:lnTo>
                <a:lnTo>
                  <a:pt x="108" y="88"/>
                </a:lnTo>
                <a:lnTo>
                  <a:pt x="111" y="84"/>
                </a:lnTo>
                <a:lnTo>
                  <a:pt x="111" y="78"/>
                </a:lnTo>
                <a:lnTo>
                  <a:pt x="110" y="74"/>
                </a:lnTo>
                <a:lnTo>
                  <a:pt x="106" y="70"/>
                </a:lnTo>
                <a:lnTo>
                  <a:pt x="102" y="67"/>
                </a:lnTo>
                <a:lnTo>
                  <a:pt x="121" y="56"/>
                </a:lnTo>
                <a:lnTo>
                  <a:pt x="121" y="62"/>
                </a:lnTo>
                <a:lnTo>
                  <a:pt x="122" y="67"/>
                </a:lnTo>
                <a:lnTo>
                  <a:pt x="125" y="71"/>
                </a:lnTo>
                <a:lnTo>
                  <a:pt x="130" y="73"/>
                </a:lnTo>
                <a:lnTo>
                  <a:pt x="134" y="74"/>
                </a:lnTo>
                <a:lnTo>
                  <a:pt x="140" y="73"/>
                </a:lnTo>
                <a:lnTo>
                  <a:pt x="144" y="69"/>
                </a:lnTo>
                <a:lnTo>
                  <a:pt x="146" y="65"/>
                </a:lnTo>
                <a:lnTo>
                  <a:pt x="146" y="59"/>
                </a:lnTo>
                <a:lnTo>
                  <a:pt x="145" y="54"/>
                </a:lnTo>
                <a:lnTo>
                  <a:pt x="141" y="50"/>
                </a:lnTo>
                <a:lnTo>
                  <a:pt x="137" y="48"/>
                </a:lnTo>
                <a:lnTo>
                  <a:pt x="156" y="38"/>
                </a:lnTo>
                <a:lnTo>
                  <a:pt x="154" y="43"/>
                </a:lnTo>
                <a:lnTo>
                  <a:pt x="157" y="47"/>
                </a:lnTo>
                <a:lnTo>
                  <a:pt x="160" y="51"/>
                </a:lnTo>
                <a:lnTo>
                  <a:pt x="164" y="54"/>
                </a:lnTo>
                <a:lnTo>
                  <a:pt x="169" y="54"/>
                </a:lnTo>
                <a:lnTo>
                  <a:pt x="175" y="52"/>
                </a:lnTo>
                <a:lnTo>
                  <a:pt x="179" y="50"/>
                </a:lnTo>
                <a:lnTo>
                  <a:pt x="180" y="44"/>
                </a:lnTo>
                <a:lnTo>
                  <a:pt x="181" y="40"/>
                </a:lnTo>
                <a:lnTo>
                  <a:pt x="180" y="35"/>
                </a:lnTo>
                <a:lnTo>
                  <a:pt x="176" y="31"/>
                </a:lnTo>
                <a:lnTo>
                  <a:pt x="172" y="28"/>
                </a:lnTo>
                <a:lnTo>
                  <a:pt x="191" y="19"/>
                </a:lnTo>
                <a:lnTo>
                  <a:pt x="190" y="23"/>
                </a:lnTo>
                <a:lnTo>
                  <a:pt x="192" y="28"/>
                </a:lnTo>
                <a:lnTo>
                  <a:pt x="194" y="31"/>
                </a:lnTo>
                <a:lnTo>
                  <a:pt x="194" y="93"/>
                </a:lnTo>
                <a:lnTo>
                  <a:pt x="47" y="174"/>
                </a:lnTo>
                <a:lnTo>
                  <a:pt x="46" y="176"/>
                </a:lnTo>
                <a:lnTo>
                  <a:pt x="46" y="178"/>
                </a:lnTo>
                <a:lnTo>
                  <a:pt x="49" y="180"/>
                </a:lnTo>
                <a:lnTo>
                  <a:pt x="50" y="180"/>
                </a:lnTo>
                <a:lnTo>
                  <a:pt x="194" y="100"/>
                </a:lnTo>
                <a:lnTo>
                  <a:pt x="194" y="131"/>
                </a:lnTo>
                <a:lnTo>
                  <a:pt x="64" y="203"/>
                </a:lnTo>
                <a:lnTo>
                  <a:pt x="62" y="204"/>
                </a:lnTo>
                <a:lnTo>
                  <a:pt x="62" y="207"/>
                </a:lnTo>
                <a:lnTo>
                  <a:pt x="64" y="208"/>
                </a:lnTo>
                <a:lnTo>
                  <a:pt x="66" y="208"/>
                </a:lnTo>
                <a:lnTo>
                  <a:pt x="194" y="138"/>
                </a:lnTo>
                <a:lnTo>
                  <a:pt x="194" y="168"/>
                </a:lnTo>
                <a:lnTo>
                  <a:pt x="80" y="231"/>
                </a:lnTo>
                <a:lnTo>
                  <a:pt x="77" y="233"/>
                </a:lnTo>
                <a:lnTo>
                  <a:pt x="79" y="235"/>
                </a:lnTo>
                <a:lnTo>
                  <a:pt x="80" y="237"/>
                </a:lnTo>
                <a:lnTo>
                  <a:pt x="83" y="237"/>
                </a:lnTo>
                <a:lnTo>
                  <a:pt x="194" y="174"/>
                </a:lnTo>
                <a:lnTo>
                  <a:pt x="194" y="205"/>
                </a:lnTo>
                <a:lnTo>
                  <a:pt x="95" y="260"/>
                </a:lnTo>
                <a:lnTo>
                  <a:pt x="93" y="261"/>
                </a:lnTo>
                <a:lnTo>
                  <a:pt x="93" y="264"/>
                </a:lnTo>
                <a:lnTo>
                  <a:pt x="96" y="265"/>
                </a:lnTo>
                <a:lnTo>
                  <a:pt x="98" y="265"/>
                </a:lnTo>
                <a:lnTo>
                  <a:pt x="194" y="212"/>
                </a:lnTo>
                <a:lnTo>
                  <a:pt x="194" y="285"/>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solidFill>
            <a:schemeClr val="bg1"/>
          </a:solidFill>
          <a:ln w="9525" cmpd="sng">
            <a:solidFill>
              <a:srgbClr val="004080"/>
            </a:solidFill>
            <a:bevel/>
          </a:ln>
        </p:spPr>
        <p:txBody>
          <a:bodyPr lIns="121371" tIns="60685" rIns="121371" bIns="60685"/>
          <a:lstStyle/>
          <a:p>
            <a:endParaRPr lang="zh-CN" altLang="en-US" sz="2000"/>
          </a:p>
        </p:txBody>
      </p:sp>
      <p:sp>
        <p:nvSpPr>
          <p:cNvPr id="86" name="文本框 36"/>
          <p:cNvSpPr txBox="1">
            <a:spLocks noChangeArrowheads="1"/>
          </p:cNvSpPr>
          <p:nvPr/>
        </p:nvSpPr>
        <p:spPr bwMode="auto">
          <a:xfrm>
            <a:off x="7052112" y="4952687"/>
            <a:ext cx="1140141" cy="63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lang="en-US" altLang="zh-CN" sz="3335">
                <a:solidFill>
                  <a:schemeClr val="bg1"/>
                </a:solidFill>
              </a:rPr>
              <a:t>……</a:t>
            </a:r>
            <a:endParaRPr lang="zh-CN" altLang="en-US" sz="3335">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409825" y="495300"/>
            <a:ext cx="7869555" cy="725170"/>
          </a:xfrm>
        </p:spPr>
        <p:txBody>
          <a:bodyPr>
            <a:normAutofit/>
          </a:bodyPr>
          <a:lstStyle/>
          <a:p>
            <a:r>
              <a:rPr lang="en-US" dirty="0"/>
              <a:t>what value we brought to OETC? </a:t>
            </a:r>
            <a:endParaRPr lang="en-US" dirty="0"/>
          </a:p>
        </p:txBody>
      </p:sp>
      <p:sp>
        <p:nvSpPr>
          <p:cNvPr id="11" name="Text Placeholder 4"/>
          <p:cNvSpPr txBox="1"/>
          <p:nvPr/>
        </p:nvSpPr>
        <p:spPr>
          <a:xfrm>
            <a:off x="859155" y="1691005"/>
            <a:ext cx="5157470" cy="823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Requirements</a:t>
            </a:r>
            <a:endParaRPr lang="en-US" b="1" dirty="0">
              <a:solidFill>
                <a:schemeClr val="bg1"/>
              </a:solidFill>
            </a:endParaRPr>
          </a:p>
        </p:txBody>
      </p:sp>
      <p:sp>
        <p:nvSpPr>
          <p:cNvPr id="12" name="Text Placeholder 6"/>
          <p:cNvSpPr txBox="1"/>
          <p:nvPr/>
        </p:nvSpPr>
        <p:spPr>
          <a:xfrm>
            <a:off x="6126480" y="1690688"/>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gradFill>
                  <a:gsLst>
                    <a:gs pos="0">
                      <a:srgbClr val="FBFB11"/>
                    </a:gs>
                    <a:gs pos="100000">
                      <a:srgbClr val="838309"/>
                    </a:gs>
                  </a:gsLst>
                  <a:lin scaled="0"/>
                </a:gradFill>
              </a:rPr>
              <a:t>Benefits</a:t>
            </a:r>
            <a:endParaRPr lang="en-US" b="1" dirty="0">
              <a:gradFill>
                <a:gsLst>
                  <a:gs pos="0">
                    <a:srgbClr val="FBFB11"/>
                  </a:gs>
                  <a:gs pos="100000">
                    <a:srgbClr val="838309"/>
                  </a:gs>
                </a:gsLst>
                <a:lin scaled="0"/>
              </a:gradFill>
            </a:endParaRPr>
          </a:p>
        </p:txBody>
      </p:sp>
      <p:sp>
        <p:nvSpPr>
          <p:cNvPr id="13" name="Content Placeholder 5"/>
          <p:cNvSpPr txBox="1"/>
          <p:nvPr/>
        </p:nvSpPr>
        <p:spPr>
          <a:xfrm>
            <a:off x="858838" y="2514600"/>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Data Center Consolidation</a:t>
            </a:r>
            <a:endParaRPr lang="en-US" sz="2000" dirty="0">
              <a:solidFill>
                <a:schemeClr val="bg1"/>
              </a:solidFill>
            </a:endParaRPr>
          </a:p>
          <a:p>
            <a:r>
              <a:rPr lang="en-US" sz="2000" dirty="0">
                <a:solidFill>
                  <a:schemeClr val="bg1"/>
                </a:solidFill>
                <a:sym typeface="+mn-ea"/>
              </a:rPr>
              <a:t>Edge computing and central backup</a:t>
            </a:r>
            <a:endParaRPr lang="en-US" sz="2000" dirty="0">
              <a:solidFill>
                <a:schemeClr val="bg1"/>
              </a:solidFill>
            </a:endParaRPr>
          </a:p>
          <a:p>
            <a:r>
              <a:rPr lang="en-US" sz="2000" dirty="0">
                <a:solidFill>
                  <a:schemeClr val="bg1"/>
                </a:solidFill>
                <a:sym typeface="+mn-ea"/>
              </a:rPr>
              <a:t>Multiple Sites Managed centrally</a:t>
            </a:r>
            <a:endParaRPr lang="en-US" sz="2000" dirty="0">
              <a:solidFill>
                <a:schemeClr val="bg1"/>
              </a:solidFill>
            </a:endParaRPr>
          </a:p>
          <a:p>
            <a:r>
              <a:rPr lang="en-US" sz="2000" dirty="0">
                <a:solidFill>
                  <a:schemeClr val="bg1"/>
                </a:solidFill>
              </a:rPr>
              <a:t>integrated Security Protection</a:t>
            </a:r>
            <a:endParaRPr lang="en-US" sz="2000" dirty="0">
              <a:solidFill>
                <a:schemeClr val="bg1"/>
              </a:solidFill>
            </a:endParaRPr>
          </a:p>
          <a:p>
            <a:r>
              <a:rPr lang="en-US" sz="2000" dirty="0">
                <a:solidFill>
                  <a:schemeClr val="bg1"/>
                </a:solidFill>
              </a:rPr>
              <a:t>Simpliflied operation and monitoring</a:t>
            </a:r>
            <a:endParaRPr lang="zh-CN" altLang="en-US" sz="2000" dirty="0">
              <a:solidFill>
                <a:schemeClr val="bg1"/>
              </a:solidFill>
            </a:endParaRPr>
          </a:p>
        </p:txBody>
      </p:sp>
      <p:sp>
        <p:nvSpPr>
          <p:cNvPr id="14" name="Content Placeholder 7"/>
          <p:cNvSpPr txBox="1"/>
          <p:nvPr/>
        </p:nvSpPr>
        <p:spPr>
          <a:xfrm>
            <a:off x="6126480" y="2514600"/>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gradFill>
                  <a:gsLst>
                    <a:gs pos="0">
                      <a:srgbClr val="FBFB11"/>
                    </a:gs>
                    <a:gs pos="100000">
                      <a:srgbClr val="838309"/>
                    </a:gs>
                  </a:gsLst>
                  <a:lin scaled="0"/>
                </a:gradFill>
                <a:sym typeface="+mn-ea"/>
              </a:rPr>
              <a:t>Centralized intelligent Management Platform</a:t>
            </a:r>
            <a:r>
              <a:rPr lang="en-US" sz="2000" dirty="0">
                <a:gradFill>
                  <a:gsLst>
                    <a:gs pos="0">
                      <a:srgbClr val="FBFB11"/>
                    </a:gs>
                    <a:gs pos="100000">
                      <a:srgbClr val="838309"/>
                    </a:gs>
                  </a:gsLst>
                  <a:lin scaled="0"/>
                </a:gradFill>
              </a:rPr>
              <a:t> </a:t>
            </a:r>
            <a:endParaRPr lang="en-US" sz="2000" dirty="0">
              <a:gradFill>
                <a:gsLst>
                  <a:gs pos="0">
                    <a:srgbClr val="FBFB11"/>
                  </a:gs>
                  <a:gs pos="100000">
                    <a:srgbClr val="838309"/>
                  </a:gs>
                </a:gsLst>
                <a:lin scaled="0"/>
              </a:gradFill>
            </a:endParaRPr>
          </a:p>
          <a:p>
            <a:r>
              <a:rPr lang="en-US" sz="2000" dirty="0">
                <a:gradFill>
                  <a:gsLst>
                    <a:gs pos="0">
                      <a:srgbClr val="FBFB11"/>
                    </a:gs>
                    <a:gs pos="100000">
                      <a:srgbClr val="838309"/>
                    </a:gs>
                  </a:gsLst>
                  <a:lin scaled="0"/>
                </a:gradFill>
              </a:rPr>
              <a:t>HA computing at edge</a:t>
            </a:r>
            <a:endParaRPr lang="en-US" sz="2000" dirty="0">
              <a:gradFill>
                <a:gsLst>
                  <a:gs pos="0">
                    <a:srgbClr val="FBFB11"/>
                  </a:gs>
                  <a:gs pos="100000">
                    <a:srgbClr val="838309"/>
                  </a:gs>
                </a:gsLst>
                <a:lin scaled="0"/>
              </a:gradFill>
            </a:endParaRPr>
          </a:p>
          <a:p>
            <a:r>
              <a:rPr lang="en-US" sz="2000" dirty="0">
                <a:gradFill>
                  <a:gsLst>
                    <a:gs pos="0">
                      <a:srgbClr val="FBFB11"/>
                    </a:gs>
                    <a:gs pos="100000">
                      <a:srgbClr val="838309"/>
                    </a:gs>
                  </a:gsLst>
                  <a:lin scaled="0"/>
                </a:gradFill>
              </a:rPr>
              <a:t>network and VM are Protected with integrated security </a:t>
            </a:r>
            <a:endParaRPr lang="en-US" sz="2000" dirty="0">
              <a:gradFill>
                <a:gsLst>
                  <a:gs pos="0">
                    <a:srgbClr val="FBFB11"/>
                  </a:gs>
                  <a:gs pos="100000">
                    <a:srgbClr val="838309"/>
                  </a:gs>
                </a:gsLst>
                <a:lin scaled="0"/>
              </a:gradFill>
            </a:endParaRPr>
          </a:p>
          <a:p>
            <a:r>
              <a:rPr lang="en-US" sz="2000" dirty="0">
                <a:gradFill>
                  <a:gsLst>
                    <a:gs pos="0">
                      <a:srgbClr val="FBFB11"/>
                    </a:gs>
                    <a:gs pos="100000">
                      <a:srgbClr val="838309"/>
                    </a:gs>
                  </a:gsLst>
                  <a:lin scaled="0"/>
                </a:gradFill>
              </a:rPr>
              <a:t>Built-In Backup Solution</a:t>
            </a:r>
            <a:endParaRPr lang="en-US" sz="2000" dirty="0">
              <a:gradFill>
                <a:gsLst>
                  <a:gs pos="0">
                    <a:srgbClr val="FBFB11"/>
                  </a:gs>
                  <a:gs pos="100000">
                    <a:srgbClr val="838309"/>
                  </a:gs>
                </a:gsLst>
                <a:lin scaled="0"/>
              </a:gra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38950" y="780885"/>
            <a:ext cx="11137918" cy="798830"/>
          </a:xfrm>
          <a:prstGeom prst="rect">
            <a:avLst/>
          </a:prstGeom>
          <a:noFill/>
        </p:spPr>
        <p:txBody>
          <a:bodyPr wrap="square" rtlCol="0">
            <a:spAutoFit/>
          </a:bodyPr>
          <a:lstStyle/>
          <a:p>
            <a:r>
              <a:rPr lang="en-US" sz="2800" b="1" dirty="0">
                <a:gradFill>
                  <a:gsLst>
                    <a:gs pos="0">
                      <a:srgbClr val="FBFB11"/>
                    </a:gs>
                    <a:gs pos="100000">
                      <a:srgbClr val="838309"/>
                    </a:gs>
                  </a:gsLst>
                  <a:lin scaled="0"/>
                </a:gradFill>
                <a:latin typeface="Century Gothic" panose="020B0502020202020204" pitchFamily="34" charset="0"/>
              </a:rPr>
              <a:t>Scenario 1: IT consolidation and simplification </a:t>
            </a:r>
            <a:endParaRPr lang="en-US" sz="2400" b="1" dirty="0">
              <a:gradFill>
                <a:gsLst>
                  <a:gs pos="0">
                    <a:srgbClr val="FBFB11"/>
                  </a:gs>
                  <a:gs pos="100000">
                    <a:srgbClr val="838309"/>
                  </a:gs>
                </a:gsLst>
                <a:lin scaled="0"/>
              </a:gradFill>
              <a:latin typeface="Century Gothic" panose="020B0502020202020204" pitchFamily="34" charset="0"/>
            </a:endParaRPr>
          </a:p>
          <a:p>
            <a:r>
              <a:rPr lang="en-US" b="1" dirty="0">
                <a:solidFill>
                  <a:schemeClr val="bg1"/>
                </a:solidFill>
                <a:latin typeface="Century Gothic" panose="020B0502020202020204" pitchFamily="34" charset="0"/>
              </a:rPr>
              <a:t>medium size manufacturing, hotel, logistics, local PA, hospital,  Tier 2 FSI, Retail </a:t>
            </a:r>
            <a:endParaRPr lang="zh-CN" altLang="en-US" sz="1600" dirty="0">
              <a:solidFill>
                <a:schemeClr val="bg1"/>
              </a:solidFill>
              <a:latin typeface="Century Gothic" panose="020B0502020202020204" pitchFamily="34" charset="0"/>
            </a:endParaRPr>
          </a:p>
        </p:txBody>
      </p:sp>
      <p:grpSp>
        <p:nvGrpSpPr>
          <p:cNvPr id="228" name="组合 227"/>
          <p:cNvGrpSpPr/>
          <p:nvPr/>
        </p:nvGrpSpPr>
        <p:grpSpPr>
          <a:xfrm>
            <a:off x="741680" y="1981200"/>
            <a:ext cx="10829290" cy="4610735"/>
            <a:chOff x="226113" y="1384615"/>
            <a:chExt cx="11540590" cy="4265667"/>
          </a:xfrm>
        </p:grpSpPr>
        <p:grpSp>
          <p:nvGrpSpPr>
            <p:cNvPr id="82" name="组合 81"/>
            <p:cNvGrpSpPr/>
            <p:nvPr/>
          </p:nvGrpSpPr>
          <p:grpSpPr>
            <a:xfrm>
              <a:off x="226113" y="1384615"/>
              <a:ext cx="11540590" cy="4265667"/>
              <a:chOff x="226113" y="1384615"/>
              <a:chExt cx="11540590" cy="4265667"/>
            </a:xfrm>
          </p:grpSpPr>
          <p:grpSp>
            <p:nvGrpSpPr>
              <p:cNvPr id="83" name="组合 82"/>
              <p:cNvGrpSpPr/>
              <p:nvPr/>
            </p:nvGrpSpPr>
            <p:grpSpPr>
              <a:xfrm>
                <a:off x="226113" y="1384615"/>
                <a:ext cx="11540590" cy="718435"/>
                <a:chOff x="188554" y="672722"/>
                <a:chExt cx="10987443" cy="684000"/>
              </a:xfrm>
            </p:grpSpPr>
            <p:sp>
              <p:nvSpPr>
                <p:cNvPr id="144" name="圆角矩形 143"/>
                <p:cNvSpPr/>
                <p:nvPr/>
              </p:nvSpPr>
              <p:spPr>
                <a:xfrm>
                  <a:off x="18855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5" name="圆角矩形 144"/>
                <p:cNvSpPr/>
                <p:nvPr/>
              </p:nvSpPr>
              <p:spPr>
                <a:xfrm>
                  <a:off x="98112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6" name="圆角矩形 145"/>
                <p:cNvSpPr/>
                <p:nvPr/>
              </p:nvSpPr>
              <p:spPr>
                <a:xfrm>
                  <a:off x="177370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7" name="圆角矩形 146"/>
                <p:cNvSpPr/>
                <p:nvPr/>
              </p:nvSpPr>
              <p:spPr>
                <a:xfrm>
                  <a:off x="2566273"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8" name="圆角矩形 147"/>
                <p:cNvSpPr/>
                <p:nvPr/>
              </p:nvSpPr>
              <p:spPr>
                <a:xfrm>
                  <a:off x="3358846"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9" name="圆角矩形 148"/>
                <p:cNvSpPr/>
                <p:nvPr/>
              </p:nvSpPr>
              <p:spPr>
                <a:xfrm>
                  <a:off x="4151419"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0" name="圆角矩形 149"/>
                <p:cNvSpPr/>
                <p:nvPr/>
              </p:nvSpPr>
              <p:spPr>
                <a:xfrm>
                  <a:off x="4943992"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1" name="圆角矩形 150"/>
                <p:cNvSpPr/>
                <p:nvPr/>
              </p:nvSpPr>
              <p:spPr>
                <a:xfrm>
                  <a:off x="5736565"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2" name="圆角矩形 151"/>
                <p:cNvSpPr/>
                <p:nvPr/>
              </p:nvSpPr>
              <p:spPr>
                <a:xfrm>
                  <a:off x="6529138"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3" name="圆角矩形 152"/>
                <p:cNvSpPr/>
                <p:nvPr/>
              </p:nvSpPr>
              <p:spPr>
                <a:xfrm>
                  <a:off x="7321711"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4" name="圆角矩形 153"/>
                <p:cNvSpPr/>
                <p:nvPr/>
              </p:nvSpPr>
              <p:spPr>
                <a:xfrm>
                  <a:off x="811428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5" name="圆角矩形 154"/>
                <p:cNvSpPr/>
                <p:nvPr/>
              </p:nvSpPr>
              <p:spPr>
                <a:xfrm>
                  <a:off x="890685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6" name="圆角矩形 155"/>
                <p:cNvSpPr/>
                <p:nvPr/>
              </p:nvSpPr>
              <p:spPr>
                <a:xfrm>
                  <a:off x="969943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57" name="圆角矩形 156"/>
                <p:cNvSpPr/>
                <p:nvPr/>
              </p:nvSpPr>
              <p:spPr>
                <a:xfrm>
                  <a:off x="1049199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nvGrpSpPr>
              <p:cNvPr id="84" name="组合 83"/>
              <p:cNvGrpSpPr/>
              <p:nvPr/>
            </p:nvGrpSpPr>
            <p:grpSpPr>
              <a:xfrm>
                <a:off x="226113" y="2271423"/>
                <a:ext cx="11540590" cy="718435"/>
                <a:chOff x="188554" y="672722"/>
                <a:chExt cx="10987443" cy="684000"/>
              </a:xfrm>
            </p:grpSpPr>
            <p:sp>
              <p:nvSpPr>
                <p:cNvPr id="130" name="圆角矩形 129"/>
                <p:cNvSpPr/>
                <p:nvPr/>
              </p:nvSpPr>
              <p:spPr>
                <a:xfrm>
                  <a:off x="18855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1" name="圆角矩形 130"/>
                <p:cNvSpPr/>
                <p:nvPr/>
              </p:nvSpPr>
              <p:spPr>
                <a:xfrm>
                  <a:off x="98112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2" name="圆角矩形 131"/>
                <p:cNvSpPr/>
                <p:nvPr/>
              </p:nvSpPr>
              <p:spPr>
                <a:xfrm>
                  <a:off x="177370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3" name="圆角矩形 132"/>
                <p:cNvSpPr/>
                <p:nvPr/>
              </p:nvSpPr>
              <p:spPr>
                <a:xfrm>
                  <a:off x="2566273"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4" name="圆角矩形 133"/>
                <p:cNvSpPr/>
                <p:nvPr/>
              </p:nvSpPr>
              <p:spPr>
                <a:xfrm>
                  <a:off x="3358846"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5" name="圆角矩形 134"/>
                <p:cNvSpPr/>
                <p:nvPr/>
              </p:nvSpPr>
              <p:spPr>
                <a:xfrm>
                  <a:off x="4151419"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6" name="圆角矩形 135"/>
                <p:cNvSpPr/>
                <p:nvPr/>
              </p:nvSpPr>
              <p:spPr>
                <a:xfrm>
                  <a:off x="4943992"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7" name="圆角矩形 136"/>
                <p:cNvSpPr/>
                <p:nvPr/>
              </p:nvSpPr>
              <p:spPr>
                <a:xfrm>
                  <a:off x="5736565"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8" name="圆角矩形 137"/>
                <p:cNvSpPr/>
                <p:nvPr/>
              </p:nvSpPr>
              <p:spPr>
                <a:xfrm>
                  <a:off x="6529138"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39" name="圆角矩形 138"/>
                <p:cNvSpPr/>
                <p:nvPr/>
              </p:nvSpPr>
              <p:spPr>
                <a:xfrm>
                  <a:off x="7321711"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0" name="圆角矩形 139"/>
                <p:cNvSpPr/>
                <p:nvPr/>
              </p:nvSpPr>
              <p:spPr>
                <a:xfrm>
                  <a:off x="811428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1" name="圆角矩形 140"/>
                <p:cNvSpPr/>
                <p:nvPr/>
              </p:nvSpPr>
              <p:spPr>
                <a:xfrm>
                  <a:off x="890685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2" name="圆角矩形 141"/>
                <p:cNvSpPr/>
                <p:nvPr/>
              </p:nvSpPr>
              <p:spPr>
                <a:xfrm>
                  <a:off x="969943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43" name="圆角矩形 142"/>
                <p:cNvSpPr/>
                <p:nvPr/>
              </p:nvSpPr>
              <p:spPr>
                <a:xfrm>
                  <a:off x="1049199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nvGrpSpPr>
              <p:cNvPr id="85" name="组合 84"/>
              <p:cNvGrpSpPr/>
              <p:nvPr/>
            </p:nvGrpSpPr>
            <p:grpSpPr>
              <a:xfrm>
                <a:off x="226113" y="3158231"/>
                <a:ext cx="11540590" cy="718435"/>
                <a:chOff x="188554" y="672722"/>
                <a:chExt cx="10987443" cy="684000"/>
              </a:xfrm>
            </p:grpSpPr>
            <p:sp>
              <p:nvSpPr>
                <p:cNvPr id="116" name="圆角矩形 115"/>
                <p:cNvSpPr/>
                <p:nvPr/>
              </p:nvSpPr>
              <p:spPr>
                <a:xfrm>
                  <a:off x="18855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7" name="圆角矩形 116"/>
                <p:cNvSpPr/>
                <p:nvPr/>
              </p:nvSpPr>
              <p:spPr>
                <a:xfrm>
                  <a:off x="98112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8" name="圆角矩形 117"/>
                <p:cNvSpPr/>
                <p:nvPr/>
              </p:nvSpPr>
              <p:spPr>
                <a:xfrm>
                  <a:off x="177370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9" name="圆角矩形 118"/>
                <p:cNvSpPr/>
                <p:nvPr/>
              </p:nvSpPr>
              <p:spPr>
                <a:xfrm>
                  <a:off x="2566273"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0" name="圆角矩形 119"/>
                <p:cNvSpPr/>
                <p:nvPr/>
              </p:nvSpPr>
              <p:spPr>
                <a:xfrm>
                  <a:off x="3358846"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1" name="圆角矩形 120"/>
                <p:cNvSpPr/>
                <p:nvPr/>
              </p:nvSpPr>
              <p:spPr>
                <a:xfrm>
                  <a:off x="4151419"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2" name="圆角矩形 121"/>
                <p:cNvSpPr/>
                <p:nvPr/>
              </p:nvSpPr>
              <p:spPr>
                <a:xfrm>
                  <a:off x="4943992"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3" name="圆角矩形 122"/>
                <p:cNvSpPr/>
                <p:nvPr/>
              </p:nvSpPr>
              <p:spPr>
                <a:xfrm>
                  <a:off x="5736565"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4" name="圆角矩形 123"/>
                <p:cNvSpPr/>
                <p:nvPr/>
              </p:nvSpPr>
              <p:spPr>
                <a:xfrm>
                  <a:off x="6529138"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5" name="圆角矩形 124"/>
                <p:cNvSpPr/>
                <p:nvPr/>
              </p:nvSpPr>
              <p:spPr>
                <a:xfrm>
                  <a:off x="7321711"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6" name="圆角矩形 125"/>
                <p:cNvSpPr/>
                <p:nvPr/>
              </p:nvSpPr>
              <p:spPr>
                <a:xfrm>
                  <a:off x="811428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7" name="圆角矩形 126"/>
                <p:cNvSpPr/>
                <p:nvPr/>
              </p:nvSpPr>
              <p:spPr>
                <a:xfrm>
                  <a:off x="890685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8" name="圆角矩形 127"/>
                <p:cNvSpPr/>
                <p:nvPr/>
              </p:nvSpPr>
              <p:spPr>
                <a:xfrm>
                  <a:off x="969943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29" name="圆角矩形 128"/>
                <p:cNvSpPr/>
                <p:nvPr/>
              </p:nvSpPr>
              <p:spPr>
                <a:xfrm>
                  <a:off x="1049199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nvGrpSpPr>
              <p:cNvPr id="86" name="组合 85"/>
              <p:cNvGrpSpPr/>
              <p:nvPr/>
            </p:nvGrpSpPr>
            <p:grpSpPr>
              <a:xfrm>
                <a:off x="226113" y="4045039"/>
                <a:ext cx="11540590" cy="718435"/>
                <a:chOff x="188554" y="672722"/>
                <a:chExt cx="10987443" cy="684000"/>
              </a:xfrm>
            </p:grpSpPr>
            <p:sp>
              <p:nvSpPr>
                <p:cNvPr id="102" name="圆角矩形 101"/>
                <p:cNvSpPr/>
                <p:nvPr/>
              </p:nvSpPr>
              <p:spPr>
                <a:xfrm>
                  <a:off x="18855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3" name="圆角矩形 102"/>
                <p:cNvSpPr/>
                <p:nvPr/>
              </p:nvSpPr>
              <p:spPr>
                <a:xfrm>
                  <a:off x="98112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4" name="圆角矩形 103"/>
                <p:cNvSpPr/>
                <p:nvPr/>
              </p:nvSpPr>
              <p:spPr>
                <a:xfrm>
                  <a:off x="177370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5" name="圆角矩形 104"/>
                <p:cNvSpPr/>
                <p:nvPr/>
              </p:nvSpPr>
              <p:spPr>
                <a:xfrm>
                  <a:off x="2566273"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6" name="圆角矩形 105"/>
                <p:cNvSpPr/>
                <p:nvPr/>
              </p:nvSpPr>
              <p:spPr>
                <a:xfrm>
                  <a:off x="3358846"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7" name="圆角矩形 106"/>
                <p:cNvSpPr/>
                <p:nvPr/>
              </p:nvSpPr>
              <p:spPr>
                <a:xfrm>
                  <a:off x="4151419"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8" name="圆角矩形 107"/>
                <p:cNvSpPr/>
                <p:nvPr/>
              </p:nvSpPr>
              <p:spPr>
                <a:xfrm>
                  <a:off x="4943992"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9" name="圆角矩形 108"/>
                <p:cNvSpPr/>
                <p:nvPr/>
              </p:nvSpPr>
              <p:spPr>
                <a:xfrm>
                  <a:off x="5736565"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0" name="圆角矩形 109"/>
                <p:cNvSpPr/>
                <p:nvPr/>
              </p:nvSpPr>
              <p:spPr>
                <a:xfrm>
                  <a:off x="6529138"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1" name="圆角矩形 110"/>
                <p:cNvSpPr/>
                <p:nvPr/>
              </p:nvSpPr>
              <p:spPr>
                <a:xfrm>
                  <a:off x="7321711"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2" name="圆角矩形 111"/>
                <p:cNvSpPr/>
                <p:nvPr/>
              </p:nvSpPr>
              <p:spPr>
                <a:xfrm>
                  <a:off x="811428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3" name="圆角矩形 112"/>
                <p:cNvSpPr/>
                <p:nvPr/>
              </p:nvSpPr>
              <p:spPr>
                <a:xfrm>
                  <a:off x="890685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4" name="圆角矩形 113"/>
                <p:cNvSpPr/>
                <p:nvPr/>
              </p:nvSpPr>
              <p:spPr>
                <a:xfrm>
                  <a:off x="969943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15" name="圆角矩形 114"/>
                <p:cNvSpPr/>
                <p:nvPr/>
              </p:nvSpPr>
              <p:spPr>
                <a:xfrm>
                  <a:off x="1049199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nvGrpSpPr>
              <p:cNvPr id="87" name="组合 86"/>
              <p:cNvGrpSpPr/>
              <p:nvPr/>
            </p:nvGrpSpPr>
            <p:grpSpPr>
              <a:xfrm>
                <a:off x="226113" y="4931847"/>
                <a:ext cx="11540590" cy="718435"/>
                <a:chOff x="188554" y="672722"/>
                <a:chExt cx="10987443" cy="684000"/>
              </a:xfrm>
            </p:grpSpPr>
            <p:sp>
              <p:nvSpPr>
                <p:cNvPr id="88" name="圆角矩形 87"/>
                <p:cNvSpPr/>
                <p:nvPr/>
              </p:nvSpPr>
              <p:spPr>
                <a:xfrm>
                  <a:off x="18855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89" name="圆角矩形 88"/>
                <p:cNvSpPr/>
                <p:nvPr/>
              </p:nvSpPr>
              <p:spPr>
                <a:xfrm>
                  <a:off x="98112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0" name="圆角矩形 89"/>
                <p:cNvSpPr/>
                <p:nvPr/>
              </p:nvSpPr>
              <p:spPr>
                <a:xfrm>
                  <a:off x="177370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1" name="圆角矩形 90"/>
                <p:cNvSpPr/>
                <p:nvPr/>
              </p:nvSpPr>
              <p:spPr>
                <a:xfrm>
                  <a:off x="2566273"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2" name="圆角矩形 91"/>
                <p:cNvSpPr/>
                <p:nvPr/>
              </p:nvSpPr>
              <p:spPr>
                <a:xfrm>
                  <a:off x="3358846"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3" name="圆角矩形 92"/>
                <p:cNvSpPr/>
                <p:nvPr/>
              </p:nvSpPr>
              <p:spPr>
                <a:xfrm>
                  <a:off x="4151419"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4" name="圆角矩形 93"/>
                <p:cNvSpPr/>
                <p:nvPr/>
              </p:nvSpPr>
              <p:spPr>
                <a:xfrm>
                  <a:off x="4943992"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5" name="圆角矩形 94"/>
                <p:cNvSpPr/>
                <p:nvPr/>
              </p:nvSpPr>
              <p:spPr>
                <a:xfrm>
                  <a:off x="5736565"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6" name="圆角矩形 95"/>
                <p:cNvSpPr/>
                <p:nvPr/>
              </p:nvSpPr>
              <p:spPr>
                <a:xfrm>
                  <a:off x="6529138"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7" name="圆角矩形 96"/>
                <p:cNvSpPr/>
                <p:nvPr/>
              </p:nvSpPr>
              <p:spPr>
                <a:xfrm>
                  <a:off x="7321711"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8" name="圆角矩形 97"/>
                <p:cNvSpPr/>
                <p:nvPr/>
              </p:nvSpPr>
              <p:spPr>
                <a:xfrm>
                  <a:off x="8114284"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99" name="圆角矩形 98"/>
                <p:cNvSpPr/>
                <p:nvPr/>
              </p:nvSpPr>
              <p:spPr>
                <a:xfrm>
                  <a:off x="890685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0" name="圆角矩形 99"/>
                <p:cNvSpPr/>
                <p:nvPr/>
              </p:nvSpPr>
              <p:spPr>
                <a:xfrm>
                  <a:off x="9699430"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101" name="圆角矩形 100"/>
                <p:cNvSpPr/>
                <p:nvPr/>
              </p:nvSpPr>
              <p:spPr>
                <a:xfrm>
                  <a:off x="10491997" y="672722"/>
                  <a:ext cx="684000" cy="684000"/>
                </a:xfrm>
                <a:prstGeom prst="roundRect">
                  <a:avLst>
                    <a:gd name="adj" fmla="val 10107"/>
                  </a:avLst>
                </a:prstGeom>
                <a:solidFill>
                  <a:schemeClr val="bg1"/>
                </a:solidFill>
                <a:ln>
                  <a:no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grpSp>
        </p:grpSp>
        <p:pic>
          <p:nvPicPr>
            <p:cNvPr id="158" name="图片 79"/>
            <p:cNvPicPr>
              <a:picLocks noChangeAspect="1"/>
            </p:cNvPicPr>
            <p:nvPr/>
          </p:nvPicPr>
          <p:blipFill>
            <a:blip r:embed="rId1"/>
            <a:stretch>
              <a:fillRect/>
            </a:stretch>
          </p:blipFill>
          <p:spPr>
            <a:xfrm>
              <a:off x="270766" y="1687780"/>
              <a:ext cx="584768" cy="120394"/>
            </a:xfrm>
            <a:prstGeom prst="rect">
              <a:avLst/>
            </a:prstGeom>
          </p:spPr>
        </p:pic>
        <p:pic>
          <p:nvPicPr>
            <p:cNvPr id="159" name="图片 80"/>
            <p:cNvPicPr>
              <a:picLocks noChangeAspect="1"/>
            </p:cNvPicPr>
            <p:nvPr/>
          </p:nvPicPr>
          <p:blipFill rotWithShape="1">
            <a:blip r:embed="rId2"/>
            <a:srcRect l="4006" r="5444"/>
            <a:stretch>
              <a:fillRect/>
            </a:stretch>
          </p:blipFill>
          <p:spPr>
            <a:xfrm>
              <a:off x="1089660" y="1622609"/>
              <a:ext cx="662096" cy="250737"/>
            </a:xfrm>
            <a:prstGeom prst="rect">
              <a:avLst/>
            </a:prstGeom>
          </p:spPr>
        </p:pic>
        <p:pic>
          <p:nvPicPr>
            <p:cNvPr id="160" name="图片 81"/>
            <p:cNvPicPr>
              <a:picLocks noChangeAspect="1"/>
            </p:cNvPicPr>
            <p:nvPr/>
          </p:nvPicPr>
          <p:blipFill>
            <a:blip r:embed="rId3"/>
            <a:stretch>
              <a:fillRect/>
            </a:stretch>
          </p:blipFill>
          <p:spPr>
            <a:xfrm>
              <a:off x="1932567" y="1653736"/>
              <a:ext cx="641966" cy="188483"/>
            </a:xfrm>
            <a:prstGeom prst="rect">
              <a:avLst/>
            </a:prstGeom>
          </p:spPr>
        </p:pic>
        <p:pic>
          <p:nvPicPr>
            <p:cNvPr id="161" name="图片 82"/>
            <p:cNvPicPr>
              <a:picLocks noChangeAspect="1"/>
            </p:cNvPicPr>
            <p:nvPr/>
          </p:nvPicPr>
          <p:blipFill>
            <a:blip r:embed="rId4"/>
            <a:stretch>
              <a:fillRect/>
            </a:stretch>
          </p:blipFill>
          <p:spPr>
            <a:xfrm>
              <a:off x="2754751" y="1657574"/>
              <a:ext cx="641209" cy="180806"/>
            </a:xfrm>
            <a:prstGeom prst="rect">
              <a:avLst/>
            </a:prstGeom>
          </p:spPr>
        </p:pic>
        <p:pic>
          <p:nvPicPr>
            <p:cNvPr id="162" name="图片 83"/>
            <p:cNvPicPr>
              <a:picLocks noChangeAspect="1"/>
            </p:cNvPicPr>
            <p:nvPr/>
          </p:nvPicPr>
          <p:blipFill>
            <a:blip r:embed="rId5"/>
            <a:stretch>
              <a:fillRect/>
            </a:stretch>
          </p:blipFill>
          <p:spPr>
            <a:xfrm>
              <a:off x="3609221" y="1565874"/>
              <a:ext cx="622576" cy="364207"/>
            </a:xfrm>
            <a:prstGeom prst="rect">
              <a:avLst/>
            </a:prstGeom>
          </p:spPr>
        </p:pic>
        <p:pic>
          <p:nvPicPr>
            <p:cNvPr id="163" name="图片 84"/>
            <p:cNvPicPr>
              <a:picLocks noChangeAspect="1"/>
            </p:cNvPicPr>
            <p:nvPr/>
          </p:nvPicPr>
          <p:blipFill rotWithShape="1">
            <a:blip r:embed="rId6"/>
            <a:srcRect l="10178" t="10420" r="10088" b="9013"/>
            <a:stretch>
              <a:fillRect/>
            </a:stretch>
          </p:blipFill>
          <p:spPr>
            <a:xfrm>
              <a:off x="4446498" y="1533682"/>
              <a:ext cx="590200" cy="428591"/>
            </a:xfrm>
            <a:prstGeom prst="rect">
              <a:avLst/>
            </a:prstGeom>
          </p:spPr>
        </p:pic>
        <p:pic>
          <p:nvPicPr>
            <p:cNvPr id="164" name="图片 85"/>
            <p:cNvPicPr>
              <a:picLocks noChangeAspect="1"/>
            </p:cNvPicPr>
            <p:nvPr/>
          </p:nvPicPr>
          <p:blipFill>
            <a:blip r:embed="rId7"/>
            <a:stretch>
              <a:fillRect/>
            </a:stretch>
          </p:blipFill>
          <p:spPr>
            <a:xfrm>
              <a:off x="5276408" y="1666261"/>
              <a:ext cx="612870" cy="163432"/>
            </a:xfrm>
            <a:prstGeom prst="rect">
              <a:avLst/>
            </a:prstGeom>
          </p:spPr>
        </p:pic>
        <p:pic>
          <p:nvPicPr>
            <p:cNvPr id="165" name="图片 86"/>
            <p:cNvPicPr>
              <a:picLocks noChangeAspect="1"/>
            </p:cNvPicPr>
            <p:nvPr/>
          </p:nvPicPr>
          <p:blipFill rotWithShape="1">
            <a:blip r:embed="rId8"/>
            <a:srcRect l="7291" t="33704" r="7084" b="33519"/>
            <a:stretch>
              <a:fillRect/>
            </a:stretch>
          </p:blipFill>
          <p:spPr>
            <a:xfrm>
              <a:off x="6086636" y="1652685"/>
              <a:ext cx="663815" cy="190585"/>
            </a:xfrm>
            <a:prstGeom prst="rect">
              <a:avLst/>
            </a:prstGeom>
          </p:spPr>
        </p:pic>
        <p:pic>
          <p:nvPicPr>
            <p:cNvPr id="166" name="图片 87"/>
            <p:cNvPicPr>
              <a:picLocks noChangeAspect="1"/>
            </p:cNvPicPr>
            <p:nvPr/>
          </p:nvPicPr>
          <p:blipFill rotWithShape="1">
            <a:blip r:embed="rId9"/>
            <a:srcRect l="6821" t="2482" r="12029" b="4689"/>
            <a:stretch>
              <a:fillRect/>
            </a:stretch>
          </p:blipFill>
          <p:spPr>
            <a:xfrm>
              <a:off x="7043349" y="1521556"/>
              <a:ext cx="444836" cy="452842"/>
            </a:xfrm>
            <a:prstGeom prst="rect">
              <a:avLst/>
            </a:prstGeom>
          </p:spPr>
        </p:pic>
        <p:pic>
          <p:nvPicPr>
            <p:cNvPr id="167" name="图片 88"/>
            <p:cNvPicPr>
              <a:picLocks noChangeAspect="1"/>
            </p:cNvPicPr>
            <p:nvPr/>
          </p:nvPicPr>
          <p:blipFill>
            <a:blip r:embed="rId10"/>
            <a:stretch>
              <a:fillRect/>
            </a:stretch>
          </p:blipFill>
          <p:spPr>
            <a:xfrm>
              <a:off x="7750904" y="1652034"/>
              <a:ext cx="653384" cy="191887"/>
            </a:xfrm>
            <a:prstGeom prst="rect">
              <a:avLst/>
            </a:prstGeom>
          </p:spPr>
        </p:pic>
        <p:pic>
          <p:nvPicPr>
            <p:cNvPr id="168" name="图片 89"/>
            <p:cNvPicPr>
              <a:picLocks noChangeAspect="1"/>
            </p:cNvPicPr>
            <p:nvPr/>
          </p:nvPicPr>
          <p:blipFill rotWithShape="1">
            <a:blip r:embed="rId11"/>
            <a:srcRect l="1824" r="65520"/>
            <a:stretch>
              <a:fillRect/>
            </a:stretch>
          </p:blipFill>
          <p:spPr>
            <a:xfrm>
              <a:off x="8606257" y="1649515"/>
              <a:ext cx="611244" cy="196924"/>
            </a:xfrm>
            <a:prstGeom prst="rect">
              <a:avLst/>
            </a:prstGeom>
          </p:spPr>
        </p:pic>
        <p:pic>
          <p:nvPicPr>
            <p:cNvPr id="169" name="图片 90"/>
            <p:cNvPicPr>
              <a:picLocks noChangeAspect="1"/>
            </p:cNvPicPr>
            <p:nvPr/>
          </p:nvPicPr>
          <p:blipFill>
            <a:blip r:embed="rId12"/>
            <a:stretch>
              <a:fillRect/>
            </a:stretch>
          </p:blipFill>
          <p:spPr>
            <a:xfrm>
              <a:off x="9409413" y="1647563"/>
              <a:ext cx="658237" cy="200829"/>
            </a:xfrm>
            <a:prstGeom prst="rect">
              <a:avLst/>
            </a:prstGeom>
          </p:spPr>
        </p:pic>
        <p:pic>
          <p:nvPicPr>
            <p:cNvPr id="170" name="图片 91"/>
            <p:cNvPicPr>
              <a:picLocks noChangeAspect="1"/>
            </p:cNvPicPr>
            <p:nvPr/>
          </p:nvPicPr>
          <p:blipFill>
            <a:blip r:embed="rId13"/>
            <a:stretch>
              <a:fillRect/>
            </a:stretch>
          </p:blipFill>
          <p:spPr>
            <a:xfrm>
              <a:off x="10311308" y="1540266"/>
              <a:ext cx="538563" cy="415422"/>
            </a:xfrm>
            <a:prstGeom prst="rect">
              <a:avLst/>
            </a:prstGeom>
          </p:spPr>
        </p:pic>
        <p:pic>
          <p:nvPicPr>
            <p:cNvPr id="171" name="图片 92"/>
            <p:cNvPicPr>
              <a:picLocks noChangeAspect="1"/>
            </p:cNvPicPr>
            <p:nvPr/>
          </p:nvPicPr>
          <p:blipFill>
            <a:blip r:embed="rId14"/>
            <a:stretch>
              <a:fillRect/>
            </a:stretch>
          </p:blipFill>
          <p:spPr>
            <a:xfrm>
              <a:off x="11155185" y="1529882"/>
              <a:ext cx="495277" cy="436191"/>
            </a:xfrm>
            <a:prstGeom prst="rect">
              <a:avLst/>
            </a:prstGeom>
          </p:spPr>
        </p:pic>
        <p:pic>
          <p:nvPicPr>
            <p:cNvPr id="172" name="图片 93"/>
            <p:cNvPicPr>
              <a:picLocks noChangeAspect="1"/>
            </p:cNvPicPr>
            <p:nvPr/>
          </p:nvPicPr>
          <p:blipFill rotWithShape="1">
            <a:blip r:embed="rId15"/>
            <a:srcRect l="2735" r="56706"/>
            <a:stretch>
              <a:fillRect/>
            </a:stretch>
          </p:blipFill>
          <p:spPr>
            <a:xfrm>
              <a:off x="257766" y="2468851"/>
              <a:ext cx="610768" cy="338815"/>
            </a:xfrm>
            <a:prstGeom prst="rect">
              <a:avLst/>
            </a:prstGeom>
          </p:spPr>
        </p:pic>
        <p:pic>
          <p:nvPicPr>
            <p:cNvPr id="173" name="图片 94"/>
            <p:cNvPicPr>
              <a:picLocks noChangeAspect="1"/>
            </p:cNvPicPr>
            <p:nvPr/>
          </p:nvPicPr>
          <p:blipFill>
            <a:blip r:embed="rId16"/>
            <a:stretch>
              <a:fillRect/>
            </a:stretch>
          </p:blipFill>
          <p:spPr>
            <a:xfrm>
              <a:off x="1112896" y="2528985"/>
              <a:ext cx="615625" cy="218547"/>
            </a:xfrm>
            <a:prstGeom prst="rect">
              <a:avLst/>
            </a:prstGeom>
          </p:spPr>
        </p:pic>
        <p:pic>
          <p:nvPicPr>
            <p:cNvPr id="174" name="图片 95"/>
            <p:cNvPicPr>
              <a:picLocks noChangeAspect="1"/>
            </p:cNvPicPr>
            <p:nvPr/>
          </p:nvPicPr>
          <p:blipFill>
            <a:blip r:embed="rId17"/>
            <a:stretch>
              <a:fillRect/>
            </a:stretch>
          </p:blipFill>
          <p:spPr>
            <a:xfrm>
              <a:off x="1934489" y="2573294"/>
              <a:ext cx="638122" cy="129929"/>
            </a:xfrm>
            <a:prstGeom prst="rect">
              <a:avLst/>
            </a:prstGeom>
          </p:spPr>
        </p:pic>
        <p:pic>
          <p:nvPicPr>
            <p:cNvPr id="175" name="图片 96"/>
            <p:cNvPicPr>
              <a:picLocks noChangeAspect="1"/>
            </p:cNvPicPr>
            <p:nvPr/>
          </p:nvPicPr>
          <p:blipFill rotWithShape="1">
            <a:blip r:embed="rId18"/>
            <a:srcRect l="7899" r="3161"/>
            <a:stretch>
              <a:fillRect/>
            </a:stretch>
          </p:blipFill>
          <p:spPr>
            <a:xfrm>
              <a:off x="2771139" y="2525081"/>
              <a:ext cx="608432" cy="226354"/>
            </a:xfrm>
            <a:prstGeom prst="rect">
              <a:avLst/>
            </a:prstGeom>
          </p:spPr>
        </p:pic>
        <p:pic>
          <p:nvPicPr>
            <p:cNvPr id="176" name="图片 97"/>
            <p:cNvPicPr>
              <a:picLocks noChangeAspect="1"/>
            </p:cNvPicPr>
            <p:nvPr/>
          </p:nvPicPr>
          <p:blipFill>
            <a:blip r:embed="rId19"/>
            <a:stretch>
              <a:fillRect/>
            </a:stretch>
          </p:blipFill>
          <p:spPr>
            <a:xfrm>
              <a:off x="3616293" y="2596108"/>
              <a:ext cx="608432" cy="84301"/>
            </a:xfrm>
            <a:prstGeom prst="rect">
              <a:avLst/>
            </a:prstGeom>
          </p:spPr>
        </p:pic>
        <p:pic>
          <p:nvPicPr>
            <p:cNvPr id="177" name="图片 98"/>
            <p:cNvPicPr>
              <a:picLocks noChangeAspect="1"/>
            </p:cNvPicPr>
            <p:nvPr/>
          </p:nvPicPr>
          <p:blipFill>
            <a:blip r:embed="rId20"/>
            <a:stretch>
              <a:fillRect/>
            </a:stretch>
          </p:blipFill>
          <p:spPr>
            <a:xfrm>
              <a:off x="4448899" y="2525081"/>
              <a:ext cx="585398" cy="226354"/>
            </a:xfrm>
            <a:prstGeom prst="rect">
              <a:avLst/>
            </a:prstGeom>
          </p:spPr>
        </p:pic>
        <p:pic>
          <p:nvPicPr>
            <p:cNvPr id="178" name="图片 99"/>
            <p:cNvPicPr>
              <a:picLocks noChangeAspect="1"/>
            </p:cNvPicPr>
            <p:nvPr/>
          </p:nvPicPr>
          <p:blipFill>
            <a:blip r:embed="rId21"/>
            <a:stretch>
              <a:fillRect/>
            </a:stretch>
          </p:blipFill>
          <p:spPr>
            <a:xfrm>
              <a:off x="5335869" y="2485983"/>
              <a:ext cx="493949" cy="304551"/>
            </a:xfrm>
            <a:prstGeom prst="rect">
              <a:avLst/>
            </a:prstGeom>
          </p:spPr>
        </p:pic>
        <p:pic>
          <p:nvPicPr>
            <p:cNvPr id="179" name="图片 100"/>
            <p:cNvPicPr>
              <a:picLocks noChangeAspect="1"/>
            </p:cNvPicPr>
            <p:nvPr/>
          </p:nvPicPr>
          <p:blipFill>
            <a:blip r:embed="rId22"/>
            <a:stretch>
              <a:fillRect/>
            </a:stretch>
          </p:blipFill>
          <p:spPr>
            <a:xfrm>
              <a:off x="6092230" y="2562291"/>
              <a:ext cx="652626" cy="151934"/>
            </a:xfrm>
            <a:prstGeom prst="rect">
              <a:avLst/>
            </a:prstGeom>
          </p:spPr>
        </p:pic>
        <p:pic>
          <p:nvPicPr>
            <p:cNvPr id="180" name="图片 101"/>
            <p:cNvPicPr>
              <a:picLocks noChangeAspect="1"/>
            </p:cNvPicPr>
            <p:nvPr/>
          </p:nvPicPr>
          <p:blipFill>
            <a:blip r:embed="rId23"/>
            <a:stretch>
              <a:fillRect/>
            </a:stretch>
          </p:blipFill>
          <p:spPr>
            <a:xfrm>
              <a:off x="6968684" y="2525367"/>
              <a:ext cx="594166" cy="225783"/>
            </a:xfrm>
            <a:prstGeom prst="rect">
              <a:avLst/>
            </a:prstGeom>
          </p:spPr>
        </p:pic>
        <p:pic>
          <p:nvPicPr>
            <p:cNvPr id="181" name="图片 102"/>
            <p:cNvPicPr>
              <a:picLocks noChangeAspect="1"/>
            </p:cNvPicPr>
            <p:nvPr/>
          </p:nvPicPr>
          <p:blipFill>
            <a:blip r:embed="rId24"/>
            <a:stretch>
              <a:fillRect/>
            </a:stretch>
          </p:blipFill>
          <p:spPr>
            <a:xfrm>
              <a:off x="7794103" y="2446428"/>
              <a:ext cx="566987" cy="383661"/>
            </a:xfrm>
            <a:prstGeom prst="rect">
              <a:avLst/>
            </a:prstGeom>
          </p:spPr>
        </p:pic>
        <p:pic>
          <p:nvPicPr>
            <p:cNvPr id="182" name="图片 103"/>
            <p:cNvPicPr>
              <a:picLocks noChangeAspect="1"/>
            </p:cNvPicPr>
            <p:nvPr/>
          </p:nvPicPr>
          <p:blipFill>
            <a:blip r:embed="rId25"/>
            <a:stretch>
              <a:fillRect/>
            </a:stretch>
          </p:blipFill>
          <p:spPr>
            <a:xfrm>
              <a:off x="8647374" y="2373753"/>
              <a:ext cx="529011" cy="529011"/>
            </a:xfrm>
            <a:prstGeom prst="rect">
              <a:avLst/>
            </a:prstGeom>
          </p:spPr>
        </p:pic>
        <p:pic>
          <p:nvPicPr>
            <p:cNvPr id="183" name="图片 104"/>
            <p:cNvPicPr>
              <a:picLocks noChangeAspect="1"/>
            </p:cNvPicPr>
            <p:nvPr/>
          </p:nvPicPr>
          <p:blipFill>
            <a:blip r:embed="rId26"/>
            <a:stretch>
              <a:fillRect/>
            </a:stretch>
          </p:blipFill>
          <p:spPr>
            <a:xfrm>
              <a:off x="9417933" y="2515629"/>
              <a:ext cx="641197" cy="245258"/>
            </a:xfrm>
            <a:prstGeom prst="rect">
              <a:avLst/>
            </a:prstGeom>
          </p:spPr>
        </p:pic>
        <p:pic>
          <p:nvPicPr>
            <p:cNvPr id="184" name="图片 105"/>
            <p:cNvPicPr>
              <a:picLocks noChangeAspect="1"/>
            </p:cNvPicPr>
            <p:nvPr/>
          </p:nvPicPr>
          <p:blipFill>
            <a:blip r:embed="rId27"/>
            <a:stretch>
              <a:fillRect/>
            </a:stretch>
          </p:blipFill>
          <p:spPr>
            <a:xfrm>
              <a:off x="10295624" y="2452461"/>
              <a:ext cx="569931" cy="371595"/>
            </a:xfrm>
            <a:prstGeom prst="rect">
              <a:avLst/>
            </a:prstGeom>
          </p:spPr>
        </p:pic>
        <p:pic>
          <p:nvPicPr>
            <p:cNvPr id="185" name="图片 106"/>
            <p:cNvPicPr>
              <a:picLocks noChangeAspect="1"/>
            </p:cNvPicPr>
            <p:nvPr/>
          </p:nvPicPr>
          <p:blipFill rotWithShape="1">
            <a:blip r:embed="rId28"/>
            <a:srcRect l="6625" t="13956" r="6625" b="13556"/>
            <a:stretch>
              <a:fillRect/>
            </a:stretch>
          </p:blipFill>
          <p:spPr>
            <a:xfrm>
              <a:off x="11122627" y="2404126"/>
              <a:ext cx="560393" cy="468264"/>
            </a:xfrm>
            <a:prstGeom prst="rect">
              <a:avLst/>
            </a:prstGeom>
          </p:spPr>
        </p:pic>
        <p:pic>
          <p:nvPicPr>
            <p:cNvPr id="186" name="图片 107"/>
            <p:cNvPicPr>
              <a:picLocks noChangeAspect="1"/>
            </p:cNvPicPr>
            <p:nvPr/>
          </p:nvPicPr>
          <p:blipFill>
            <a:blip r:embed="rId29"/>
            <a:stretch>
              <a:fillRect/>
            </a:stretch>
          </p:blipFill>
          <p:spPr>
            <a:xfrm>
              <a:off x="311941" y="3256102"/>
              <a:ext cx="502418" cy="504943"/>
            </a:xfrm>
            <a:prstGeom prst="rect">
              <a:avLst/>
            </a:prstGeom>
          </p:spPr>
        </p:pic>
        <p:pic>
          <p:nvPicPr>
            <p:cNvPr id="187" name="图片 108"/>
            <p:cNvPicPr>
              <a:picLocks noChangeAspect="1"/>
            </p:cNvPicPr>
            <p:nvPr/>
          </p:nvPicPr>
          <p:blipFill>
            <a:blip r:embed="rId30"/>
            <a:stretch>
              <a:fillRect/>
            </a:stretch>
          </p:blipFill>
          <p:spPr>
            <a:xfrm>
              <a:off x="1173949" y="3256102"/>
              <a:ext cx="493519" cy="504943"/>
            </a:xfrm>
            <a:prstGeom prst="rect">
              <a:avLst/>
            </a:prstGeom>
          </p:spPr>
        </p:pic>
        <p:pic>
          <p:nvPicPr>
            <p:cNvPr id="188" name="图片 109"/>
            <p:cNvPicPr>
              <a:picLocks noChangeAspect="1"/>
            </p:cNvPicPr>
            <p:nvPr/>
          </p:nvPicPr>
          <p:blipFill>
            <a:blip r:embed="rId31"/>
            <a:stretch>
              <a:fillRect/>
            </a:stretch>
          </p:blipFill>
          <p:spPr>
            <a:xfrm>
              <a:off x="2010141" y="3265164"/>
              <a:ext cx="486819" cy="486819"/>
            </a:xfrm>
            <a:prstGeom prst="rect">
              <a:avLst/>
            </a:prstGeom>
          </p:spPr>
        </p:pic>
        <p:pic>
          <p:nvPicPr>
            <p:cNvPr id="189" name="图片 110"/>
            <p:cNvPicPr>
              <a:picLocks noChangeAspect="1"/>
            </p:cNvPicPr>
            <p:nvPr/>
          </p:nvPicPr>
          <p:blipFill>
            <a:blip r:embed="rId32"/>
            <a:stretch>
              <a:fillRect/>
            </a:stretch>
          </p:blipFill>
          <p:spPr>
            <a:xfrm>
              <a:off x="2764548" y="3324392"/>
              <a:ext cx="621614" cy="368363"/>
            </a:xfrm>
            <a:prstGeom prst="rect">
              <a:avLst/>
            </a:prstGeom>
          </p:spPr>
        </p:pic>
        <p:pic>
          <p:nvPicPr>
            <p:cNvPr id="190" name="图片 111"/>
            <p:cNvPicPr>
              <a:picLocks noChangeAspect="1"/>
            </p:cNvPicPr>
            <p:nvPr/>
          </p:nvPicPr>
          <p:blipFill>
            <a:blip r:embed="rId33"/>
            <a:stretch>
              <a:fillRect/>
            </a:stretch>
          </p:blipFill>
          <p:spPr>
            <a:xfrm>
              <a:off x="3724899" y="3278443"/>
              <a:ext cx="391221" cy="460260"/>
            </a:xfrm>
            <a:prstGeom prst="rect">
              <a:avLst/>
            </a:prstGeom>
          </p:spPr>
        </p:pic>
        <p:pic>
          <p:nvPicPr>
            <p:cNvPr id="191" name="图片 112"/>
            <p:cNvPicPr>
              <a:picLocks noChangeAspect="1"/>
            </p:cNvPicPr>
            <p:nvPr/>
          </p:nvPicPr>
          <p:blipFill>
            <a:blip r:embed="rId34"/>
            <a:stretch>
              <a:fillRect/>
            </a:stretch>
          </p:blipFill>
          <p:spPr>
            <a:xfrm>
              <a:off x="4494839" y="3232592"/>
              <a:ext cx="493519" cy="551962"/>
            </a:xfrm>
            <a:prstGeom prst="rect">
              <a:avLst/>
            </a:prstGeom>
          </p:spPr>
        </p:pic>
        <p:pic>
          <p:nvPicPr>
            <p:cNvPr id="192" name="图片 113"/>
            <p:cNvPicPr>
              <a:picLocks noChangeAspect="1"/>
            </p:cNvPicPr>
            <p:nvPr/>
          </p:nvPicPr>
          <p:blipFill>
            <a:blip r:embed="rId35"/>
            <a:stretch>
              <a:fillRect/>
            </a:stretch>
          </p:blipFill>
          <p:spPr>
            <a:xfrm>
              <a:off x="5328167" y="3253897"/>
              <a:ext cx="509352" cy="509352"/>
            </a:xfrm>
            <a:prstGeom prst="rect">
              <a:avLst/>
            </a:prstGeom>
          </p:spPr>
        </p:pic>
        <p:pic>
          <p:nvPicPr>
            <p:cNvPr id="193" name="图片 114"/>
            <p:cNvPicPr>
              <a:picLocks noChangeAspect="1"/>
            </p:cNvPicPr>
            <p:nvPr/>
          </p:nvPicPr>
          <p:blipFill>
            <a:blip r:embed="rId36"/>
            <a:stretch>
              <a:fillRect/>
            </a:stretch>
          </p:blipFill>
          <p:spPr>
            <a:xfrm>
              <a:off x="6169881" y="3261972"/>
              <a:ext cx="497324" cy="493202"/>
            </a:xfrm>
            <a:prstGeom prst="rect">
              <a:avLst/>
            </a:prstGeom>
          </p:spPr>
        </p:pic>
        <p:pic>
          <p:nvPicPr>
            <p:cNvPr id="194" name="图片 115"/>
            <p:cNvPicPr>
              <a:picLocks noChangeAspect="1"/>
            </p:cNvPicPr>
            <p:nvPr/>
          </p:nvPicPr>
          <p:blipFill>
            <a:blip r:embed="rId37"/>
            <a:stretch>
              <a:fillRect/>
            </a:stretch>
          </p:blipFill>
          <p:spPr>
            <a:xfrm>
              <a:off x="6990336" y="3233142"/>
              <a:ext cx="550863" cy="550863"/>
            </a:xfrm>
            <a:prstGeom prst="rect">
              <a:avLst/>
            </a:prstGeom>
          </p:spPr>
        </p:pic>
        <p:pic>
          <p:nvPicPr>
            <p:cNvPr id="195" name="图片 116"/>
            <p:cNvPicPr>
              <a:picLocks noChangeAspect="1"/>
            </p:cNvPicPr>
            <p:nvPr/>
          </p:nvPicPr>
          <p:blipFill>
            <a:blip r:embed="rId38"/>
            <a:stretch>
              <a:fillRect/>
            </a:stretch>
          </p:blipFill>
          <p:spPr>
            <a:xfrm>
              <a:off x="7822632" y="3253609"/>
              <a:ext cx="509929" cy="509929"/>
            </a:xfrm>
            <a:prstGeom prst="rect">
              <a:avLst/>
            </a:prstGeom>
          </p:spPr>
        </p:pic>
        <p:pic>
          <p:nvPicPr>
            <p:cNvPr id="196" name="图片 117"/>
            <p:cNvPicPr>
              <a:picLocks noChangeAspect="1"/>
            </p:cNvPicPr>
            <p:nvPr/>
          </p:nvPicPr>
          <p:blipFill>
            <a:blip r:embed="rId39"/>
            <a:stretch>
              <a:fillRect/>
            </a:stretch>
          </p:blipFill>
          <p:spPr>
            <a:xfrm>
              <a:off x="8656915" y="3253609"/>
              <a:ext cx="509929" cy="509929"/>
            </a:xfrm>
            <a:prstGeom prst="rect">
              <a:avLst/>
            </a:prstGeom>
          </p:spPr>
        </p:pic>
        <p:pic>
          <p:nvPicPr>
            <p:cNvPr id="197" name="图片 118"/>
            <p:cNvPicPr>
              <a:picLocks noChangeAspect="1"/>
            </p:cNvPicPr>
            <p:nvPr/>
          </p:nvPicPr>
          <p:blipFill>
            <a:blip r:embed="rId40"/>
            <a:stretch>
              <a:fillRect/>
            </a:stretch>
          </p:blipFill>
          <p:spPr>
            <a:xfrm>
              <a:off x="9483567" y="3253609"/>
              <a:ext cx="509929" cy="509929"/>
            </a:xfrm>
            <a:prstGeom prst="rect">
              <a:avLst/>
            </a:prstGeom>
          </p:spPr>
        </p:pic>
        <p:pic>
          <p:nvPicPr>
            <p:cNvPr id="198" name="图片 119"/>
            <p:cNvPicPr>
              <a:picLocks noChangeAspect="1"/>
            </p:cNvPicPr>
            <p:nvPr/>
          </p:nvPicPr>
          <p:blipFill>
            <a:blip r:embed="rId41"/>
            <a:stretch>
              <a:fillRect/>
            </a:stretch>
          </p:blipFill>
          <p:spPr>
            <a:xfrm>
              <a:off x="10330968" y="3258952"/>
              <a:ext cx="499243" cy="499243"/>
            </a:xfrm>
            <a:prstGeom prst="rect">
              <a:avLst/>
            </a:prstGeom>
          </p:spPr>
        </p:pic>
        <p:pic>
          <p:nvPicPr>
            <p:cNvPr id="199" name="图片 120"/>
            <p:cNvPicPr>
              <a:picLocks noChangeAspect="1"/>
            </p:cNvPicPr>
            <p:nvPr/>
          </p:nvPicPr>
          <p:blipFill>
            <a:blip r:embed="rId42"/>
            <a:stretch>
              <a:fillRect/>
            </a:stretch>
          </p:blipFill>
          <p:spPr>
            <a:xfrm>
              <a:off x="11118359" y="3253609"/>
              <a:ext cx="568929" cy="509929"/>
            </a:xfrm>
            <a:prstGeom prst="rect">
              <a:avLst/>
            </a:prstGeom>
          </p:spPr>
        </p:pic>
        <p:pic>
          <p:nvPicPr>
            <p:cNvPr id="200" name="图片 121"/>
            <p:cNvPicPr>
              <a:picLocks noChangeAspect="1"/>
            </p:cNvPicPr>
            <p:nvPr/>
          </p:nvPicPr>
          <p:blipFill>
            <a:blip r:embed="rId43"/>
            <a:stretch>
              <a:fillRect/>
            </a:stretch>
          </p:blipFill>
          <p:spPr>
            <a:xfrm>
              <a:off x="317502" y="4151881"/>
              <a:ext cx="491296" cy="491296"/>
            </a:xfrm>
            <a:prstGeom prst="rect">
              <a:avLst/>
            </a:prstGeom>
          </p:spPr>
        </p:pic>
        <p:pic>
          <p:nvPicPr>
            <p:cNvPr id="201" name="图片 122"/>
            <p:cNvPicPr>
              <a:picLocks noChangeAspect="1"/>
            </p:cNvPicPr>
            <p:nvPr/>
          </p:nvPicPr>
          <p:blipFill>
            <a:blip r:embed="rId44"/>
            <a:stretch>
              <a:fillRect/>
            </a:stretch>
          </p:blipFill>
          <p:spPr>
            <a:xfrm>
              <a:off x="1258990" y="4151881"/>
              <a:ext cx="323436" cy="491296"/>
            </a:xfrm>
            <a:prstGeom prst="rect">
              <a:avLst/>
            </a:prstGeom>
          </p:spPr>
        </p:pic>
        <p:pic>
          <p:nvPicPr>
            <p:cNvPr id="202" name="图片 123"/>
            <p:cNvPicPr>
              <a:picLocks noChangeAspect="1"/>
            </p:cNvPicPr>
            <p:nvPr/>
          </p:nvPicPr>
          <p:blipFill>
            <a:blip r:embed="rId45"/>
            <a:stretch>
              <a:fillRect/>
            </a:stretch>
          </p:blipFill>
          <p:spPr>
            <a:xfrm>
              <a:off x="2048988" y="4154120"/>
              <a:ext cx="409125" cy="486819"/>
            </a:xfrm>
            <a:prstGeom prst="rect">
              <a:avLst/>
            </a:prstGeom>
          </p:spPr>
        </p:pic>
        <p:pic>
          <p:nvPicPr>
            <p:cNvPr id="203" name="图片 124"/>
            <p:cNvPicPr>
              <a:picLocks noChangeAspect="1"/>
            </p:cNvPicPr>
            <p:nvPr/>
          </p:nvPicPr>
          <p:blipFill>
            <a:blip r:embed="rId46"/>
            <a:stretch>
              <a:fillRect/>
            </a:stretch>
          </p:blipFill>
          <p:spPr>
            <a:xfrm>
              <a:off x="2889021" y="4142381"/>
              <a:ext cx="372668" cy="510297"/>
            </a:xfrm>
            <a:prstGeom prst="rect">
              <a:avLst/>
            </a:prstGeom>
          </p:spPr>
        </p:pic>
        <p:pic>
          <p:nvPicPr>
            <p:cNvPr id="204" name="图片 125"/>
            <p:cNvPicPr>
              <a:picLocks noChangeAspect="1"/>
            </p:cNvPicPr>
            <p:nvPr/>
          </p:nvPicPr>
          <p:blipFill>
            <a:blip r:embed="rId47"/>
            <a:stretch>
              <a:fillRect/>
            </a:stretch>
          </p:blipFill>
          <p:spPr>
            <a:xfrm>
              <a:off x="3690379" y="4167399"/>
              <a:ext cx="460260" cy="460260"/>
            </a:xfrm>
            <a:prstGeom prst="rect">
              <a:avLst/>
            </a:prstGeom>
          </p:spPr>
        </p:pic>
        <p:pic>
          <p:nvPicPr>
            <p:cNvPr id="205" name="图片 126"/>
            <p:cNvPicPr>
              <a:picLocks noChangeAspect="1"/>
            </p:cNvPicPr>
            <p:nvPr/>
          </p:nvPicPr>
          <p:blipFill rotWithShape="1">
            <a:blip r:embed="rId48"/>
            <a:srcRect t="5644" r="55812" b="8213"/>
            <a:stretch>
              <a:fillRect/>
            </a:stretch>
          </p:blipFill>
          <p:spPr>
            <a:xfrm>
              <a:off x="4507400" y="4130997"/>
              <a:ext cx="468397" cy="533065"/>
            </a:xfrm>
            <a:prstGeom prst="rect">
              <a:avLst/>
            </a:prstGeom>
          </p:spPr>
        </p:pic>
        <p:pic>
          <p:nvPicPr>
            <p:cNvPr id="206" name="图片 127"/>
            <p:cNvPicPr>
              <a:picLocks noChangeAspect="1"/>
            </p:cNvPicPr>
            <p:nvPr/>
          </p:nvPicPr>
          <p:blipFill>
            <a:blip r:embed="rId49"/>
            <a:stretch>
              <a:fillRect/>
            </a:stretch>
          </p:blipFill>
          <p:spPr>
            <a:xfrm>
              <a:off x="5296907" y="4310795"/>
              <a:ext cx="571873" cy="173468"/>
            </a:xfrm>
            <a:prstGeom prst="rect">
              <a:avLst/>
            </a:prstGeom>
          </p:spPr>
        </p:pic>
        <p:pic>
          <p:nvPicPr>
            <p:cNvPr id="207" name="图片 128"/>
            <p:cNvPicPr>
              <a:picLocks noChangeAspect="1"/>
            </p:cNvPicPr>
            <p:nvPr/>
          </p:nvPicPr>
          <p:blipFill>
            <a:blip r:embed="rId50"/>
            <a:stretch>
              <a:fillRect/>
            </a:stretch>
          </p:blipFill>
          <p:spPr>
            <a:xfrm>
              <a:off x="6169881" y="4148867"/>
              <a:ext cx="497324" cy="497324"/>
            </a:xfrm>
            <a:prstGeom prst="rect">
              <a:avLst/>
            </a:prstGeom>
          </p:spPr>
        </p:pic>
        <p:pic>
          <p:nvPicPr>
            <p:cNvPr id="208" name="图片 129"/>
            <p:cNvPicPr>
              <a:picLocks noChangeAspect="1"/>
            </p:cNvPicPr>
            <p:nvPr/>
          </p:nvPicPr>
          <p:blipFill>
            <a:blip r:embed="rId51"/>
            <a:stretch>
              <a:fillRect/>
            </a:stretch>
          </p:blipFill>
          <p:spPr>
            <a:xfrm>
              <a:off x="6965050" y="4229377"/>
              <a:ext cx="601434" cy="336305"/>
            </a:xfrm>
            <a:prstGeom prst="rect">
              <a:avLst/>
            </a:prstGeom>
          </p:spPr>
        </p:pic>
        <p:pic>
          <p:nvPicPr>
            <p:cNvPr id="209" name="图片 130"/>
            <p:cNvPicPr>
              <a:picLocks noChangeAspect="1"/>
            </p:cNvPicPr>
            <p:nvPr/>
          </p:nvPicPr>
          <p:blipFill rotWithShape="1">
            <a:blip r:embed="rId52"/>
            <a:srcRect l="2692" r="76062"/>
            <a:stretch>
              <a:fillRect/>
            </a:stretch>
          </p:blipFill>
          <p:spPr>
            <a:xfrm>
              <a:off x="7788280" y="4168513"/>
              <a:ext cx="578633" cy="458032"/>
            </a:xfrm>
            <a:prstGeom prst="rect">
              <a:avLst/>
            </a:prstGeom>
          </p:spPr>
        </p:pic>
        <p:pic>
          <p:nvPicPr>
            <p:cNvPr id="210" name="图片 131"/>
            <p:cNvPicPr>
              <a:picLocks noChangeAspect="1"/>
            </p:cNvPicPr>
            <p:nvPr/>
          </p:nvPicPr>
          <p:blipFill>
            <a:blip r:embed="rId53"/>
            <a:stretch>
              <a:fillRect/>
            </a:stretch>
          </p:blipFill>
          <p:spPr>
            <a:xfrm>
              <a:off x="8617949" y="4198193"/>
              <a:ext cx="587860" cy="398672"/>
            </a:xfrm>
            <a:prstGeom prst="rect">
              <a:avLst/>
            </a:prstGeom>
          </p:spPr>
        </p:pic>
        <p:pic>
          <p:nvPicPr>
            <p:cNvPr id="211" name="图片 132"/>
            <p:cNvPicPr>
              <a:picLocks noChangeAspect="1"/>
            </p:cNvPicPr>
            <p:nvPr/>
          </p:nvPicPr>
          <p:blipFill>
            <a:blip r:embed="rId54"/>
            <a:stretch>
              <a:fillRect/>
            </a:stretch>
          </p:blipFill>
          <p:spPr>
            <a:xfrm>
              <a:off x="9447952" y="4263622"/>
              <a:ext cx="581159" cy="267815"/>
            </a:xfrm>
            <a:prstGeom prst="rect">
              <a:avLst/>
            </a:prstGeom>
          </p:spPr>
        </p:pic>
        <p:pic>
          <p:nvPicPr>
            <p:cNvPr id="212" name="图片 133"/>
            <p:cNvPicPr>
              <a:picLocks noChangeAspect="1"/>
            </p:cNvPicPr>
            <p:nvPr/>
          </p:nvPicPr>
          <p:blipFill>
            <a:blip r:embed="rId55"/>
            <a:stretch>
              <a:fillRect/>
            </a:stretch>
          </p:blipFill>
          <p:spPr>
            <a:xfrm>
              <a:off x="10282860" y="4286784"/>
              <a:ext cx="595458" cy="221490"/>
            </a:xfrm>
            <a:prstGeom prst="rect">
              <a:avLst/>
            </a:prstGeom>
          </p:spPr>
        </p:pic>
        <p:pic>
          <p:nvPicPr>
            <p:cNvPr id="213" name="图片 134"/>
            <p:cNvPicPr>
              <a:picLocks noChangeAspect="1"/>
            </p:cNvPicPr>
            <p:nvPr/>
          </p:nvPicPr>
          <p:blipFill>
            <a:blip r:embed="rId56"/>
            <a:stretch>
              <a:fillRect/>
            </a:stretch>
          </p:blipFill>
          <p:spPr>
            <a:xfrm>
              <a:off x="11090372" y="4263622"/>
              <a:ext cx="624902" cy="267815"/>
            </a:xfrm>
            <a:prstGeom prst="rect">
              <a:avLst/>
            </a:prstGeom>
          </p:spPr>
        </p:pic>
        <p:pic>
          <p:nvPicPr>
            <p:cNvPr id="214" name="图片 135"/>
            <p:cNvPicPr>
              <a:picLocks noChangeAspect="1"/>
            </p:cNvPicPr>
            <p:nvPr/>
          </p:nvPicPr>
          <p:blipFill rotWithShape="1">
            <a:blip r:embed="rId57"/>
            <a:srcRect l="9222" t="9451" r="13650" b="9595"/>
            <a:stretch>
              <a:fillRect/>
            </a:stretch>
          </p:blipFill>
          <p:spPr>
            <a:xfrm>
              <a:off x="309023" y="5099816"/>
              <a:ext cx="508255" cy="423380"/>
            </a:xfrm>
            <a:prstGeom prst="rect">
              <a:avLst/>
            </a:prstGeom>
          </p:spPr>
        </p:pic>
        <p:pic>
          <p:nvPicPr>
            <p:cNvPr id="215" name="图片 136"/>
            <p:cNvPicPr>
              <a:picLocks noChangeAspect="1"/>
            </p:cNvPicPr>
            <p:nvPr/>
          </p:nvPicPr>
          <p:blipFill>
            <a:blip r:embed="rId58"/>
            <a:stretch>
              <a:fillRect/>
            </a:stretch>
          </p:blipFill>
          <p:spPr>
            <a:xfrm>
              <a:off x="1101330" y="5143300"/>
              <a:ext cx="638757" cy="336412"/>
            </a:xfrm>
            <a:prstGeom prst="rect">
              <a:avLst/>
            </a:prstGeom>
          </p:spPr>
        </p:pic>
        <p:pic>
          <p:nvPicPr>
            <p:cNvPr id="216" name="图片 137"/>
            <p:cNvPicPr>
              <a:picLocks noChangeAspect="1"/>
            </p:cNvPicPr>
            <p:nvPr/>
          </p:nvPicPr>
          <p:blipFill>
            <a:blip r:embed="rId59"/>
            <a:stretch>
              <a:fillRect/>
            </a:stretch>
          </p:blipFill>
          <p:spPr>
            <a:xfrm>
              <a:off x="1915962" y="5223758"/>
              <a:ext cx="675176" cy="175497"/>
            </a:xfrm>
            <a:prstGeom prst="rect">
              <a:avLst/>
            </a:prstGeom>
          </p:spPr>
        </p:pic>
        <p:pic>
          <p:nvPicPr>
            <p:cNvPr id="217" name="图片 138"/>
            <p:cNvPicPr>
              <a:picLocks noChangeAspect="1"/>
            </p:cNvPicPr>
            <p:nvPr/>
          </p:nvPicPr>
          <p:blipFill rotWithShape="1">
            <a:blip r:embed="rId60"/>
            <a:srcRect l="20639" r="16286"/>
            <a:stretch>
              <a:fillRect/>
            </a:stretch>
          </p:blipFill>
          <p:spPr>
            <a:xfrm>
              <a:off x="2750951" y="5168967"/>
              <a:ext cx="648808" cy="285079"/>
            </a:xfrm>
            <a:prstGeom prst="rect">
              <a:avLst/>
            </a:prstGeom>
          </p:spPr>
        </p:pic>
        <p:pic>
          <p:nvPicPr>
            <p:cNvPr id="218" name="图片 139"/>
            <p:cNvPicPr>
              <a:picLocks noChangeAspect="1"/>
            </p:cNvPicPr>
            <p:nvPr/>
          </p:nvPicPr>
          <p:blipFill rotWithShape="1">
            <a:blip r:embed="rId61"/>
            <a:srcRect l="20289" r="18916"/>
            <a:stretch>
              <a:fillRect/>
            </a:stretch>
          </p:blipFill>
          <p:spPr>
            <a:xfrm>
              <a:off x="3609221" y="5023294"/>
              <a:ext cx="622576" cy="576425"/>
            </a:xfrm>
            <a:prstGeom prst="rect">
              <a:avLst/>
            </a:prstGeom>
          </p:spPr>
        </p:pic>
        <p:pic>
          <p:nvPicPr>
            <p:cNvPr id="219" name="图片 140"/>
            <p:cNvPicPr>
              <a:picLocks noChangeAspect="1"/>
            </p:cNvPicPr>
            <p:nvPr/>
          </p:nvPicPr>
          <p:blipFill>
            <a:blip r:embed="rId62"/>
            <a:stretch>
              <a:fillRect/>
            </a:stretch>
          </p:blipFill>
          <p:spPr>
            <a:xfrm>
              <a:off x="4425520" y="5217979"/>
              <a:ext cx="632156" cy="187054"/>
            </a:xfrm>
            <a:prstGeom prst="rect">
              <a:avLst/>
            </a:prstGeom>
          </p:spPr>
        </p:pic>
        <p:pic>
          <p:nvPicPr>
            <p:cNvPr id="220" name="图片 141"/>
            <p:cNvPicPr>
              <a:picLocks noChangeAspect="1"/>
            </p:cNvPicPr>
            <p:nvPr/>
          </p:nvPicPr>
          <p:blipFill>
            <a:blip r:embed="rId63"/>
            <a:stretch>
              <a:fillRect/>
            </a:stretch>
          </p:blipFill>
          <p:spPr>
            <a:xfrm>
              <a:off x="5357175" y="5085838"/>
              <a:ext cx="451337" cy="451337"/>
            </a:xfrm>
            <a:prstGeom prst="rect">
              <a:avLst/>
            </a:prstGeom>
          </p:spPr>
        </p:pic>
        <p:pic>
          <p:nvPicPr>
            <p:cNvPr id="221" name="图片 142"/>
            <p:cNvPicPr>
              <a:picLocks noChangeAspect="1"/>
            </p:cNvPicPr>
            <p:nvPr/>
          </p:nvPicPr>
          <p:blipFill>
            <a:blip r:embed="rId64"/>
            <a:stretch>
              <a:fillRect/>
            </a:stretch>
          </p:blipFill>
          <p:spPr>
            <a:xfrm>
              <a:off x="6131008" y="5091142"/>
              <a:ext cx="575070" cy="440728"/>
            </a:xfrm>
            <a:prstGeom prst="rect">
              <a:avLst/>
            </a:prstGeom>
          </p:spPr>
        </p:pic>
        <p:pic>
          <p:nvPicPr>
            <p:cNvPr id="222" name="图片 143"/>
            <p:cNvPicPr>
              <a:picLocks noChangeAspect="1"/>
            </p:cNvPicPr>
            <p:nvPr/>
          </p:nvPicPr>
          <p:blipFill>
            <a:blip r:embed="rId65"/>
            <a:stretch>
              <a:fillRect/>
            </a:stretch>
          </p:blipFill>
          <p:spPr>
            <a:xfrm>
              <a:off x="6939586" y="5115925"/>
              <a:ext cx="652363" cy="391163"/>
            </a:xfrm>
            <a:prstGeom prst="rect">
              <a:avLst/>
            </a:prstGeom>
          </p:spPr>
        </p:pic>
        <p:pic>
          <p:nvPicPr>
            <p:cNvPr id="223" name="图片 145"/>
            <p:cNvPicPr>
              <a:picLocks noChangeAspect="1"/>
            </p:cNvPicPr>
            <p:nvPr/>
          </p:nvPicPr>
          <p:blipFill>
            <a:blip r:embed="rId66"/>
            <a:stretch>
              <a:fillRect/>
            </a:stretch>
          </p:blipFill>
          <p:spPr>
            <a:xfrm>
              <a:off x="8604447" y="5229524"/>
              <a:ext cx="614865" cy="163964"/>
            </a:xfrm>
            <a:prstGeom prst="rect">
              <a:avLst/>
            </a:prstGeom>
          </p:spPr>
        </p:pic>
        <p:pic>
          <p:nvPicPr>
            <p:cNvPr id="224" name="图片 146"/>
            <p:cNvPicPr>
              <a:picLocks noChangeAspect="1"/>
            </p:cNvPicPr>
            <p:nvPr/>
          </p:nvPicPr>
          <p:blipFill rotWithShape="1">
            <a:blip r:embed="rId67"/>
            <a:srcRect l="8440" t="26110" r="5491" b="29181"/>
            <a:stretch>
              <a:fillRect/>
            </a:stretch>
          </p:blipFill>
          <p:spPr>
            <a:xfrm>
              <a:off x="9438353" y="5155579"/>
              <a:ext cx="600356" cy="311854"/>
            </a:xfrm>
            <a:prstGeom prst="rect">
              <a:avLst/>
            </a:prstGeom>
          </p:spPr>
        </p:pic>
        <p:pic>
          <p:nvPicPr>
            <p:cNvPr id="225" name="图片 147"/>
            <p:cNvPicPr>
              <a:picLocks noChangeAspect="1"/>
            </p:cNvPicPr>
            <p:nvPr/>
          </p:nvPicPr>
          <p:blipFill>
            <a:blip r:embed="rId68"/>
            <a:stretch>
              <a:fillRect/>
            </a:stretch>
          </p:blipFill>
          <p:spPr>
            <a:xfrm>
              <a:off x="10280510" y="5191414"/>
              <a:ext cx="600159" cy="240185"/>
            </a:xfrm>
            <a:prstGeom prst="rect">
              <a:avLst/>
            </a:prstGeom>
          </p:spPr>
        </p:pic>
        <p:pic>
          <p:nvPicPr>
            <p:cNvPr id="226" name="图片 148"/>
            <p:cNvPicPr>
              <a:picLocks noChangeAspect="1"/>
            </p:cNvPicPr>
            <p:nvPr/>
          </p:nvPicPr>
          <p:blipFill>
            <a:blip r:embed="rId69"/>
            <a:stretch>
              <a:fillRect/>
            </a:stretch>
          </p:blipFill>
          <p:spPr>
            <a:xfrm>
              <a:off x="11042823" y="5185375"/>
              <a:ext cx="720000" cy="252263"/>
            </a:xfrm>
            <a:prstGeom prst="rect">
              <a:avLst/>
            </a:prstGeom>
          </p:spPr>
        </p:pic>
        <p:pic>
          <p:nvPicPr>
            <p:cNvPr id="227" name="Picture 5"/>
            <p:cNvPicPr>
              <a:picLocks noChangeAspect="1"/>
            </p:cNvPicPr>
            <p:nvPr/>
          </p:nvPicPr>
          <p:blipFill>
            <a:blip r:embed="rId70"/>
            <a:stretch>
              <a:fillRect/>
            </a:stretch>
          </p:blipFill>
          <p:spPr>
            <a:xfrm>
              <a:off x="7754322" y="5177024"/>
              <a:ext cx="646549" cy="268964"/>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167" y="379628"/>
            <a:ext cx="9222658" cy="1041758"/>
          </a:xfrm>
        </p:spPr>
        <p:txBody>
          <a:bodyPr/>
          <a:lstStyle/>
          <a:p>
            <a:r>
              <a:rPr lang="en-US" sz="2800" dirty="0"/>
              <a:t>Scenario 2: </a:t>
            </a:r>
            <a:r>
              <a:rPr lang="en-US" sz="2800" dirty="0">
                <a:solidFill>
                  <a:schemeClr val="accent4"/>
                </a:solidFill>
              </a:rPr>
              <a:t>Cloud Service Provider</a:t>
            </a:r>
            <a:endParaRPr lang="en-US" sz="2800" dirty="0">
              <a:solidFill>
                <a:schemeClr val="accent4"/>
              </a:solidFill>
            </a:endParaRPr>
          </a:p>
        </p:txBody>
      </p:sp>
      <p:sp>
        <p:nvSpPr>
          <p:cNvPr id="4" name="TextBox 3"/>
          <p:cNvSpPr txBox="1"/>
          <p:nvPr/>
        </p:nvSpPr>
        <p:spPr>
          <a:xfrm>
            <a:off x="611261" y="1527242"/>
            <a:ext cx="1693528"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Sales triggers</a:t>
            </a:r>
            <a:endParaRPr lang="en-US" b="1" dirty="0">
              <a:solidFill>
                <a:schemeClr val="bg1"/>
              </a:solidFill>
              <a:latin typeface="Century Gothic" panose="020B0502020202020204" pitchFamily="34" charset="0"/>
            </a:endParaRPr>
          </a:p>
        </p:txBody>
      </p:sp>
      <p:sp>
        <p:nvSpPr>
          <p:cNvPr id="74" name="TextBox 73"/>
          <p:cNvSpPr txBox="1"/>
          <p:nvPr/>
        </p:nvSpPr>
        <p:spPr>
          <a:xfrm>
            <a:off x="582686" y="3928407"/>
            <a:ext cx="7380344" cy="2738120"/>
          </a:xfrm>
          <a:prstGeom prst="rect">
            <a:avLst/>
          </a:prstGeom>
          <a:noFill/>
        </p:spPr>
        <p:txBody>
          <a:bodyPr wrap="square" rtlCol="0">
            <a:spAutoFit/>
          </a:bodyPr>
          <a:lstStyle/>
          <a:p>
            <a:r>
              <a:rPr lang="en-US" b="1" dirty="0" err="1">
                <a:gradFill>
                  <a:gsLst>
                    <a:gs pos="0">
                      <a:srgbClr val="FBFB11"/>
                    </a:gs>
                    <a:gs pos="100000">
                      <a:srgbClr val="838309"/>
                    </a:gs>
                  </a:gsLst>
                  <a:lin scaled="0"/>
                </a:gradFill>
                <a:latin typeface="Century Gothic" panose="020B0502020202020204" pitchFamily="34" charset="0"/>
              </a:rPr>
              <a:t>USP of Sangfor HCI and Cloud</a:t>
            </a:r>
            <a:r>
              <a:rPr lang="en-US" b="1" dirty="0">
                <a:gradFill>
                  <a:gsLst>
                    <a:gs pos="0">
                      <a:srgbClr val="FBFB11"/>
                    </a:gs>
                    <a:gs pos="100000">
                      <a:srgbClr val="838309"/>
                    </a:gs>
                  </a:gsLst>
                  <a:lin scaled="0"/>
                </a:gradFill>
                <a:latin typeface="Century Gothic" panose="020B0502020202020204" pitchFamily="34" charset="0"/>
              </a:rPr>
              <a:t>  </a:t>
            </a:r>
            <a:endParaRPr lang="en-US" b="1" dirty="0">
              <a:gradFill>
                <a:gsLst>
                  <a:gs pos="0">
                    <a:srgbClr val="FBFB11"/>
                  </a:gs>
                  <a:gs pos="100000">
                    <a:srgbClr val="838309"/>
                  </a:gs>
                </a:gsLst>
                <a:lin scaled="0"/>
              </a:gradFill>
              <a:latin typeface="Century Gothic" panose="020B0502020202020204" pitchFamily="34" charset="0"/>
            </a:endParaRPr>
          </a:p>
          <a:p>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Lower TCO and simple cost calculation</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Attractive on-premise HCI combined with  Cloud-based DR solution, empowers local CSP/ISP to compete with public cloud service provider leveraging local services </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Shared IT pool but secured, reliable with high performance</a:t>
            </a: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endParaRPr lang="en-US" sz="1400" b="1" dirty="0">
              <a:gradFill>
                <a:gsLst>
                  <a:gs pos="0">
                    <a:srgbClr val="FBFB11"/>
                  </a:gs>
                  <a:gs pos="100000">
                    <a:srgbClr val="838309"/>
                  </a:gs>
                </a:gsLst>
                <a:lin scaled="0"/>
              </a:gradFill>
              <a:latin typeface="Century Gothic" panose="020B0502020202020204" pitchFamily="34" charset="0"/>
            </a:endParaRPr>
          </a:p>
          <a:p>
            <a:pPr marL="285750" indent="-285750">
              <a:buFont typeface="Arial" panose="020B0604020202020204" pitchFamily="34" charset="0"/>
              <a:buChar char="•"/>
            </a:pPr>
            <a:r>
              <a:rPr lang="en-US" sz="1400" b="1" dirty="0">
                <a:gradFill>
                  <a:gsLst>
                    <a:gs pos="0">
                      <a:srgbClr val="FBFB11"/>
                    </a:gs>
                    <a:gs pos="100000">
                      <a:srgbClr val="838309"/>
                    </a:gs>
                  </a:gsLst>
                  <a:lin scaled="0"/>
                </a:gradFill>
                <a:latin typeface="Century Gothic" panose="020B0502020202020204" pitchFamily="34" charset="0"/>
              </a:rPr>
              <a:t>Easy to start cloud service offering with general IT professionals and efficient operation model </a:t>
            </a:r>
            <a:endParaRPr lang="en-US" sz="1400" b="1" dirty="0">
              <a:gradFill>
                <a:gsLst>
                  <a:gs pos="0">
                    <a:srgbClr val="FBFB11"/>
                  </a:gs>
                  <a:gs pos="100000">
                    <a:srgbClr val="838309"/>
                  </a:gs>
                </a:gsLst>
                <a:lin scaled="0"/>
              </a:gradFill>
              <a:latin typeface="Century Gothic" panose="020B0502020202020204" pitchFamily="34" charset="0"/>
            </a:endParaRPr>
          </a:p>
        </p:txBody>
      </p:sp>
      <p:sp>
        <p:nvSpPr>
          <p:cNvPr id="56" name="TextBox 55"/>
          <p:cNvSpPr txBox="1"/>
          <p:nvPr/>
        </p:nvSpPr>
        <p:spPr>
          <a:xfrm>
            <a:off x="8913495" y="3547745"/>
            <a:ext cx="2782570" cy="306705"/>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Simplify Cloud operation</a:t>
            </a:r>
            <a:endParaRPr lang="en-US" sz="1400" dirty="0">
              <a:solidFill>
                <a:schemeClr val="bg1"/>
              </a:solidFill>
              <a:latin typeface="Century Gothic" panose="020B0502020202020204" pitchFamily="34" charset="0"/>
            </a:endParaRPr>
          </a:p>
        </p:txBody>
      </p:sp>
      <p:sp>
        <p:nvSpPr>
          <p:cNvPr id="57" name="TextBox 56"/>
          <p:cNvSpPr txBox="1"/>
          <p:nvPr/>
        </p:nvSpPr>
        <p:spPr>
          <a:xfrm>
            <a:off x="4148455" y="3509010"/>
            <a:ext cx="2206625" cy="306705"/>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Public Cloud threat </a:t>
            </a:r>
            <a:endParaRPr lang="en-US" sz="1400" dirty="0">
              <a:solidFill>
                <a:schemeClr val="bg1"/>
              </a:solidFill>
              <a:latin typeface="Century Gothic" panose="020B0502020202020204" pitchFamily="34" charset="0"/>
            </a:endParaRPr>
          </a:p>
        </p:txBody>
      </p:sp>
      <p:sp>
        <p:nvSpPr>
          <p:cNvPr id="58" name="TextBox 57"/>
          <p:cNvSpPr txBox="1"/>
          <p:nvPr/>
        </p:nvSpPr>
        <p:spPr>
          <a:xfrm>
            <a:off x="1349616" y="3518317"/>
            <a:ext cx="1720511" cy="306705"/>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TCO reduction</a:t>
            </a:r>
            <a:endParaRPr lang="en-US" sz="1400" dirty="0">
              <a:solidFill>
                <a:schemeClr val="bg1"/>
              </a:solidFill>
              <a:latin typeface="Century Gothic" panose="020B0502020202020204" pitchFamily="34" charset="0"/>
            </a:endParaRPr>
          </a:p>
        </p:txBody>
      </p:sp>
      <p:pic>
        <p:nvPicPr>
          <p:cNvPr id="6" name="Content Placeholder 5"/>
          <p:cNvPicPr>
            <a:picLocks noChangeAspect="1"/>
          </p:cNvPicPr>
          <p:nvPr>
            <p:ph idx="1"/>
          </p:nvPr>
        </p:nvPicPr>
        <p:blipFill>
          <a:blip r:embed="rId1"/>
          <a:stretch>
            <a:fillRect/>
          </a:stretch>
        </p:blipFill>
        <p:spPr>
          <a:xfrm>
            <a:off x="1483360" y="2129790"/>
            <a:ext cx="1130935" cy="1260475"/>
          </a:xfrm>
          <a:prstGeom prst="rect">
            <a:avLst/>
          </a:prstGeom>
        </p:spPr>
      </p:pic>
      <p:pic>
        <p:nvPicPr>
          <p:cNvPr id="7" name="Picture 6"/>
          <p:cNvPicPr>
            <a:picLocks noChangeAspect="1"/>
          </p:cNvPicPr>
          <p:nvPr/>
        </p:nvPicPr>
        <p:blipFill>
          <a:blip r:embed="rId2"/>
          <a:stretch>
            <a:fillRect/>
          </a:stretch>
        </p:blipFill>
        <p:spPr>
          <a:xfrm>
            <a:off x="4370705" y="2053590"/>
            <a:ext cx="1005205" cy="1388745"/>
          </a:xfrm>
          <a:prstGeom prst="rect">
            <a:avLst/>
          </a:prstGeom>
        </p:spPr>
      </p:pic>
      <p:pic>
        <p:nvPicPr>
          <p:cNvPr id="8" name="Picture 7"/>
          <p:cNvPicPr>
            <a:picLocks noChangeAspect="1"/>
          </p:cNvPicPr>
          <p:nvPr/>
        </p:nvPicPr>
        <p:blipFill>
          <a:blip r:embed="rId3"/>
          <a:stretch>
            <a:fillRect/>
          </a:stretch>
        </p:blipFill>
        <p:spPr>
          <a:xfrm>
            <a:off x="9402445" y="2043430"/>
            <a:ext cx="1433195" cy="1433195"/>
          </a:xfrm>
          <a:prstGeom prst="rect">
            <a:avLst/>
          </a:prstGeom>
        </p:spPr>
      </p:pic>
      <p:pic>
        <p:nvPicPr>
          <p:cNvPr id="9" name="Picture 8"/>
          <p:cNvPicPr>
            <a:picLocks noChangeAspect="1"/>
          </p:cNvPicPr>
          <p:nvPr/>
        </p:nvPicPr>
        <p:blipFill>
          <a:blip r:embed="rId4"/>
          <a:stretch>
            <a:fillRect/>
          </a:stretch>
        </p:blipFill>
        <p:spPr>
          <a:xfrm>
            <a:off x="8686165" y="4201160"/>
            <a:ext cx="3352800" cy="2543175"/>
          </a:xfrm>
          <a:prstGeom prst="rect">
            <a:avLst/>
          </a:prstGeom>
        </p:spPr>
      </p:pic>
      <p:pic>
        <p:nvPicPr>
          <p:cNvPr id="3" name="Picture 2"/>
          <p:cNvPicPr>
            <a:picLocks noChangeAspect="1"/>
          </p:cNvPicPr>
          <p:nvPr/>
        </p:nvPicPr>
        <p:blipFill>
          <a:blip r:embed="rId5"/>
          <a:stretch>
            <a:fillRect/>
          </a:stretch>
        </p:blipFill>
        <p:spPr>
          <a:xfrm>
            <a:off x="6699250" y="2005965"/>
            <a:ext cx="1799590" cy="1436370"/>
          </a:xfrm>
          <a:prstGeom prst="rect">
            <a:avLst/>
          </a:prstGeom>
        </p:spPr>
      </p:pic>
      <p:sp>
        <p:nvSpPr>
          <p:cNvPr id="5" name="TextBox 56"/>
          <p:cNvSpPr txBox="1"/>
          <p:nvPr/>
        </p:nvSpPr>
        <p:spPr>
          <a:xfrm>
            <a:off x="6645275" y="3518535"/>
            <a:ext cx="1730375" cy="306705"/>
          </a:xfrm>
          <a:prstGeom prst="rect">
            <a:avLst/>
          </a:prstGeom>
          <a:noFill/>
        </p:spPr>
        <p:txBody>
          <a:bodyPr wrap="square" rtlCol="0">
            <a:spAutoFit/>
          </a:bodyPr>
          <a:p>
            <a:r>
              <a:rPr lang="en-US" sz="1400" dirty="0">
                <a:solidFill>
                  <a:schemeClr val="bg1"/>
                </a:solidFill>
                <a:latin typeface="Century Gothic" panose="020B0502020202020204" pitchFamily="34" charset="0"/>
              </a:rPr>
              <a:t>efficiency of IT </a:t>
            </a:r>
            <a:endParaRPr lang="en-US" sz="1400" dirty="0">
              <a:solidFill>
                <a:schemeClr val="bg1"/>
              </a:solidFill>
              <a:latin typeface="Century Gothic" panose="020B0502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983105" y="222250"/>
            <a:ext cx="7699375" cy="829945"/>
          </a:xfrm>
          <a:prstGeom prst="rect">
            <a:avLst/>
          </a:prstGeom>
          <a:noFill/>
        </p:spPr>
        <p:txBody>
          <a:bodyPr wrap="square" rtlCol="0">
            <a:spAutoFit/>
          </a:bodyPr>
          <a:p>
            <a:r>
              <a:rPr lang="en-US" sz="2400" b="1">
                <a:gradFill>
                  <a:gsLst>
                    <a:gs pos="0">
                      <a:srgbClr val="FBFB11"/>
                    </a:gs>
                    <a:gs pos="100000">
                      <a:srgbClr val="838309"/>
                    </a:gs>
                  </a:gsLst>
                  <a:lin scaled="0"/>
                </a:gradFill>
              </a:rPr>
              <a:t>The bigger scope the bigger the difference</a:t>
            </a:r>
            <a:endParaRPr lang="en-US" sz="2400" b="1">
              <a:gradFill>
                <a:gsLst>
                  <a:gs pos="0">
                    <a:srgbClr val="FBFB11"/>
                  </a:gs>
                  <a:gs pos="100000">
                    <a:srgbClr val="838309"/>
                  </a:gs>
                </a:gsLst>
                <a:lin scaled="0"/>
              </a:gradFill>
            </a:endParaRPr>
          </a:p>
          <a:p>
            <a:r>
              <a:rPr lang="en-US" sz="2400" b="1">
                <a:gradFill>
                  <a:gsLst>
                    <a:gs pos="0">
                      <a:srgbClr val="FBFB11"/>
                    </a:gs>
                    <a:gs pos="100000">
                      <a:srgbClr val="838309"/>
                    </a:gs>
                  </a:gsLst>
                  <a:lin scaled="0"/>
                </a:gradFill>
              </a:rPr>
              <a:t>CSP/large Enterprise/central government</a:t>
            </a:r>
            <a:endParaRPr lang="en-US" sz="2400" b="1">
              <a:gradFill>
                <a:gsLst>
                  <a:gs pos="0">
                    <a:srgbClr val="FBFB11"/>
                  </a:gs>
                  <a:gs pos="100000">
                    <a:srgbClr val="838309"/>
                  </a:gs>
                </a:gsLst>
                <a:lin scaled="0"/>
              </a:gradFill>
            </a:endParaRPr>
          </a:p>
        </p:txBody>
      </p:sp>
      <p:pic>
        <p:nvPicPr>
          <p:cNvPr id="5" name="Content Placeholder 4"/>
          <p:cNvPicPr>
            <a:picLocks noChangeAspect="1"/>
          </p:cNvPicPr>
          <p:nvPr>
            <p:ph sz="half" idx="2"/>
          </p:nvPr>
        </p:nvPicPr>
        <p:blipFill>
          <a:blip r:embed="rId1"/>
          <a:stretch>
            <a:fillRect/>
          </a:stretch>
        </p:blipFill>
        <p:spPr>
          <a:xfrm>
            <a:off x="553720" y="3705225"/>
            <a:ext cx="11049635" cy="3114675"/>
          </a:xfrm>
          <a:prstGeom prst="rect">
            <a:avLst/>
          </a:prstGeom>
        </p:spPr>
      </p:pic>
      <p:pic>
        <p:nvPicPr>
          <p:cNvPr id="2" name="Picture 1"/>
          <p:cNvPicPr>
            <a:picLocks noChangeAspect="1"/>
          </p:cNvPicPr>
          <p:nvPr/>
        </p:nvPicPr>
        <p:blipFill>
          <a:blip r:embed="rId2"/>
          <a:stretch>
            <a:fillRect/>
          </a:stretch>
        </p:blipFill>
        <p:spPr>
          <a:xfrm>
            <a:off x="553720" y="1052195"/>
            <a:ext cx="11049635" cy="24517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795" y="279400"/>
            <a:ext cx="4809490" cy="1042035"/>
          </a:xfrm>
        </p:spPr>
        <p:txBody>
          <a:bodyPr>
            <a:normAutofit/>
          </a:bodyPr>
          <a:lstStyle/>
          <a:p>
            <a:pPr algn="ctr"/>
            <a:r>
              <a:rPr lang="en-US" sz="3200" dirty="0"/>
              <a:t>Case Sharing: </a:t>
            </a:r>
            <a:r>
              <a:rPr lang="en-US" sz="3200" dirty="0">
                <a:gradFill>
                  <a:gsLst>
                    <a:gs pos="0">
                      <a:srgbClr val="FBFB11"/>
                    </a:gs>
                    <a:gs pos="100000">
                      <a:srgbClr val="838309"/>
                    </a:gs>
                  </a:gsLst>
                  <a:lin scaled="0"/>
                </a:gradFill>
              </a:rPr>
              <a:t>Multinet</a:t>
            </a:r>
            <a:endParaRPr lang="en-US" sz="3200" dirty="0">
              <a:gradFill>
                <a:gsLst>
                  <a:gs pos="0">
                    <a:srgbClr val="FBFB11"/>
                  </a:gs>
                  <a:gs pos="100000">
                    <a:srgbClr val="838309"/>
                  </a:gs>
                </a:gsLst>
                <a:lin scaled="0"/>
              </a:gradFill>
            </a:endParaRPr>
          </a:p>
        </p:txBody>
      </p:sp>
      <p:sp>
        <p:nvSpPr>
          <p:cNvPr id="5" name="TextBox 4"/>
          <p:cNvSpPr txBox="1"/>
          <p:nvPr/>
        </p:nvSpPr>
        <p:spPr>
          <a:xfrm>
            <a:off x="416905" y="1321132"/>
            <a:ext cx="11137918" cy="614045"/>
          </a:xfrm>
          <a:prstGeom prst="rect">
            <a:avLst/>
          </a:prstGeom>
          <a:noFill/>
        </p:spPr>
        <p:txBody>
          <a:bodyPr wrap="square" rtlCol="0">
            <a:spAutoFit/>
          </a:bodyPr>
          <a:lstStyle/>
          <a:p>
            <a:r>
              <a:rPr lang="en-US" b="1" dirty="0">
                <a:solidFill>
                  <a:schemeClr val="bg1"/>
                </a:solidFill>
                <a:latin typeface="Century Gothic" panose="020B0502020202020204" pitchFamily="34" charset="0"/>
              </a:rPr>
              <a:t>Customer overview</a:t>
            </a:r>
            <a:endParaRPr lang="en-US" b="1" dirty="0">
              <a:solidFill>
                <a:schemeClr val="bg1"/>
              </a:solidFill>
              <a:latin typeface="Century Gothic" panose="020B0502020202020204" pitchFamily="34" charset="0"/>
            </a:endParaRPr>
          </a:p>
          <a:p>
            <a:r>
              <a:rPr lang="en-US" sz="1600" dirty="0">
                <a:solidFill>
                  <a:schemeClr val="bg1"/>
                </a:solidFill>
                <a:latin typeface="Century Gothic" panose="020B0502020202020204" pitchFamily="34" charset="0"/>
              </a:rPr>
              <a:t>Multinet Pakistan  is 3rd largest ISP in Pakistan. </a:t>
            </a:r>
            <a:endParaRPr lang="en-US" sz="1600" dirty="0">
              <a:solidFill>
                <a:schemeClr val="bg1"/>
              </a:solidFill>
              <a:latin typeface="Century Gothic" panose="020B0502020202020204" pitchFamily="34" charset="0"/>
            </a:endParaRPr>
          </a:p>
        </p:txBody>
      </p:sp>
      <p:sp>
        <p:nvSpPr>
          <p:cNvPr id="8" name="TextBox 7"/>
          <p:cNvSpPr txBox="1"/>
          <p:nvPr/>
        </p:nvSpPr>
        <p:spPr>
          <a:xfrm>
            <a:off x="488025" y="2124963"/>
            <a:ext cx="10723303" cy="1353185"/>
          </a:xfrm>
          <a:prstGeom prst="rect">
            <a:avLst/>
          </a:prstGeom>
          <a:noFill/>
        </p:spPr>
        <p:txBody>
          <a:bodyPr wrap="square" rtlCol="0">
            <a:spAutoFit/>
          </a:bodyPr>
          <a:lstStyle/>
          <a:p>
            <a:r>
              <a:rPr lang="en-US" b="1" dirty="0">
                <a:solidFill>
                  <a:schemeClr val="bg1"/>
                </a:solidFill>
                <a:latin typeface="Century Gothic" panose="020B0502020202020204" pitchFamily="34" charset="0"/>
              </a:rPr>
              <a:t>Business driver </a:t>
            </a:r>
            <a:endParaRPr lang="en-US" b="1" dirty="0">
              <a:solidFill>
                <a:schemeClr val="bg1"/>
              </a:solidFill>
              <a:latin typeface="Century Gothic" panose="020B0502020202020204" pitchFamily="34" charset="0"/>
            </a:endParaRPr>
          </a:p>
          <a:p>
            <a:pPr marL="342900" indent="-342900">
              <a:buAutoNum type="arabicPeriod"/>
            </a:pPr>
            <a:r>
              <a:rPr lang="en-US" sz="1600" dirty="0">
                <a:solidFill>
                  <a:schemeClr val="bg1"/>
                </a:solidFill>
                <a:latin typeface="Century Gothic" panose="020B0502020202020204" pitchFamily="34" charset="0"/>
              </a:rPr>
              <a:t>Mature and stable cloud solution with multitenancy and billing capability </a:t>
            </a:r>
            <a:endParaRPr lang="en-US" sz="1600" dirty="0">
              <a:solidFill>
                <a:schemeClr val="bg1"/>
              </a:solidFill>
              <a:latin typeface="Century Gothic" panose="020B0502020202020204" pitchFamily="34" charset="0"/>
            </a:endParaRPr>
          </a:p>
          <a:p>
            <a:pPr marL="342900" indent="-342900">
              <a:buAutoNum type="arabicPeriod"/>
            </a:pPr>
            <a:r>
              <a:rPr lang="en-US" sz="1600" dirty="0">
                <a:solidFill>
                  <a:schemeClr val="bg1"/>
                </a:solidFill>
                <a:latin typeface="Century Gothic" panose="020B0502020202020204" pitchFamily="34" charset="0"/>
                <a:sym typeface="+mn-ea"/>
              </a:rPr>
              <a:t>Easy to run cloud business as a pioneer of cloud service offering in the country</a:t>
            </a:r>
            <a:endParaRPr lang="en-US" sz="1600" dirty="0">
              <a:solidFill>
                <a:schemeClr val="bg1"/>
              </a:solidFill>
              <a:latin typeface="Century Gothic" panose="020B0502020202020204" pitchFamily="34" charset="0"/>
              <a:sym typeface="+mn-ea"/>
            </a:endParaRPr>
          </a:p>
          <a:p>
            <a:pPr marL="342900" indent="-342900">
              <a:buAutoNum type="arabicPeriod"/>
            </a:pPr>
            <a:r>
              <a:rPr lang="en-US" sz="1600" dirty="0">
                <a:solidFill>
                  <a:schemeClr val="bg1"/>
                </a:solidFill>
                <a:latin typeface="Century Gothic" panose="020B0502020202020204" pitchFamily="34" charset="0"/>
              </a:rPr>
              <a:t>Affordable TCO to justify business case</a:t>
            </a:r>
            <a:br>
              <a:rPr lang="en-US" sz="1600" dirty="0">
                <a:solidFill>
                  <a:schemeClr val="bg1"/>
                </a:solidFill>
                <a:latin typeface="Century Gothic" panose="020B0502020202020204" pitchFamily="34" charset="0"/>
              </a:rPr>
            </a:br>
            <a:endParaRPr lang="en-US" sz="1600" dirty="0">
              <a:solidFill>
                <a:schemeClr val="bg1"/>
              </a:solidFill>
              <a:latin typeface="Century Gothic" panose="020B0502020202020204" pitchFamily="34" charset="0"/>
            </a:endParaRPr>
          </a:p>
        </p:txBody>
      </p:sp>
      <p:sp>
        <p:nvSpPr>
          <p:cNvPr id="38" name="TextBox 37"/>
          <p:cNvSpPr txBox="1"/>
          <p:nvPr/>
        </p:nvSpPr>
        <p:spPr>
          <a:xfrm>
            <a:off x="488025" y="3478009"/>
            <a:ext cx="6548879" cy="2830195"/>
          </a:xfrm>
          <a:prstGeom prst="rect">
            <a:avLst/>
          </a:prstGeom>
          <a:noFill/>
        </p:spPr>
        <p:txBody>
          <a:bodyPr wrap="square" rtlCol="0">
            <a:spAutoFit/>
          </a:bodyPr>
          <a:lstStyle/>
          <a:p>
            <a:r>
              <a:rPr lang="en-US" b="1" dirty="0">
                <a:solidFill>
                  <a:schemeClr val="bg1"/>
                </a:solidFill>
                <a:latin typeface="Century Gothic" panose="020B0502020202020204" pitchFamily="34" charset="0"/>
              </a:rPr>
              <a:t>Solutions</a:t>
            </a:r>
            <a:endParaRPr lang="en-US" b="1" dirty="0">
              <a:solidFill>
                <a:schemeClr val="bg1"/>
              </a:solidFill>
              <a:latin typeface="Century Gothic" panose="020B0502020202020204" pitchFamily="34" charset="0"/>
            </a:endParaRPr>
          </a:p>
          <a:p>
            <a:r>
              <a:rPr lang="en-US" sz="1600" dirty="0">
                <a:solidFill>
                  <a:schemeClr val="bg1"/>
                </a:solidFill>
                <a:latin typeface="Century Gothic" panose="020B0502020202020204" pitchFamily="34" charset="0"/>
              </a:rPr>
              <a:t>initially, 4 at Main DC and 2 at DR site with cloud suite equipped. </a:t>
            </a:r>
            <a:endParaRPr lang="en-US" sz="1600" dirty="0">
              <a:solidFill>
                <a:schemeClr val="bg1"/>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a:p>
            <a:r>
              <a:rPr lang="en-US" sz="1600" b="1" dirty="0">
                <a:solidFill>
                  <a:srgbClr val="FFC000"/>
                </a:solidFill>
                <a:latin typeface="Century Gothic" panose="020B0502020202020204" pitchFamily="34" charset="0"/>
              </a:rPr>
              <a:t>USPs of Sangfor Cloud Solution:</a:t>
            </a:r>
            <a:endParaRPr lang="en-US" sz="1600" b="1" dirty="0">
              <a:solidFill>
                <a:srgbClr val="FFC000"/>
              </a:solidFill>
              <a:latin typeface="Century Gothic" panose="020B0502020202020204" pitchFamily="34" charset="0"/>
            </a:endParaRPr>
          </a:p>
          <a:p>
            <a:endParaRPr lang="en-US" sz="1600" b="1" dirty="0">
              <a:solidFill>
                <a:srgbClr val="FFC000"/>
              </a:solidFill>
              <a:latin typeface="Century Gothic" panose="020B0502020202020204" pitchFamily="34" charset="0"/>
            </a:endParaRPr>
          </a:p>
          <a:p>
            <a:r>
              <a:rPr lang="en-US" sz="1600" b="1" dirty="0">
                <a:solidFill>
                  <a:srgbClr val="FFC000"/>
                </a:solidFill>
                <a:latin typeface="Century Gothic" panose="020B0502020202020204" pitchFamily="34" charset="0"/>
              </a:rPr>
              <a:t>1. Fully integrated and ready made solution </a:t>
            </a:r>
            <a:endParaRPr lang="en-US" sz="1600" b="1" dirty="0">
              <a:solidFill>
                <a:srgbClr val="FFC000"/>
              </a:solidFill>
              <a:latin typeface="Century Gothic" panose="020B0502020202020204" pitchFamily="34" charset="0"/>
            </a:endParaRPr>
          </a:p>
          <a:p>
            <a:endParaRPr lang="en-US" sz="1600" b="1" dirty="0">
              <a:solidFill>
                <a:srgbClr val="FFC000"/>
              </a:solidFill>
              <a:latin typeface="Century Gothic" panose="020B0502020202020204" pitchFamily="34" charset="0"/>
            </a:endParaRPr>
          </a:p>
          <a:p>
            <a:r>
              <a:rPr lang="en-US" sz="1600" b="1" dirty="0">
                <a:solidFill>
                  <a:srgbClr val="FFC000"/>
                </a:solidFill>
                <a:latin typeface="Century Gothic" panose="020B0502020202020204" pitchFamily="34" charset="0"/>
              </a:rPr>
              <a:t>2. easy to understand and operate </a:t>
            </a:r>
            <a:endParaRPr lang="en-US" sz="1600" b="1" dirty="0">
              <a:solidFill>
                <a:srgbClr val="FFC000"/>
              </a:solidFill>
              <a:latin typeface="Century Gothic" panose="020B0502020202020204" pitchFamily="34" charset="0"/>
            </a:endParaRPr>
          </a:p>
          <a:p>
            <a:endParaRPr lang="en-US" sz="1600" b="1" dirty="0">
              <a:solidFill>
                <a:srgbClr val="FFC000"/>
              </a:solidFill>
              <a:latin typeface="Century Gothic" panose="020B0502020202020204" pitchFamily="34" charset="0"/>
            </a:endParaRPr>
          </a:p>
          <a:p>
            <a:r>
              <a:rPr lang="en-US" sz="1600" b="1" dirty="0">
                <a:solidFill>
                  <a:srgbClr val="FFC000"/>
                </a:solidFill>
                <a:latin typeface="Century Gothic" panose="020B0502020202020204" pitchFamily="34" charset="0"/>
              </a:rPr>
              <a:t>3. affordable TCO to start their business innovation</a:t>
            </a:r>
            <a:r>
              <a:rPr lang="en-US" sz="1600" dirty="0">
                <a:solidFill>
                  <a:schemeClr val="bg1"/>
                </a:solidFill>
                <a:latin typeface="Century Gothic" panose="020B0502020202020204" pitchFamily="34" charset="0"/>
              </a:rPr>
              <a:t> </a:t>
            </a:r>
            <a:endParaRPr lang="en-US" sz="16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1"/>
          <a:stretch>
            <a:fillRect/>
          </a:stretch>
        </p:blipFill>
        <p:spPr>
          <a:xfrm>
            <a:off x="7036904" y="3754214"/>
            <a:ext cx="5155096" cy="31037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New Sangfor Customers - 2017"/>
          <p:cNvSpPr txBox="1">
            <a:spLocks noGrp="1"/>
          </p:cNvSpPr>
          <p:nvPr>
            <p:ph type="title"/>
          </p:nvPr>
        </p:nvSpPr>
        <p:spPr>
          <a:xfrm>
            <a:off x="2465459" y="502651"/>
            <a:ext cx="8804218" cy="674668"/>
          </a:xfrm>
          <a:prstGeom prst="rect">
            <a:avLst/>
          </a:prstGeom>
        </p:spPr>
        <p:txBody>
          <a:bodyPr>
            <a:normAutofit/>
          </a:bodyPr>
          <a:lstStyle/>
          <a:p>
            <a:pPr>
              <a:defRPr sz="2800" b="1">
                <a:solidFill>
                  <a:srgbClr val="FFFFFF"/>
                </a:solidFill>
              </a:defRPr>
            </a:pPr>
            <a:r>
              <a:rPr lang="sv-SE" altLang="zh-CN" dirty="0" smtClean="0">
                <a:gradFill>
                  <a:gsLst>
                    <a:gs pos="0">
                      <a:srgbClr val="FBFB11"/>
                    </a:gs>
                    <a:gs pos="100000">
                      <a:srgbClr val="838309"/>
                    </a:gs>
                  </a:gsLst>
                  <a:lin scaled="0"/>
                </a:gradFill>
              </a:rPr>
              <a:t>Some CSPs customers </a:t>
            </a:r>
            <a:endParaRPr lang="sv-SE" altLang="zh-CN" dirty="0" smtClean="0">
              <a:gradFill>
                <a:gsLst>
                  <a:gs pos="0">
                    <a:srgbClr val="FBFB11"/>
                  </a:gs>
                  <a:gs pos="100000">
                    <a:srgbClr val="838309"/>
                  </a:gs>
                </a:gsLst>
                <a:lin scaled="0"/>
              </a:gradFill>
            </a:endParaRPr>
          </a:p>
        </p:txBody>
      </p:sp>
      <p:pic>
        <p:nvPicPr>
          <p:cNvPr id="344" name="Immagine 7" descr="Immagine 7"/>
          <p:cNvPicPr>
            <a:picLocks noChangeAspect="1"/>
          </p:cNvPicPr>
          <p:nvPr/>
        </p:nvPicPr>
        <p:blipFill>
          <a:blip r:embed="rId1"/>
          <a:stretch>
            <a:fillRect/>
          </a:stretch>
        </p:blipFill>
        <p:spPr>
          <a:xfrm>
            <a:off x="285967" y="1557782"/>
            <a:ext cx="2419839" cy="952454"/>
          </a:xfrm>
          <a:prstGeom prst="rect">
            <a:avLst/>
          </a:prstGeom>
          <a:ln w="12700">
            <a:miter lim="400000"/>
            <a:headEnd/>
            <a:tailEnd/>
          </a:ln>
        </p:spPr>
      </p:pic>
      <p:pic>
        <p:nvPicPr>
          <p:cNvPr id="3" name="Immagine 2"/>
          <p:cNvPicPr>
            <a:picLocks noChangeAspect="1"/>
          </p:cNvPicPr>
          <p:nvPr/>
        </p:nvPicPr>
        <p:blipFill>
          <a:blip r:embed="rId2"/>
          <a:stretch>
            <a:fillRect/>
          </a:stretch>
        </p:blipFill>
        <p:spPr>
          <a:xfrm>
            <a:off x="5622955" y="1588694"/>
            <a:ext cx="2365223" cy="971020"/>
          </a:xfrm>
          <a:prstGeom prst="rect">
            <a:avLst/>
          </a:prstGeom>
        </p:spPr>
      </p:pic>
      <p:pic>
        <p:nvPicPr>
          <p:cNvPr id="51" name="Immagine 51" descr="Immagine che contiene disegnando&#10;&#10;Descrizione generata automaticamente"/>
          <p:cNvPicPr>
            <a:picLocks noChangeAspect="1"/>
          </p:cNvPicPr>
          <p:nvPr/>
        </p:nvPicPr>
        <p:blipFill>
          <a:blip r:embed="rId3"/>
          <a:stretch>
            <a:fillRect/>
          </a:stretch>
        </p:blipFill>
        <p:spPr>
          <a:xfrm>
            <a:off x="2938643" y="1557782"/>
            <a:ext cx="2383282" cy="1043572"/>
          </a:xfrm>
          <a:prstGeom prst="rect">
            <a:avLst/>
          </a:prstGeom>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447" y="1588694"/>
            <a:ext cx="2847565" cy="92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177" y="3619117"/>
            <a:ext cx="2496748" cy="94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122" y="3631733"/>
            <a:ext cx="2155530" cy="965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2476" y="5421913"/>
            <a:ext cx="2059337" cy="83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1495" y="5433473"/>
            <a:ext cx="1784111" cy="85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062" y="3655084"/>
            <a:ext cx="3085434" cy="88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080" y="5440766"/>
            <a:ext cx="2096571" cy="83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9012" y="3631733"/>
            <a:ext cx="2432801" cy="96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6378" y="5494210"/>
            <a:ext cx="2282777" cy="78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Box 8"/>
          <p:cNvSpPr txBox="1"/>
          <p:nvPr/>
        </p:nvSpPr>
        <p:spPr>
          <a:xfrm>
            <a:off x="2130425" y="461645"/>
            <a:ext cx="7218045" cy="1198880"/>
          </a:xfrm>
          <a:prstGeom prst="rect">
            <a:avLst/>
          </a:prstGeom>
          <a:noFill/>
        </p:spPr>
        <p:txBody>
          <a:bodyPr wrap="square" rtlCol="0">
            <a:spAutoFit/>
          </a:bodyPr>
          <a:p>
            <a:r>
              <a:rPr lang="en-US" sz="3600" b="1">
                <a:gradFill>
                  <a:gsLst>
                    <a:gs pos="0">
                      <a:srgbClr val="FBFB11"/>
                    </a:gs>
                    <a:gs pos="100000">
                      <a:srgbClr val="838309"/>
                    </a:gs>
                  </a:gsLst>
                  <a:lin scaled="0"/>
                </a:gradFill>
              </a:rPr>
              <a:t>Sales Strategy in Europe</a:t>
            </a:r>
            <a:endParaRPr lang="en-US" sz="3600" b="1">
              <a:gradFill>
                <a:gsLst>
                  <a:gs pos="0">
                    <a:srgbClr val="FBFB11"/>
                  </a:gs>
                  <a:gs pos="100000">
                    <a:srgbClr val="838309"/>
                  </a:gs>
                </a:gsLst>
                <a:lin scaled="0"/>
              </a:gradFill>
            </a:endParaRPr>
          </a:p>
          <a:p>
            <a:r>
              <a:rPr lang="en-US" sz="3600" b="1">
                <a:gradFill>
                  <a:gsLst>
                    <a:gs pos="0">
                      <a:srgbClr val="FBFB11"/>
                    </a:gs>
                    <a:gs pos="100000">
                      <a:srgbClr val="838309"/>
                    </a:gs>
                  </a:gsLst>
                  <a:lin scaled="0"/>
                </a:gradFill>
              </a:rPr>
              <a:t>/developped countries in MEA</a:t>
            </a:r>
            <a:endParaRPr lang="en-US" sz="3600" b="1">
              <a:gradFill>
                <a:gsLst>
                  <a:gs pos="0">
                    <a:srgbClr val="FBFB11"/>
                  </a:gs>
                  <a:gs pos="100000">
                    <a:srgbClr val="838309"/>
                  </a:gs>
                </a:gsLst>
                <a:lin scaled="0"/>
              </a:gradFill>
            </a:endParaRPr>
          </a:p>
        </p:txBody>
      </p:sp>
      <p:sp>
        <p:nvSpPr>
          <p:cNvPr id="11" name="Text Box 10"/>
          <p:cNvSpPr txBox="1"/>
          <p:nvPr/>
        </p:nvSpPr>
        <p:spPr>
          <a:xfrm>
            <a:off x="1010920" y="2185035"/>
            <a:ext cx="9411970" cy="3169285"/>
          </a:xfrm>
          <a:prstGeom prst="rect">
            <a:avLst/>
          </a:prstGeom>
          <a:noFill/>
        </p:spPr>
        <p:txBody>
          <a:bodyPr wrap="square" rtlCol="0">
            <a:spAutoFit/>
          </a:bodyPr>
          <a:p>
            <a:r>
              <a:rPr lang="en-US" sz="2000">
                <a:solidFill>
                  <a:schemeClr val="bg1"/>
                </a:solidFill>
              </a:rPr>
              <a:t>Focus on hunting big customer names at any cost and focus on revenue generation in SMB/SME, mid-market and Public sector.</a:t>
            </a:r>
            <a:endParaRPr lang="en-US" sz="2000">
              <a:solidFill>
                <a:schemeClr val="bg1"/>
              </a:solidFill>
            </a:endParaRPr>
          </a:p>
          <a:p>
            <a:endParaRPr lang="en-US" sz="2000">
              <a:solidFill>
                <a:schemeClr val="bg1"/>
              </a:solidFill>
            </a:endParaRPr>
          </a:p>
          <a:p>
            <a:r>
              <a:rPr lang="en-US" sz="2000">
                <a:solidFill>
                  <a:schemeClr val="bg1"/>
                </a:solidFill>
              </a:rPr>
              <a:t>Revenue generator</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SME/SMB: 2-4nodes, HCI with ES and NGFW  in all industries</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Medium size Manufacturing companies </a:t>
            </a:r>
            <a:endParaRPr lang="en-US" sz="2000">
              <a:solidFill>
                <a:schemeClr val="bg1"/>
              </a:solidFill>
            </a:endParaRPr>
          </a:p>
          <a:p>
            <a:pPr marL="342900" indent="-342900">
              <a:buFont typeface="Arial" panose="020B0604020202020204" pitchFamily="34" charset="0"/>
              <a:buChar char="•"/>
            </a:pPr>
            <a:r>
              <a:rPr lang="en-US" sz="2000">
                <a:solidFill>
                  <a:schemeClr val="bg1"/>
                </a:solidFill>
              </a:rPr>
              <a:t>Local/central Public Administrations, Universities, Hospitals </a:t>
            </a:r>
            <a:endParaRPr lang="en-US" sz="2000">
              <a:solidFill>
                <a:schemeClr val="bg1"/>
              </a:solidFill>
            </a:endParaRPr>
          </a:p>
          <a:p>
            <a:pPr marL="342900" indent="-342900"/>
            <a:endParaRPr lang="en-US" sz="2000">
              <a:solidFill>
                <a:schemeClr val="bg1"/>
              </a:solidFill>
            </a:endParaRPr>
          </a:p>
          <a:p>
            <a:r>
              <a:rPr lang="en-US" sz="2000">
                <a:solidFill>
                  <a:schemeClr val="bg1"/>
                </a:solidFill>
              </a:rPr>
              <a:t>Brand image setting with Enterprise and central government and CSP/ISPs</a:t>
            </a:r>
            <a:endParaRPr lang="en-US" sz="2000">
              <a:solidFill>
                <a:schemeClr val="bg1"/>
              </a:solidFill>
            </a:endParaRPr>
          </a:p>
          <a:p>
            <a:endParaRPr lang="en-US" sz="2000">
              <a:solidFill>
                <a:schemeClr val="bg1"/>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800927" y="812522"/>
            <a:ext cx="6941185" cy="861774"/>
          </a:xfrm>
          <a:prstGeom prst="rect">
            <a:avLst/>
          </a:prstGeom>
          <a:noFill/>
        </p:spPr>
        <p:txBody>
          <a:bodyPr wrap="square" rtlCol="0">
            <a:spAutoFit/>
          </a:bodyPr>
          <a:lstStyle/>
          <a:p>
            <a:r>
              <a:rPr lang="en-US" altLang="zh-CN" sz="5000" b="1" dirty="0">
                <a:gradFill>
                  <a:gsLst>
                    <a:gs pos="0">
                      <a:srgbClr val="FBFB11"/>
                    </a:gs>
                    <a:gs pos="100000">
                      <a:srgbClr val="838309"/>
                    </a:gs>
                  </a:gsLst>
                  <a:lin scaled="0"/>
                </a:gradFill>
                <a:latin typeface="Century Gothic" panose="020B0502020202020204" pitchFamily="34" charset="0"/>
                <a:ea typeface="Kozuka Gothic Pro H" panose="020B0800000000000000" charset="-128"/>
                <a:cs typeface="Franklin Gothic Medium" panose="020B0603020102020204" charset="0"/>
              </a:rPr>
              <a:t>THANK YOU !</a:t>
            </a:r>
            <a:endParaRPr lang="en-US" altLang="zh-CN" sz="5000" b="1" dirty="0">
              <a:gradFill>
                <a:gsLst>
                  <a:gs pos="0">
                    <a:srgbClr val="FBFB11"/>
                  </a:gs>
                  <a:gs pos="100000">
                    <a:srgbClr val="838309"/>
                  </a:gs>
                </a:gsLst>
                <a:lin scaled="0"/>
              </a:gradFill>
              <a:latin typeface="Century Gothic" panose="020B0502020202020204" pitchFamily="34" charset="0"/>
              <a:ea typeface="Kozuka Gothic Pro H" panose="020B0800000000000000" charset="-128"/>
              <a:cs typeface="Franklin Gothic Medium" panose="020B0603020102020204" charset="0"/>
            </a:endParaRPr>
          </a:p>
        </p:txBody>
      </p:sp>
      <p:pic>
        <p:nvPicPr>
          <p:cNvPr id="2" name="Picture 1"/>
          <p:cNvPicPr>
            <a:picLocks noChangeAspect="1"/>
          </p:cNvPicPr>
          <p:nvPr/>
        </p:nvPicPr>
        <p:blipFill>
          <a:blip r:embed="rId1"/>
          <a:stretch>
            <a:fillRect/>
          </a:stretch>
        </p:blipFill>
        <p:spPr>
          <a:xfrm>
            <a:off x="2868295" y="2557145"/>
            <a:ext cx="5562600" cy="304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箭头 11"/>
          <p:cNvSpPr/>
          <p:nvPr/>
        </p:nvSpPr>
        <p:spPr>
          <a:xfrm>
            <a:off x="5903979" y="3613393"/>
            <a:ext cx="768086" cy="580372"/>
          </a:xfrm>
          <a:prstGeom prst="rightArrow">
            <a:avLst>
              <a:gd name="adj1" fmla="val 50000"/>
              <a:gd name="adj2" fmla="val 68862"/>
            </a:avLst>
          </a:prstGeom>
          <a:ln>
            <a:noFill/>
          </a:ln>
        </p:spPr>
        <p:style>
          <a:lnRef idx="3">
            <a:schemeClr val="lt1"/>
          </a:lnRef>
          <a:fillRef idx="1">
            <a:schemeClr val="accent3"/>
          </a:fillRef>
          <a:effectRef idx="1">
            <a:schemeClr val="accent3"/>
          </a:effectRef>
          <a:fontRef idx="minor">
            <a:schemeClr val="lt1"/>
          </a:fontRef>
        </p:style>
        <p:txBody>
          <a:bodyPr lIns="121371" tIns="60685" rIns="121371" bIns="60685" rtlCol="0" anchor="ctr"/>
          <a:lstStyle/>
          <a:p>
            <a:pPr algn="ctr"/>
            <a:endParaRPr lang="zh-CN" altLang="en-US" sz="2000">
              <a:latin typeface="Arial" panose="020B0604020202020204" pitchFamily="34" charset="0"/>
            </a:endParaRPr>
          </a:p>
        </p:txBody>
      </p:sp>
      <p:sp>
        <p:nvSpPr>
          <p:cNvPr id="13" name="TextBox 5119"/>
          <p:cNvSpPr txBox="1"/>
          <p:nvPr/>
        </p:nvSpPr>
        <p:spPr>
          <a:xfrm>
            <a:off x="808401" y="5668191"/>
            <a:ext cx="4283491" cy="427990"/>
          </a:xfrm>
          <a:prstGeom prst="rect">
            <a:avLst/>
          </a:prstGeom>
          <a:noFill/>
        </p:spPr>
        <p:txBody>
          <a:bodyPr wrap="square" lIns="121371" tIns="60685" rIns="121371" bIns="60685" rtlCol="0">
            <a:spAutoFit/>
          </a:bodyPr>
          <a:lstStyle/>
          <a:p>
            <a:r>
              <a:rPr lang="en-US" altLang="zh-CN" sz="2000" b="1" dirty="0" smtClean="0">
                <a:solidFill>
                  <a:schemeClr val="bg1"/>
                </a:solidFill>
                <a:latin typeface="Arial" panose="020B0604020202020204" pitchFamily="34" charset="0"/>
                <a:ea typeface="Microsoft YaHei" panose="020B0503020204020204" charset="-122"/>
              </a:rPr>
              <a:t>Traditional Data Center</a:t>
            </a:r>
            <a:endParaRPr lang="en-US" altLang="zh-CN" sz="2000" b="1" dirty="0" smtClean="0">
              <a:solidFill>
                <a:schemeClr val="bg1"/>
              </a:solidFill>
              <a:latin typeface="Arial" panose="020B0604020202020204" pitchFamily="34" charset="0"/>
              <a:ea typeface="Microsoft YaHei" panose="020B0503020204020204" charset="-122"/>
            </a:endParaRPr>
          </a:p>
        </p:txBody>
      </p:sp>
      <p:sp>
        <p:nvSpPr>
          <p:cNvPr id="14" name="TextBox 98"/>
          <p:cNvSpPr txBox="1"/>
          <p:nvPr/>
        </p:nvSpPr>
        <p:spPr>
          <a:xfrm>
            <a:off x="7152118" y="5668191"/>
            <a:ext cx="5568619" cy="427990"/>
          </a:xfrm>
          <a:prstGeom prst="rect">
            <a:avLst/>
          </a:prstGeom>
          <a:noFill/>
        </p:spPr>
        <p:txBody>
          <a:bodyPr wrap="square" lIns="121371" tIns="60685" rIns="121371" bIns="60685" rtlCol="0">
            <a:spAutoFit/>
          </a:bodyPr>
          <a:lstStyle/>
          <a:p>
            <a:r>
              <a:rPr lang="en-US" altLang="zh-CN" sz="2000" b="1" dirty="0">
                <a:solidFill>
                  <a:schemeClr val="bg1"/>
                </a:solidFill>
                <a:latin typeface="Arial" panose="020B0604020202020204" pitchFamily="34" charset="0"/>
                <a:ea typeface="Microsoft YaHei" panose="020B0503020204020204" charset="-122"/>
              </a:rPr>
              <a:t>Software Defined Data Center</a:t>
            </a:r>
            <a:endParaRPr lang="en-US" altLang="zh-CN" sz="2000" b="1" dirty="0">
              <a:solidFill>
                <a:schemeClr val="bg1"/>
              </a:solidFill>
              <a:latin typeface="Arial" panose="020B0604020202020204" pitchFamily="34" charset="0"/>
              <a:ea typeface="Microsoft YaHei" panose="020B0503020204020204" charset="-122"/>
            </a:endParaRPr>
          </a:p>
        </p:txBody>
      </p:sp>
      <p:sp>
        <p:nvSpPr>
          <p:cNvPr id="10" name="标题 1"/>
          <p:cNvSpPr>
            <a:spLocks noGrp="1" noChangeArrowheads="1"/>
          </p:cNvSpPr>
          <p:nvPr/>
        </p:nvSpPr>
        <p:spPr bwMode="auto">
          <a:xfrm>
            <a:off x="223600" y="215123"/>
            <a:ext cx="9504193" cy="76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txBody>
          <a:bodyPr lIns="95628" tIns="47814" rIns="95628" bIns="47814" anchor="ctr"/>
          <a:lstStyle>
            <a:lvl1pPr>
              <a:defRPr kumimoji="1" sz="1400">
                <a:solidFill>
                  <a:schemeClr val="tx1"/>
                </a:solidFill>
                <a:latin typeface="Arial" panose="020B0604020202020204" pitchFamily="34" charset="0"/>
                <a:ea typeface="SimSun" panose="02010600030101010101" pitchFamily="2" charset="-122"/>
              </a:defRPr>
            </a:lvl1pPr>
            <a:lvl2pPr marL="742950" indent="-285750">
              <a:defRPr kumimoji="1" sz="1400">
                <a:solidFill>
                  <a:schemeClr val="tx1"/>
                </a:solidFill>
                <a:latin typeface="Arial" panose="020B0604020202020204" pitchFamily="34" charset="0"/>
                <a:ea typeface="SimSun" panose="02010600030101010101" pitchFamily="2" charset="-122"/>
              </a:defRPr>
            </a:lvl2pPr>
            <a:lvl3pPr marL="1143000" indent="-228600">
              <a:defRPr kumimoji="1" sz="1400">
                <a:solidFill>
                  <a:schemeClr val="tx1"/>
                </a:solidFill>
                <a:latin typeface="Arial" panose="020B0604020202020204" pitchFamily="34" charset="0"/>
                <a:ea typeface="SimSun" panose="02010600030101010101" pitchFamily="2" charset="-122"/>
              </a:defRPr>
            </a:lvl3pPr>
            <a:lvl4pPr marL="1600200" indent="-228600">
              <a:defRPr kumimoji="1" sz="1400">
                <a:solidFill>
                  <a:schemeClr val="tx1"/>
                </a:solidFill>
                <a:latin typeface="Arial" panose="020B0604020202020204" pitchFamily="34" charset="0"/>
                <a:ea typeface="SimSun" panose="02010600030101010101" pitchFamily="2" charset="-122"/>
              </a:defRPr>
            </a:lvl4pPr>
            <a:lvl5pPr marL="2057400" indent="-228600">
              <a:defRPr kumimoji="1" sz="1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1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1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1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1400">
                <a:solidFill>
                  <a:schemeClr val="tx1"/>
                </a:solidFill>
                <a:latin typeface="Arial" panose="020B0604020202020204" pitchFamily="34" charset="0"/>
                <a:ea typeface="SimSun" panose="02010600030101010101" pitchFamily="2" charset="-122"/>
              </a:defRPr>
            </a:lvl9pPr>
          </a:lstStyle>
          <a:p>
            <a:pPr defTabSz="1091565"/>
            <a:r>
              <a:rPr lang="en-US" altLang="zh-CN" sz="2665" b="1" dirty="0" smtClean="0">
                <a:solidFill>
                  <a:prstClr val="white"/>
                </a:solidFill>
                <a:latin typeface="Arial" panose="020B0604020202020204" pitchFamily="34" charset="0"/>
                <a:ea typeface="Microsoft YaHei" panose="020B0503020204020204" charset="-122"/>
                <a:sym typeface="Microsoft YaHei" panose="020B0503020204020204" charset="-122"/>
              </a:rPr>
              <a:t>Pave the way to software defined IT Infrastructure</a:t>
            </a:r>
            <a:endParaRPr lang="en-US" altLang="zh-CN" sz="2665" b="1" dirty="0">
              <a:solidFill>
                <a:prstClr val="white"/>
              </a:solidFill>
              <a:latin typeface="Arial" panose="020B0604020202020204" pitchFamily="34" charset="0"/>
              <a:ea typeface="Microsoft YaHei" panose="020B0503020204020204" charset="-122"/>
              <a:sym typeface="Microsoft YaHei"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3600" y="1791250"/>
            <a:ext cx="5441031" cy="3723909"/>
          </a:xfrm>
          <a:prstGeom prst="rect">
            <a:avLst/>
          </a:prstGeom>
        </p:spPr>
      </p:pic>
      <p:grpSp>
        <p:nvGrpSpPr>
          <p:cNvPr id="11" name="组 1"/>
          <p:cNvGrpSpPr/>
          <p:nvPr/>
        </p:nvGrpSpPr>
        <p:grpSpPr bwMode="auto">
          <a:xfrm>
            <a:off x="6447964" y="1814857"/>
            <a:ext cx="5658218" cy="3539667"/>
            <a:chOff x="3148013" y="1447800"/>
            <a:chExt cx="5976937" cy="3743325"/>
          </a:xfrm>
        </p:grpSpPr>
        <p:sp>
          <p:nvSpPr>
            <p:cNvPr id="16" name="梯形 15"/>
            <p:cNvSpPr/>
            <p:nvPr/>
          </p:nvSpPr>
          <p:spPr>
            <a:xfrm rot="10800000">
              <a:off x="3148013" y="1447800"/>
              <a:ext cx="5976937" cy="3531746"/>
            </a:xfrm>
            <a:prstGeom prst="trapezoid">
              <a:avLst>
                <a:gd name="adj" fmla="val 35535"/>
              </a:avLst>
            </a:prstGeom>
            <a:gradFill>
              <a:gsLst>
                <a:gs pos="0">
                  <a:sysClr val="window" lastClr="FFFFFF"/>
                </a:gs>
                <a:gs pos="100000">
                  <a:sysClr val="window" lastClr="FFFFFF">
                    <a:alpha val="0"/>
                  </a:sysClr>
                </a:gs>
              </a:gsLst>
              <a:lin ang="5400000" scaled="0"/>
            </a:gradFill>
            <a:ln w="25400" cap="flat" cmpd="sng" algn="ctr">
              <a:noFill/>
              <a:prstDash val="solid"/>
            </a:ln>
            <a:effectLst/>
          </p:spPr>
          <p:txBody>
            <a:bodyPr anchor="ctr"/>
            <a:lstStyle/>
            <a:p>
              <a:pPr algn="ctr" defTabSz="1143000">
                <a:defRPr/>
              </a:pPr>
              <a:endParaRPr lang="zh-CN" altLang="en-US" sz="2000" kern="0">
                <a:solidFill>
                  <a:prstClr val="white"/>
                </a:solidFill>
                <a:latin typeface="Microsoft YaHei" panose="020B0503020204020204" charset="-122"/>
                <a:cs typeface="Microsoft YaHei" panose="020B0503020204020204" charset="-122"/>
              </a:endParaRPr>
            </a:p>
          </p:txBody>
        </p:sp>
        <p:pic>
          <p:nvPicPr>
            <p:cNvPr id="17" name="图片 40" descr="2U服务器丝印图.png"/>
            <p:cNvPicPr>
              <a:picLocks noChangeAspect="1" noChangeArrowheads="1"/>
            </p:cNvPicPr>
            <p:nvPr/>
          </p:nvPicPr>
          <p:blipFill>
            <a:blip r:embed="rId2" cstate="print">
              <a:extLst>
                <a:ext uri="{28A0092B-C50C-407E-A947-70E740481C1C}">
                  <a14:useLocalDpi xmlns:a14="http://schemas.microsoft.com/office/drawing/2010/main" val="0"/>
                </a:ext>
              </a:extLst>
            </a:blip>
            <a:srcRect t="2" b="22839"/>
            <a:stretch>
              <a:fillRect/>
            </a:stretch>
          </p:blipFill>
          <p:spPr bwMode="auto">
            <a:xfrm>
              <a:off x="3930257" y="3957638"/>
              <a:ext cx="44005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
            <p:cNvSpPr>
              <a:spLocks noChangeArrowheads="1"/>
            </p:cNvSpPr>
            <p:nvPr/>
          </p:nvSpPr>
          <p:spPr bwMode="auto">
            <a:xfrm>
              <a:off x="3989835" y="3051175"/>
              <a:ext cx="1583292" cy="61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Storage</a:t>
              </a:r>
              <a:endPar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a:p>
              <a:pPr algn="ct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Virtualization</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sp>
          <p:nvSpPr>
            <p:cNvPr id="19" name="Text Box 12"/>
            <p:cNvSpPr txBox="1">
              <a:spLocks noChangeArrowheads="1"/>
            </p:cNvSpPr>
            <p:nvPr/>
          </p:nvSpPr>
          <p:spPr bwMode="auto">
            <a:xfrm>
              <a:off x="5401147" y="3528836"/>
              <a:ext cx="1619248" cy="77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lnSpc>
                  <a:spcPct val="130000"/>
                </a:lnSpc>
              </a:pPr>
              <a:r>
                <a:rPr kumimoji="0" lang="en-US" altLang="zh-CN" sz="1555" b="1" dirty="0">
                  <a:solidFill>
                    <a:schemeClr val="bg1"/>
                  </a:solidFill>
                  <a:latin typeface="Century Gothic" panose="020B0502020202020204" pitchFamily="34" charset="0"/>
                  <a:ea typeface="Microsoft YaHei" panose="020B0503020204020204" charset="-122"/>
                  <a:sym typeface="Microsoft YaHei" panose="020B0503020204020204" charset="-122"/>
                </a:rPr>
                <a:t>Server</a:t>
              </a:r>
              <a:endParaRPr kumimoji="0" lang="en-US" altLang="zh-CN" sz="1555" b="1" dirty="0">
                <a:solidFill>
                  <a:schemeClr val="bg1"/>
                </a:solidFill>
                <a:latin typeface="Century Gothic" panose="020B0502020202020204" pitchFamily="34" charset="0"/>
                <a:ea typeface="Microsoft YaHei" panose="020B0503020204020204" charset="-122"/>
                <a:sym typeface="Microsoft YaHei" panose="020B0503020204020204" charset="-122"/>
              </a:endParaRPr>
            </a:p>
            <a:p>
              <a:pPr algn="ctr">
                <a:lnSpc>
                  <a:spcPct val="130000"/>
                </a:lnSpc>
              </a:pPr>
              <a:r>
                <a:rPr kumimoji="0" lang="en-US" altLang="zh-CN" sz="1555" b="1" dirty="0">
                  <a:solidFill>
                    <a:schemeClr val="bg1"/>
                  </a:solidFill>
                  <a:latin typeface="Century Gothic" panose="020B0502020202020204" pitchFamily="34" charset="0"/>
                  <a:ea typeface="Microsoft YaHei" panose="020B0503020204020204" charset="-122"/>
                  <a:sym typeface="Microsoft YaHei" panose="020B0503020204020204" charset="-122"/>
                </a:rPr>
                <a:t>Virtualization</a:t>
              </a:r>
              <a:endParaRPr kumimoji="0" lang="zh-CN" altLang="en-US" sz="1555" b="1" dirty="0">
                <a:solidFill>
                  <a:schemeClr val="bg1"/>
                </a:solidFill>
                <a:latin typeface="Century Gothic" panose="020B0502020202020204" pitchFamily="34" charset="0"/>
                <a:ea typeface="Microsoft YaHei" panose="020B0503020204020204" charset="-122"/>
                <a:sym typeface="Microsoft YaHei" panose="020B0503020204020204" charset="-122"/>
              </a:endParaRPr>
            </a:p>
          </p:txBody>
        </p:sp>
        <p:sp>
          <p:nvSpPr>
            <p:cNvPr id="20" name="Text Box 12"/>
            <p:cNvSpPr txBox="1">
              <a:spLocks noChangeArrowheads="1"/>
            </p:cNvSpPr>
            <p:nvPr/>
          </p:nvSpPr>
          <p:spPr bwMode="auto">
            <a:xfrm>
              <a:off x="6852030" y="3011488"/>
              <a:ext cx="1522414" cy="109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lnSpc>
                  <a:spcPct val="130000"/>
                </a:lnSpc>
              </a:pPr>
              <a:r>
                <a:rPr kumimoji="0" lang="en-US" altLang="zh-CN" sz="1555" b="1" dirty="0" smtClean="0">
                  <a:solidFill>
                    <a:srgbClr val="E0FFA5"/>
                  </a:solidFill>
                  <a:latin typeface="Century Gothic" panose="020B0502020202020204" pitchFamily="34" charset="0"/>
                  <a:ea typeface="Microsoft YaHei" panose="020B0503020204020204" charset="-122"/>
                  <a:sym typeface="Microsoft YaHei" panose="020B0503020204020204" charset="-122"/>
                </a:rPr>
                <a:t>Network</a:t>
              </a:r>
              <a:endParaRPr kumimoji="0" lang="en-US" altLang="zh-CN" sz="1555" b="1" dirty="0" smtClean="0">
                <a:solidFill>
                  <a:srgbClr val="E0FFA5"/>
                </a:solidFill>
                <a:latin typeface="Century Gothic" panose="020B0502020202020204" pitchFamily="34" charset="0"/>
                <a:ea typeface="Microsoft YaHei" panose="020B0503020204020204" charset="-122"/>
                <a:sym typeface="Microsoft YaHei" panose="020B0503020204020204" charset="-122"/>
              </a:endParaRPr>
            </a:p>
            <a:p>
              <a:pPr algn="ctr">
                <a:lnSpc>
                  <a:spcPct val="130000"/>
                </a:lnSpc>
              </a:pPr>
              <a:r>
                <a:rPr kumimoji="0" lang="en-US" altLang="zh-CN" sz="1555" b="1" dirty="0" smtClean="0">
                  <a:solidFill>
                    <a:srgbClr val="E0FFA5"/>
                  </a:solidFill>
                  <a:latin typeface="Century Gothic" panose="020B0502020202020204" pitchFamily="34" charset="0"/>
                  <a:ea typeface="Microsoft YaHei" panose="020B0503020204020204" charset="-122"/>
                  <a:sym typeface="Microsoft YaHei" panose="020B0503020204020204" charset="-122"/>
                </a:rPr>
                <a:t>Virtualization</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pic>
          <p:nvPicPr>
            <p:cNvPr id="21" name="Picture 4" descr="F:\丹媛\大型活动各设计（展会 论坛等）\渠道论坛\2015\PPT\PPT图\4754.png"/>
            <p:cNvPicPr>
              <a:picLocks noChangeAspect="1" noChangeArrowheads="1"/>
            </p:cNvPicPr>
            <p:nvPr/>
          </p:nvPicPr>
          <p:blipFill>
            <a:blip r:embed="rId3" cstate="print">
              <a:duotone>
                <a:prstClr val="black"/>
                <a:srgbClr val="9BBB59">
                  <a:tint val="45000"/>
                  <a:satMod val="400000"/>
                </a:srgbClr>
              </a:duotone>
              <a:extLst>
                <a:ext uri="{28A0092B-C50C-407E-A947-70E740481C1C}">
                  <a14:useLocalDpi xmlns:a14="http://schemas.microsoft.com/office/drawing/2010/main" val="0"/>
                </a:ext>
              </a:extLst>
            </a:blip>
            <a:srcRect/>
            <a:stretch>
              <a:fillRect/>
            </a:stretch>
          </p:blipFill>
          <p:spPr bwMode="auto">
            <a:xfrm>
              <a:off x="4300367" y="2260445"/>
              <a:ext cx="806078" cy="845679"/>
            </a:xfrm>
            <a:prstGeom prst="rect">
              <a:avLst/>
            </a:prstGeom>
            <a:noFill/>
          </p:spPr>
        </p:pic>
        <p:grpSp>
          <p:nvGrpSpPr>
            <p:cNvPr id="22" name="组合 15"/>
            <p:cNvGrpSpPr/>
            <p:nvPr/>
          </p:nvGrpSpPr>
          <p:grpSpPr bwMode="auto">
            <a:xfrm>
              <a:off x="5762625" y="2803525"/>
              <a:ext cx="809625" cy="831850"/>
              <a:chOff x="4886162" y="2355726"/>
              <a:chExt cx="1166118" cy="1203036"/>
            </a:xfrm>
          </p:grpSpPr>
          <p:pic>
            <p:nvPicPr>
              <p:cNvPr id="28" name="Picture 5" descr="F:\丹媛\大型活动各设计（展会 论坛等）\渠道论坛\2015\PPT\PPT图\654.png"/>
              <p:cNvPicPr>
                <a:picLocks noChangeAspect="1" noChangeArrowheads="1"/>
              </p:cNvPicPr>
              <p:nvPr/>
            </p:nvPicPr>
            <p:blipFill>
              <a:blip r:embed="rId4" cstate="print">
                <a:duotone>
                  <a:prstClr val="black"/>
                  <a:srgbClr val="9BBB59">
                    <a:tint val="45000"/>
                    <a:satMod val="400000"/>
                  </a:srgbClr>
                </a:duotone>
                <a:extLst>
                  <a:ext uri="{28A0092B-C50C-407E-A947-70E740481C1C}">
                    <a14:useLocalDpi xmlns:a14="http://schemas.microsoft.com/office/drawing/2010/main" val="0"/>
                  </a:ext>
                </a:extLst>
              </a:blip>
              <a:srcRect/>
              <a:stretch>
                <a:fillRect/>
              </a:stretch>
            </p:blipFill>
            <p:spPr bwMode="auto">
              <a:xfrm>
                <a:off x="4886162" y="2355726"/>
                <a:ext cx="1166118" cy="1203036"/>
              </a:xfrm>
              <a:prstGeom prst="rect">
                <a:avLst/>
              </a:prstGeom>
              <a:noFill/>
            </p:spPr>
          </p:pic>
          <p:pic>
            <p:nvPicPr>
              <p:cNvPr id="29" name="Picture 6" descr="F:\公司的\logo\vmp宣传素材\aSV LOGO图\2.png"/>
              <p:cNvPicPr>
                <a:picLocks noChangeAspect="1" noChangeArrowheads="1"/>
              </p:cNvPicPr>
              <p:nvPr/>
            </p:nvPicPr>
            <p:blipFill>
              <a:blip r:embed="rId5" cstate="print">
                <a:duotone>
                  <a:prstClr val="black"/>
                  <a:srgbClr val="9BBB59">
                    <a:tint val="45000"/>
                    <a:satMod val="400000"/>
                  </a:srgbClr>
                </a:duotone>
                <a:extLst>
                  <a:ext uri="{28A0092B-C50C-407E-A947-70E740481C1C}">
                    <a14:useLocalDpi xmlns:a14="http://schemas.microsoft.com/office/drawing/2010/main" val="0"/>
                  </a:ext>
                </a:extLst>
              </a:blip>
              <a:srcRect/>
              <a:stretch>
                <a:fillRect/>
              </a:stretch>
            </p:blipFill>
            <p:spPr bwMode="auto">
              <a:xfrm>
                <a:off x="5104934" y="2657229"/>
                <a:ext cx="713522" cy="637601"/>
              </a:xfrm>
              <a:prstGeom prst="rect">
                <a:avLst/>
              </a:prstGeom>
              <a:noFill/>
            </p:spPr>
          </p:pic>
        </p:grpSp>
        <p:sp>
          <p:nvSpPr>
            <p:cNvPr id="23" name="椭圆 22"/>
            <p:cNvSpPr/>
            <p:nvPr/>
          </p:nvSpPr>
          <p:spPr>
            <a:xfrm>
              <a:off x="7219936" y="2308584"/>
              <a:ext cx="721107" cy="721540"/>
            </a:xfrm>
            <a:prstGeom prst="ellipse">
              <a:avLst/>
            </a:prstGeom>
            <a:noFill/>
            <a:ln w="25400" cap="flat" cmpd="sng" algn="ctr">
              <a:solidFill>
                <a:srgbClr val="C5E3A5"/>
              </a:solidFill>
              <a:prstDash val="dash"/>
            </a:ln>
            <a:effectLst/>
          </p:spPr>
          <p:txBody>
            <a:bodyPr anchor="ctr"/>
            <a:lstStyle/>
            <a:p>
              <a:pPr algn="ctr">
                <a:defRPr/>
              </a:pPr>
              <a:endParaRPr lang="zh-CN" altLang="en-US" sz="2000" kern="0">
                <a:solidFill>
                  <a:prstClr val="white"/>
                </a:solidFill>
                <a:latin typeface="Calibri" panose="020F0502020204030204"/>
              </a:endParaRPr>
            </a:p>
          </p:txBody>
        </p:sp>
        <p:pic>
          <p:nvPicPr>
            <p:cNvPr id="24" name="图片 23"/>
            <p:cNvPicPr>
              <a:picLocks noChangeAspect="1"/>
            </p:cNvPicPr>
            <p:nvPr/>
          </p:nvPicPr>
          <p:blipFill>
            <a:blip r:embed="rId6">
              <a:duotone>
                <a:prstClr val="black"/>
                <a:srgbClr val="9BBB59">
                  <a:tint val="45000"/>
                  <a:satMod val="400000"/>
                </a:srgbClr>
              </a:duotone>
            </a:blip>
            <a:stretch>
              <a:fillRect/>
            </a:stretch>
          </p:blipFill>
          <p:spPr>
            <a:xfrm>
              <a:off x="7364860" y="2442826"/>
              <a:ext cx="432000" cy="440739"/>
            </a:xfrm>
            <a:prstGeom prst="rect">
              <a:avLst/>
            </a:prstGeom>
          </p:spPr>
        </p:pic>
        <p:sp>
          <p:nvSpPr>
            <p:cNvPr id="25" name="Text Box 12"/>
            <p:cNvSpPr txBox="1">
              <a:spLocks noChangeArrowheads="1"/>
            </p:cNvSpPr>
            <p:nvPr/>
          </p:nvSpPr>
          <p:spPr bwMode="auto">
            <a:xfrm>
              <a:off x="5260975" y="2330450"/>
              <a:ext cx="1831976" cy="44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lnSpc>
                  <a:spcPct val="130000"/>
                </a:lnSpc>
              </a:pP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NFV</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sp>
          <p:nvSpPr>
            <p:cNvPr id="26" name="椭圆 25"/>
            <p:cNvSpPr/>
            <p:nvPr/>
          </p:nvSpPr>
          <p:spPr>
            <a:xfrm>
              <a:off x="5801042" y="1594279"/>
              <a:ext cx="721107" cy="719731"/>
            </a:xfrm>
            <a:prstGeom prst="ellipse">
              <a:avLst/>
            </a:prstGeom>
            <a:noFill/>
            <a:ln w="25400" cap="flat" cmpd="sng" algn="ctr">
              <a:solidFill>
                <a:srgbClr val="C5E3A5"/>
              </a:solidFill>
              <a:prstDash val="dash"/>
            </a:ln>
            <a:effectLst/>
          </p:spPr>
          <p:txBody>
            <a:bodyPr anchor="ctr"/>
            <a:lstStyle/>
            <a:p>
              <a:pPr algn="ctr">
                <a:defRPr/>
              </a:pPr>
              <a:endParaRPr lang="zh-CN" altLang="en-US" sz="2000" kern="0">
                <a:solidFill>
                  <a:prstClr val="white"/>
                </a:solidFill>
                <a:latin typeface="Calibri" panose="020F0502020204030204"/>
              </a:endParaRPr>
            </a:p>
          </p:txBody>
        </p:sp>
        <p:pic>
          <p:nvPicPr>
            <p:cNvPr id="27" name="图片 26"/>
            <p:cNvPicPr>
              <a:picLocks noChangeAspect="1"/>
            </p:cNvPicPr>
            <p:nvPr/>
          </p:nvPicPr>
          <p:blipFill>
            <a:blip r:embed="rId7" cstate="print">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5960292" y="1714687"/>
              <a:ext cx="424689" cy="47829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14:glitter pattern="hexagon"/>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707" y="31639"/>
            <a:ext cx="12279086" cy="6773333"/>
          </a:xfrm>
          <a:prstGeom prst="rect">
            <a:avLst/>
          </a:prstGeom>
        </p:spPr>
      </p:pic>
      <p:sp>
        <p:nvSpPr>
          <p:cNvPr id="2" name="文本框 1"/>
          <p:cNvSpPr txBox="1"/>
          <p:nvPr/>
        </p:nvSpPr>
        <p:spPr>
          <a:xfrm>
            <a:off x="312381" y="433133"/>
            <a:ext cx="9622453" cy="561975"/>
          </a:xfrm>
          <a:prstGeom prst="rect">
            <a:avLst/>
          </a:prstGeom>
          <a:noFill/>
        </p:spPr>
        <p:txBody>
          <a:bodyPr wrap="square" lIns="101587" tIns="50794" rIns="101587" bIns="50794" rtlCol="0">
            <a:spAutoFit/>
          </a:bodyPr>
          <a:lstStyle/>
          <a:p>
            <a:r>
              <a:rPr lang="en-US" altLang="zh-CN" sz="3000" b="1" dirty="0">
                <a:solidFill>
                  <a:schemeClr val="accent4">
                    <a:lumMod val="40000"/>
                    <a:lumOff val="60000"/>
                  </a:schemeClr>
                </a:solidFill>
                <a:latin typeface="Century Gothic" panose="020B0502020202020204" pitchFamily="34" charset="0"/>
                <a:ea typeface="Microsoft YaHei" panose="020B0503020204020204" charset="-122"/>
                <a:cs typeface="Microsoft YaHei" panose="020B0503020204020204" charset="-122"/>
              </a:rPr>
              <a:t>Fully Software Defined IT with Sangfor HCI</a:t>
            </a:r>
            <a:endParaRPr lang="en-US" altLang="zh-CN" sz="3000" b="1" dirty="0">
              <a:solidFill>
                <a:schemeClr val="accent4">
                  <a:lumMod val="40000"/>
                  <a:lumOff val="60000"/>
                </a:schemeClr>
              </a:solidFill>
              <a:latin typeface="Century Gothic" panose="020B0502020202020204" pitchFamily="34" charset="0"/>
              <a:ea typeface="Microsoft YaHei" panose="020B0503020204020204" charset="-122"/>
              <a:cs typeface="Microsoft YaHei" panose="020B0503020204020204" charset="-122"/>
            </a:endParaRPr>
          </a:p>
        </p:txBody>
      </p:sp>
      <p:grpSp>
        <p:nvGrpSpPr>
          <p:cNvPr id="7" name="组 6"/>
          <p:cNvGrpSpPr/>
          <p:nvPr/>
        </p:nvGrpSpPr>
        <p:grpSpPr>
          <a:xfrm>
            <a:off x="245391" y="1424732"/>
            <a:ext cx="8089418" cy="4964783"/>
            <a:chOff x="0" y="1244159"/>
            <a:chExt cx="6652364" cy="4468304"/>
          </a:xfrm>
        </p:grpSpPr>
        <p:sp>
          <p:nvSpPr>
            <p:cNvPr id="3" name="矩形 2"/>
            <p:cNvSpPr/>
            <p:nvPr/>
          </p:nvSpPr>
          <p:spPr>
            <a:xfrm>
              <a:off x="0" y="1244159"/>
              <a:ext cx="6652364" cy="1117076"/>
            </a:xfrm>
            <a:prstGeom prst="rect">
              <a:avLst/>
            </a:prstGeom>
            <a:solidFill>
              <a:schemeClr val="accent6">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59" name="矩形 58"/>
            <p:cNvSpPr/>
            <p:nvPr/>
          </p:nvSpPr>
          <p:spPr>
            <a:xfrm>
              <a:off x="0" y="2361235"/>
              <a:ext cx="6652364" cy="1117076"/>
            </a:xfrm>
            <a:prstGeom prst="rect">
              <a:avLst/>
            </a:prstGeom>
            <a:solidFill>
              <a:schemeClr val="accent3">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60" name="矩形 59"/>
            <p:cNvSpPr/>
            <p:nvPr/>
          </p:nvSpPr>
          <p:spPr>
            <a:xfrm>
              <a:off x="0" y="3478311"/>
              <a:ext cx="6652364" cy="1117076"/>
            </a:xfrm>
            <a:prstGeom prst="rect">
              <a:avLst/>
            </a:prstGeom>
            <a:solidFill>
              <a:schemeClr val="bg2">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61" name="矩形 60"/>
            <p:cNvSpPr/>
            <p:nvPr/>
          </p:nvSpPr>
          <p:spPr>
            <a:xfrm>
              <a:off x="0" y="4595387"/>
              <a:ext cx="6652364" cy="1117076"/>
            </a:xfrm>
            <a:prstGeom prst="rect">
              <a:avLst/>
            </a:prstGeom>
            <a:solidFill>
              <a:schemeClr val="accent5">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grpSp>
      <p:pic>
        <p:nvPicPr>
          <p:cNvPr id="62"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579" y="5449514"/>
            <a:ext cx="6597571" cy="638806"/>
          </a:xfrm>
          <a:prstGeom prst="rect">
            <a:avLst/>
          </a:prstGeom>
        </p:spPr>
      </p:pic>
      <p:sp>
        <p:nvSpPr>
          <p:cNvPr id="63" name="文本框 62"/>
          <p:cNvSpPr txBox="1"/>
          <p:nvPr/>
        </p:nvSpPr>
        <p:spPr>
          <a:xfrm>
            <a:off x="245390" y="5580831"/>
            <a:ext cx="1080304" cy="374015"/>
          </a:xfrm>
          <a:prstGeom prst="rect">
            <a:avLst/>
          </a:prstGeom>
          <a:noFill/>
        </p:spPr>
        <p:txBody>
          <a:bodyPr wrap="square" lIns="101587" tIns="50794" rIns="101587" bIns="50794" rtlCol="0">
            <a:spAutoFit/>
          </a:bodyPr>
          <a:lstStyle/>
          <a:p>
            <a:r>
              <a:rPr kumimoji="1" lang="en-US" altLang="zh-CN" sz="178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Support</a:t>
            </a:r>
            <a:endParaRPr kumimoji="1" lang="zh-CN" altLang="en-US" sz="178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64" name="文本框 63"/>
          <p:cNvSpPr txBox="1"/>
          <p:nvPr/>
        </p:nvSpPr>
        <p:spPr>
          <a:xfrm>
            <a:off x="245391" y="4352496"/>
            <a:ext cx="1646178" cy="374015"/>
          </a:xfrm>
          <a:prstGeom prst="rect">
            <a:avLst/>
          </a:prstGeom>
          <a:noFill/>
        </p:spPr>
        <p:txBody>
          <a:bodyPr wrap="square" lIns="101587" tIns="50794" rIns="101587" bIns="50794" rtlCol="0">
            <a:spAutoFit/>
          </a:bodyPr>
          <a:lstStyle/>
          <a:p>
            <a:r>
              <a:rPr kumimoji="1" lang="en-US" altLang="zh-CN" sz="178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Infrastructure</a:t>
            </a:r>
            <a:endParaRPr kumimoji="1" lang="zh-CN" altLang="en-US" sz="178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65" name="文本框 64"/>
          <p:cNvSpPr txBox="1"/>
          <p:nvPr/>
        </p:nvSpPr>
        <p:spPr>
          <a:xfrm>
            <a:off x="245390" y="3085581"/>
            <a:ext cx="1774784" cy="374015"/>
          </a:xfrm>
          <a:prstGeom prst="rect">
            <a:avLst/>
          </a:prstGeom>
          <a:noFill/>
        </p:spPr>
        <p:txBody>
          <a:bodyPr wrap="square" lIns="101587" tIns="50794" rIns="101587" bIns="50794" rtlCol="0">
            <a:spAutoFit/>
          </a:bodyPr>
          <a:lstStyle/>
          <a:p>
            <a:r>
              <a:rPr kumimoji="1" lang="en-US" altLang="zh-CN" sz="178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Management</a:t>
            </a:r>
            <a:endParaRPr kumimoji="1" lang="zh-CN" altLang="en-US" sz="178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66" name="文本框 65"/>
          <p:cNvSpPr txBox="1"/>
          <p:nvPr/>
        </p:nvSpPr>
        <p:spPr>
          <a:xfrm>
            <a:off x="528327" y="1842252"/>
            <a:ext cx="1080304" cy="374015"/>
          </a:xfrm>
          <a:prstGeom prst="rect">
            <a:avLst/>
          </a:prstGeom>
          <a:noFill/>
        </p:spPr>
        <p:txBody>
          <a:bodyPr wrap="square" lIns="101587" tIns="50794" rIns="101587" bIns="50794" rtlCol="0">
            <a:spAutoFit/>
          </a:bodyPr>
          <a:lstStyle/>
          <a:p>
            <a:r>
              <a:rPr kumimoji="1" lang="en-US" altLang="zh-CN" sz="1780" b="1">
                <a:solidFill>
                  <a:schemeClr val="bg1"/>
                </a:solidFill>
                <a:latin typeface="Century Gothic" panose="020B0502020202020204" pitchFamily="34" charset="0"/>
                <a:ea typeface="Century Gothic" panose="020B0502020202020204" pitchFamily="34" charset="0"/>
                <a:cs typeface="Century Gothic" panose="020B0502020202020204" pitchFamily="34" charset="0"/>
              </a:rPr>
              <a:t>O&amp;M</a:t>
            </a:r>
            <a:endParaRPr kumimoji="1" lang="zh-CN" altLang="en-US" sz="1780" b="1" dirty="0">
              <a:solidFill>
                <a:schemeClr val="bg1"/>
              </a:solidFill>
              <a:latin typeface="Century Gothic" panose="020B0502020202020204" pitchFamily="34" charset="0"/>
              <a:ea typeface="Century Gothic" panose="020B0502020202020204" pitchFamily="34" charset="0"/>
              <a:cs typeface="Century Gothic" panose="020B0502020202020204" pitchFamily="34" charset="0"/>
            </a:endParaRPr>
          </a:p>
        </p:txBody>
      </p:sp>
      <p:pic>
        <p:nvPicPr>
          <p:cNvPr id="67" name="图片 66"/>
          <p:cNvPicPr>
            <a:picLocks noChangeAspect="1"/>
          </p:cNvPicPr>
          <p:nvPr/>
        </p:nvPicPr>
        <p:blipFill>
          <a:blip r:embed="rId3"/>
          <a:stretch>
            <a:fillRect/>
          </a:stretch>
        </p:blipFill>
        <p:spPr>
          <a:xfrm>
            <a:off x="2020176" y="2716367"/>
            <a:ext cx="1486132" cy="1114600"/>
          </a:xfrm>
          <a:prstGeom prst="rect">
            <a:avLst/>
          </a:prstGeom>
        </p:spPr>
      </p:pic>
      <p:pic>
        <p:nvPicPr>
          <p:cNvPr id="68" name="图片 67"/>
          <p:cNvPicPr>
            <a:picLocks noChangeAspect="1"/>
          </p:cNvPicPr>
          <p:nvPr/>
        </p:nvPicPr>
        <p:blipFill>
          <a:blip r:embed="rId4"/>
          <a:stretch>
            <a:fillRect/>
          </a:stretch>
        </p:blipFill>
        <p:spPr>
          <a:xfrm>
            <a:off x="3547034" y="2729227"/>
            <a:ext cx="1486132" cy="1114600"/>
          </a:xfrm>
          <a:prstGeom prst="rect">
            <a:avLst/>
          </a:prstGeom>
        </p:spPr>
      </p:pic>
      <p:pic>
        <p:nvPicPr>
          <p:cNvPr id="69" name="图片 68"/>
          <p:cNvPicPr>
            <a:picLocks noChangeAspect="1"/>
          </p:cNvPicPr>
          <p:nvPr/>
        </p:nvPicPr>
        <p:blipFill>
          <a:blip r:embed="rId5"/>
          <a:stretch>
            <a:fillRect/>
          </a:stretch>
        </p:blipFill>
        <p:spPr>
          <a:xfrm>
            <a:off x="5073891" y="2742087"/>
            <a:ext cx="1466874" cy="1072199"/>
          </a:xfrm>
          <a:prstGeom prst="rect">
            <a:avLst/>
          </a:prstGeom>
        </p:spPr>
      </p:pic>
      <p:pic>
        <p:nvPicPr>
          <p:cNvPr id="70" name="图片 69"/>
          <p:cNvPicPr>
            <a:picLocks noChangeAspect="1"/>
          </p:cNvPicPr>
          <p:nvPr/>
        </p:nvPicPr>
        <p:blipFill>
          <a:blip r:embed="rId6"/>
          <a:stretch>
            <a:fillRect/>
          </a:stretch>
        </p:blipFill>
        <p:spPr>
          <a:xfrm>
            <a:off x="6581491" y="2706516"/>
            <a:ext cx="1462706" cy="1137309"/>
          </a:xfrm>
          <a:prstGeom prst="rect">
            <a:avLst/>
          </a:prstGeom>
        </p:spPr>
      </p:pic>
      <p:pic>
        <p:nvPicPr>
          <p:cNvPr id="72" name="图片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3543" y="4013844"/>
            <a:ext cx="1053471" cy="1053471"/>
          </a:xfrm>
          <a:prstGeom prst="rect">
            <a:avLst/>
          </a:prstGeom>
        </p:spPr>
      </p:pic>
      <p:pic>
        <p:nvPicPr>
          <p:cNvPr id="73" name="图片 7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9860" y="3935308"/>
            <a:ext cx="1174933" cy="1174933"/>
          </a:xfrm>
          <a:prstGeom prst="rect">
            <a:avLst/>
          </a:prstGeom>
        </p:spPr>
      </p:pic>
      <p:pic>
        <p:nvPicPr>
          <p:cNvPr id="74" name="图片 7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7641" y="4008307"/>
            <a:ext cx="1089872" cy="1089872"/>
          </a:xfrm>
          <a:prstGeom prst="rect">
            <a:avLst/>
          </a:prstGeom>
        </p:spPr>
      </p:pic>
      <p:pic>
        <p:nvPicPr>
          <p:cNvPr id="75" name="图片 7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4689" y="4012641"/>
            <a:ext cx="1055876" cy="1055877"/>
          </a:xfrm>
          <a:prstGeom prst="rect">
            <a:avLst/>
          </a:prstGeom>
        </p:spPr>
      </p:pic>
      <p:pic>
        <p:nvPicPr>
          <p:cNvPr id="76" name="图片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8498" y="1430062"/>
            <a:ext cx="1169487" cy="1169487"/>
          </a:xfrm>
          <a:prstGeom prst="rect">
            <a:avLst/>
          </a:prstGeom>
        </p:spPr>
      </p:pic>
      <p:pic>
        <p:nvPicPr>
          <p:cNvPr id="77" name="图片 7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88923" y="1455761"/>
            <a:ext cx="1176976" cy="1176976"/>
          </a:xfrm>
          <a:prstGeom prst="rect">
            <a:avLst/>
          </a:prstGeom>
        </p:spPr>
      </p:pic>
      <p:pic>
        <p:nvPicPr>
          <p:cNvPr id="78" name="图片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16580" y="1428403"/>
            <a:ext cx="1204356" cy="1204357"/>
          </a:xfrm>
          <a:prstGeom prst="rect">
            <a:avLst/>
          </a:prstGeom>
        </p:spPr>
      </p:pic>
      <p:pic>
        <p:nvPicPr>
          <p:cNvPr id="26" name="图片 25"/>
          <p:cNvPicPr>
            <a:picLocks noChangeAspect="1"/>
          </p:cNvPicPr>
          <p:nvPr/>
        </p:nvPicPr>
        <p:blipFill rotWithShape="1">
          <a:blip r:embed="rId14" cstate="print">
            <a:extLst>
              <a:ext uri="{28A0092B-C50C-407E-A947-70E740481C1C}">
                <a14:useLocalDpi xmlns:a14="http://schemas.microsoft.com/office/drawing/2010/main" val="0"/>
              </a:ext>
            </a:extLst>
          </a:blip>
          <a:srcRect t="17131" b="21240"/>
          <a:stretch>
            <a:fillRect/>
          </a:stretch>
        </p:blipFill>
        <p:spPr>
          <a:xfrm>
            <a:off x="2360570" y="4326777"/>
            <a:ext cx="2280252" cy="387542"/>
          </a:xfrm>
          <a:prstGeom prst="rect">
            <a:avLst/>
          </a:prstGeom>
        </p:spPr>
      </p:pic>
      <p:pic>
        <p:nvPicPr>
          <p:cNvPr id="27" name="图片 40" descr="2U服务器丝印图.png"/>
          <p:cNvPicPr>
            <a:picLocks noChangeAspect="1"/>
          </p:cNvPicPr>
          <p:nvPr/>
        </p:nvPicPr>
        <p:blipFill>
          <a:blip r:embed="rId15"/>
          <a:srcRect b="43"/>
          <a:stretch>
            <a:fillRect/>
          </a:stretch>
        </p:blipFill>
        <p:spPr>
          <a:xfrm>
            <a:off x="5125761" y="4039000"/>
            <a:ext cx="2723948" cy="958722"/>
          </a:xfrm>
          <a:prstGeom prst="rect">
            <a:avLst/>
          </a:prstGeom>
          <a:noFill/>
          <a:ln w="9525">
            <a:noFill/>
            <a:miter/>
          </a:ln>
        </p:spPr>
      </p:pic>
      <p:pic>
        <p:nvPicPr>
          <p:cNvPr id="28" name="图片 27"/>
          <p:cNvPicPr>
            <a:picLocks noChangeAspect="1"/>
          </p:cNvPicPr>
          <p:nvPr/>
        </p:nvPicPr>
        <p:blipFill>
          <a:blip r:embed="rId16"/>
          <a:stretch>
            <a:fillRect/>
          </a:stretch>
        </p:blipFill>
        <p:spPr>
          <a:xfrm>
            <a:off x="3794960" y="2679339"/>
            <a:ext cx="2307526" cy="1191663"/>
          </a:xfrm>
          <a:prstGeom prst="rect">
            <a:avLst/>
          </a:prstGeom>
        </p:spPr>
      </p:pic>
      <p:pic>
        <p:nvPicPr>
          <p:cNvPr id="4" name="图片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00384" y="1411323"/>
            <a:ext cx="1239789" cy="1239789"/>
          </a:xfrm>
          <a:prstGeom prst="rect">
            <a:avLst/>
          </a:prstGeom>
        </p:spPr>
      </p:pic>
      <p:pic>
        <p:nvPicPr>
          <p:cNvPr id="6" name="图片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8383" y="5358959"/>
            <a:ext cx="2495082" cy="819913"/>
          </a:xfrm>
          <a:prstGeom prst="rect">
            <a:avLst/>
          </a:prstGeom>
        </p:spPr>
      </p:pic>
      <p:sp>
        <p:nvSpPr>
          <p:cNvPr id="31" name="Rectangle 30"/>
          <p:cNvSpPr/>
          <p:nvPr/>
        </p:nvSpPr>
        <p:spPr>
          <a:xfrm>
            <a:off x="8446269" y="2341034"/>
            <a:ext cx="3542531" cy="3046386"/>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87" tIns="50794" rIns="101587" bIns="50794" rtlCol="0" anchor="ctr"/>
          <a:lstStyle/>
          <a:p>
            <a:pPr algn="ctr"/>
            <a:endParaRPr lang="en-US" sz="2000"/>
          </a:p>
        </p:txBody>
      </p:sp>
      <p:sp>
        <p:nvSpPr>
          <p:cNvPr id="5" name="文本框 4"/>
          <p:cNvSpPr txBox="1"/>
          <p:nvPr/>
        </p:nvSpPr>
        <p:spPr>
          <a:xfrm>
            <a:off x="8480777" y="2215259"/>
            <a:ext cx="3488958" cy="3295015"/>
          </a:xfrm>
          <a:prstGeom prst="rect">
            <a:avLst/>
          </a:prstGeom>
          <a:noFill/>
        </p:spPr>
        <p:txBody>
          <a:bodyPr wrap="square" lIns="101587" tIns="50794" rIns="101587" bIns="50794" rtlCol="0">
            <a:spAutoFit/>
          </a:bodyPr>
          <a:lstStyle/>
          <a:p>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r>
              <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rPr>
              <a:t>Hardware consolidation</a:t>
            </a: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r>
              <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rPr>
              <a:t>Unified Management</a:t>
            </a: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r>
              <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rPr>
              <a:t>Massive TCO reduction</a:t>
            </a: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r>
              <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rPr>
              <a:t>Secure and stable </a:t>
            </a: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r>
              <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rPr>
              <a:t>Future-proof</a:t>
            </a: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marL="285750" indent="-285750">
              <a:buFont typeface="Arial" panose="020B0604020202020204" pitchFamily="34" charset="0"/>
              <a:buChar char="•"/>
            </a:pPr>
            <a:endParaRPr kumimoji="1" lang="en-US" altLang="zh-CN" sz="1890" dirty="0">
              <a:solidFill>
                <a:srgbClr val="FEE799"/>
              </a:solidFill>
              <a:latin typeface="Century Gothic" panose="020B0502020202020204" pitchFamily="34" charset="0"/>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0559"/>
            <a:ext cx="12192000" cy="6918220"/>
          </a:xfrm>
          <a:prstGeom prst="rect">
            <a:avLst/>
          </a:prstGeom>
        </p:spPr>
      </p:pic>
      <p:grpSp>
        <p:nvGrpSpPr>
          <p:cNvPr id="21" name="组合 1"/>
          <p:cNvGrpSpPr/>
          <p:nvPr/>
        </p:nvGrpSpPr>
        <p:grpSpPr>
          <a:xfrm>
            <a:off x="801306" y="2488100"/>
            <a:ext cx="6309013" cy="3603362"/>
            <a:chOff x="476266" y="1255872"/>
            <a:chExt cx="7823833" cy="2873119"/>
          </a:xfrm>
        </p:grpSpPr>
        <p:pic>
          <p:nvPicPr>
            <p:cNvPr id="22" name="Picture 6" descr="R:\拥抱\PNG\1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66" y="1255872"/>
              <a:ext cx="7823833" cy="287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R:\拥抱\PNG\1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49" y="1728093"/>
              <a:ext cx="5122306" cy="232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9"/>
            <p:cNvSpPr>
              <a:spLocks noChangeArrowheads="1"/>
            </p:cNvSpPr>
            <p:nvPr/>
          </p:nvSpPr>
          <p:spPr bwMode="auto">
            <a:xfrm>
              <a:off x="807822" y="1779085"/>
              <a:ext cx="5235200" cy="26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555" b="1" dirty="0">
                  <a:solidFill>
                    <a:srgbClr val="FEE799"/>
                  </a:solidFill>
                  <a:latin typeface="Century Gothic" panose="020B0502020202020204" pitchFamily="34" charset="0"/>
                  <a:ea typeface="Microsoft YaHei" panose="020B0503020204020204" charset="-122"/>
                </a:rPr>
                <a:t>1</a:t>
              </a:r>
              <a:r>
                <a:rPr kumimoji="0" lang="en-US" altLang="zh-CN" sz="1555" b="1" baseline="30000" dirty="0">
                  <a:solidFill>
                    <a:srgbClr val="FEE799"/>
                  </a:solidFill>
                  <a:latin typeface="Century Gothic" panose="020B0502020202020204" pitchFamily="34" charset="0"/>
                  <a:ea typeface="Microsoft YaHei" panose="020B0503020204020204" charset="-122"/>
                </a:rPr>
                <a:t>st</a:t>
              </a:r>
              <a:r>
                <a:rPr kumimoji="0" lang="en-US" altLang="zh-CN" sz="1555" b="1" dirty="0">
                  <a:solidFill>
                    <a:srgbClr val="FEE799"/>
                  </a:solidFill>
                  <a:latin typeface="Century Gothic" panose="020B0502020202020204" pitchFamily="34" charset="0"/>
                  <a:ea typeface="Microsoft YaHei" panose="020B0503020204020204" charset="-122"/>
                </a:rPr>
                <a:t> Gen of HCI: Nutanix/Simplivity</a:t>
              </a:r>
              <a:endParaRPr kumimoji="0" lang="zh-CN" altLang="en-US" sz="1890" b="1" dirty="0">
                <a:solidFill>
                  <a:srgbClr val="FEE799"/>
                </a:solidFill>
                <a:latin typeface="Century Gothic" panose="020B0502020202020204" pitchFamily="34" charset="0"/>
                <a:ea typeface="Microsoft YaHei" panose="020B0503020204020204" charset="-122"/>
              </a:endParaRPr>
            </a:p>
          </p:txBody>
        </p:sp>
      </p:grpSp>
      <p:sp>
        <p:nvSpPr>
          <p:cNvPr id="26" name="矩形 9"/>
          <p:cNvSpPr>
            <a:spLocks noChangeArrowheads="1"/>
          </p:cNvSpPr>
          <p:nvPr/>
        </p:nvSpPr>
        <p:spPr bwMode="auto">
          <a:xfrm>
            <a:off x="3433528" y="2613234"/>
            <a:ext cx="3603042" cy="33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1555" b="1" dirty="0">
                <a:solidFill>
                  <a:srgbClr val="FEE799"/>
                </a:solidFill>
                <a:latin typeface="Century Gothic" panose="020B0502020202020204" pitchFamily="34" charset="0"/>
                <a:ea typeface="Microsoft YaHei" panose="020B0503020204020204" charset="-122"/>
              </a:rPr>
              <a:t>2</a:t>
            </a:r>
            <a:r>
              <a:rPr kumimoji="0" lang="en-US" altLang="zh-CN" sz="1555" b="1" baseline="30000" dirty="0">
                <a:solidFill>
                  <a:srgbClr val="FEE799"/>
                </a:solidFill>
                <a:latin typeface="Century Gothic" panose="020B0502020202020204" pitchFamily="34" charset="0"/>
                <a:ea typeface="Microsoft YaHei" panose="020B0503020204020204" charset="-122"/>
              </a:rPr>
              <a:t>nd</a:t>
            </a:r>
            <a:r>
              <a:rPr kumimoji="0" lang="en-US" altLang="zh-CN" sz="1555" b="1" dirty="0">
                <a:solidFill>
                  <a:srgbClr val="FEE799"/>
                </a:solidFill>
                <a:latin typeface="Century Gothic" panose="020B0502020202020204" pitchFamily="34" charset="0"/>
                <a:ea typeface="Microsoft YaHei" panose="020B0503020204020204" charset="-122"/>
              </a:rPr>
              <a:t>  Gen of HCI: VMware (partially)</a:t>
            </a:r>
            <a:endParaRPr kumimoji="0" lang="zh-CN" altLang="en-US" sz="1555" b="1" dirty="0">
              <a:solidFill>
                <a:srgbClr val="FEE799"/>
              </a:solidFill>
              <a:latin typeface="Century Gothic" panose="020B0502020202020204" pitchFamily="34" charset="0"/>
              <a:ea typeface="Microsoft YaHei" panose="020B0503020204020204" charset="-122"/>
            </a:endParaRPr>
          </a:p>
        </p:txBody>
      </p:sp>
      <p:sp>
        <p:nvSpPr>
          <p:cNvPr id="27" name="Freeform 409"/>
          <p:cNvSpPr>
            <a:spLocks noEditPoints="1"/>
          </p:cNvSpPr>
          <p:nvPr/>
        </p:nvSpPr>
        <p:spPr bwMode="auto">
          <a:xfrm>
            <a:off x="2110769" y="4068117"/>
            <a:ext cx="791" cy="822670"/>
          </a:xfrm>
          <a:custGeom>
            <a:avLst/>
            <a:gdLst>
              <a:gd name="T0" fmla="*/ 1 w 1"/>
              <a:gd name="T1" fmla="*/ 849 h 849"/>
              <a:gd name="T2" fmla="*/ 0 w 1"/>
              <a:gd name="T3" fmla="*/ 849 h 849"/>
              <a:gd name="T4" fmla="*/ 1 w 1"/>
              <a:gd name="T5" fmla="*/ 849 h 849"/>
              <a:gd name="T6" fmla="*/ 1 w 1"/>
              <a:gd name="T7" fmla="*/ 849 h 849"/>
              <a:gd name="T8" fmla="*/ 1 w 1"/>
              <a:gd name="T9" fmla="*/ 0 h 849"/>
              <a:gd name="T10" fmla="*/ 1 w 1"/>
              <a:gd name="T11" fmla="*/ 0 h 849"/>
              <a:gd name="T12" fmla="*/ 1 w 1"/>
              <a:gd name="T13" fmla="*/ 0 h 849"/>
              <a:gd name="T14" fmla="*/ 1 w 1"/>
              <a:gd name="T15" fmla="*/ 0 h 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849">
                <a:moveTo>
                  <a:pt x="1" y="849"/>
                </a:moveTo>
                <a:cubicBezTo>
                  <a:pt x="1" y="849"/>
                  <a:pt x="0" y="849"/>
                  <a:pt x="0" y="849"/>
                </a:cubicBezTo>
                <a:cubicBezTo>
                  <a:pt x="1" y="849"/>
                  <a:pt x="1" y="849"/>
                  <a:pt x="1" y="849"/>
                </a:cubicBezTo>
                <a:cubicBezTo>
                  <a:pt x="1" y="849"/>
                  <a:pt x="1" y="849"/>
                  <a:pt x="1" y="849"/>
                </a:cubicBezTo>
                <a:moveTo>
                  <a:pt x="1" y="0"/>
                </a:moveTo>
                <a:cubicBezTo>
                  <a:pt x="1" y="0"/>
                  <a:pt x="1" y="0"/>
                  <a:pt x="1" y="0"/>
                </a:cubicBezTo>
                <a:cubicBezTo>
                  <a:pt x="1" y="0"/>
                  <a:pt x="1" y="0"/>
                  <a:pt x="1" y="0"/>
                </a:cubicBezTo>
                <a:cubicBezTo>
                  <a:pt x="1" y="0"/>
                  <a:pt x="1" y="0"/>
                  <a:pt x="1" y="0"/>
                </a:cubicBezTo>
              </a:path>
            </a:pathLst>
          </a:custGeom>
          <a:solidFill>
            <a:srgbClr val="3F627D"/>
          </a:solidFill>
          <a:ln>
            <a:noFill/>
          </a:ln>
          <a:extLst>
            <a:ext uri="{91240B29-F687-4F45-9708-019B960494DF}">
              <a14:hiddenLine xmlns:a14="http://schemas.microsoft.com/office/drawing/2010/main" w="9525">
                <a:solidFill>
                  <a:srgbClr val="000000"/>
                </a:solidFill>
                <a:round/>
              </a14:hiddenLine>
            </a:ext>
          </a:extLst>
        </p:spPr>
        <p:txBody>
          <a:bodyPr vert="horz" wrap="square" lIns="121371" tIns="60685" rIns="121371" bIns="60685" numCol="1" anchor="t" anchorCtr="0" compatLnSpc="1"/>
          <a:lstStyle/>
          <a:p>
            <a:endParaRPr lang="zh-CN" altLang="en-US" sz="2000">
              <a:solidFill>
                <a:srgbClr val="FEE799"/>
              </a:solidFill>
            </a:endParaRPr>
          </a:p>
        </p:txBody>
      </p:sp>
      <p:grpSp>
        <p:nvGrpSpPr>
          <p:cNvPr id="28" name="组合 4"/>
          <p:cNvGrpSpPr/>
          <p:nvPr/>
        </p:nvGrpSpPr>
        <p:grpSpPr>
          <a:xfrm>
            <a:off x="1192556" y="3747517"/>
            <a:ext cx="1752600" cy="1730963"/>
            <a:chOff x="1403648" y="2486052"/>
            <a:chExt cx="1314450" cy="1314450"/>
          </a:xfrm>
        </p:grpSpPr>
        <p:pic>
          <p:nvPicPr>
            <p:cNvPr id="29" name="Picture 4"/>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03648" y="2486052"/>
              <a:ext cx="1314450" cy="1314450"/>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0" name="矩形 29"/>
            <p:cNvSpPr/>
            <p:nvPr/>
          </p:nvSpPr>
          <p:spPr>
            <a:xfrm>
              <a:off x="1495355" y="3481517"/>
              <a:ext cx="1129338" cy="315361"/>
            </a:xfrm>
            <a:prstGeom prst="rect">
              <a:avLst/>
            </a:prstGeom>
            <a:ln w="19050">
              <a:noFill/>
            </a:ln>
          </p:spPr>
          <p:txBody>
            <a:bodyPr wrap="squar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r>
                <a:rPr kumimoji="0" lang="en-US" altLang="zh-CN" sz="2110" b="1" dirty="0">
                  <a:solidFill>
                    <a:srgbClr val="FEE799"/>
                  </a:solidFill>
                  <a:latin typeface="Century Gothic" panose="020B0502020202020204" pitchFamily="34" charset="0"/>
                  <a:ea typeface="Microsoft YaHei" panose="020B0503020204020204" charset="-122"/>
                </a:rPr>
                <a:t>Compute</a:t>
              </a:r>
              <a:endParaRPr kumimoji="0" lang="zh-CN" altLang="en-US" sz="2110" b="1" dirty="0">
                <a:solidFill>
                  <a:srgbClr val="FEE799"/>
                </a:solidFill>
                <a:latin typeface="Century Gothic" panose="020B0502020202020204" pitchFamily="34" charset="0"/>
                <a:ea typeface="Microsoft YaHei" panose="020B0503020204020204" charset="-122"/>
              </a:endParaRPr>
            </a:p>
          </p:txBody>
        </p:sp>
      </p:grpSp>
      <p:grpSp>
        <p:nvGrpSpPr>
          <p:cNvPr id="31" name="组合 5"/>
          <p:cNvGrpSpPr/>
          <p:nvPr/>
        </p:nvGrpSpPr>
        <p:grpSpPr>
          <a:xfrm>
            <a:off x="3208310" y="3747518"/>
            <a:ext cx="1752600" cy="1730963"/>
            <a:chOff x="2915816" y="2478435"/>
            <a:chExt cx="1314450" cy="1314450"/>
          </a:xfrm>
        </p:grpSpPr>
        <p:pic>
          <p:nvPicPr>
            <p:cNvPr id="32" name="Picture 3"/>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915816" y="2478435"/>
              <a:ext cx="1314450" cy="1314450"/>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3" name="矩形 32"/>
            <p:cNvSpPr/>
            <p:nvPr/>
          </p:nvSpPr>
          <p:spPr>
            <a:xfrm>
              <a:off x="2957386" y="3467902"/>
              <a:ext cx="1231310" cy="315361"/>
            </a:xfrm>
            <a:prstGeom prst="rect">
              <a:avLst/>
            </a:prstGeom>
          </p:spPr>
          <p:txBody>
            <a:bodyPr wrap="square">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r>
                <a:rPr kumimoji="0" lang="en-US" altLang="zh-CN" sz="2110" b="1" dirty="0">
                  <a:solidFill>
                    <a:srgbClr val="FEE799"/>
                  </a:solidFill>
                  <a:latin typeface="Century Gothic" panose="020B0502020202020204" pitchFamily="34" charset="0"/>
                  <a:ea typeface="Microsoft YaHei" panose="020B0503020204020204" charset="-122"/>
                </a:rPr>
                <a:t>Storage</a:t>
              </a:r>
              <a:endParaRPr kumimoji="0" lang="zh-CN" altLang="en-US" sz="2110" b="1" dirty="0">
                <a:solidFill>
                  <a:srgbClr val="FEE799"/>
                </a:solidFill>
                <a:latin typeface="Century Gothic" panose="020B0502020202020204" pitchFamily="34" charset="0"/>
                <a:ea typeface="Microsoft YaHei" panose="020B0503020204020204" charset="-122"/>
              </a:endParaRPr>
            </a:p>
          </p:txBody>
        </p:sp>
      </p:grpSp>
      <p:sp>
        <p:nvSpPr>
          <p:cNvPr id="34" name="矩形 33"/>
          <p:cNvSpPr/>
          <p:nvPr/>
        </p:nvSpPr>
        <p:spPr>
          <a:xfrm>
            <a:off x="532608" y="319053"/>
            <a:ext cx="10161784" cy="1472565"/>
          </a:xfrm>
          <a:prstGeom prst="rect">
            <a:avLst/>
          </a:prstGeom>
          <a:ln>
            <a:noFill/>
          </a:ln>
        </p:spPr>
        <p:txBody>
          <a:bodyPr wrap="square" lIns="121371" tIns="60685" rIns="121371" bIns="60685">
            <a:spAutoFit/>
          </a:bodyPr>
          <a:lstStyle/>
          <a:p>
            <a:pPr>
              <a:lnSpc>
                <a:spcPct val="150000"/>
              </a:lnSpc>
              <a:spcAft>
                <a:spcPts val="1200"/>
              </a:spcAft>
            </a:pPr>
            <a:r>
              <a:rPr kumimoji="1" lang="en-US" altLang="zh-CN" sz="3110" b="1" dirty="0">
                <a:solidFill>
                  <a:srgbClr val="FEE799"/>
                </a:solidFill>
                <a:latin typeface="Century Gothic" panose="020B0502020202020204" pitchFamily="34" charset="0"/>
                <a:ea typeface="Microsoft YaHei" panose="020B0503020204020204" charset="-122"/>
                <a:cs typeface="Microsoft YaHei" panose="020B0503020204020204" charset="-122"/>
              </a:rPr>
              <a:t>Sangfor HCI defines the Future IT Architecture</a:t>
            </a:r>
            <a:endParaRPr kumimoji="1" lang="en-US" altLang="zh-CN" sz="3110" b="1"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a:lnSpc>
                <a:spcPct val="60000"/>
              </a:lnSpc>
            </a:pPr>
            <a:endParaRPr kumimoji="1" lang="en-US" altLang="zh-CN" sz="3110" b="1" dirty="0">
              <a:solidFill>
                <a:srgbClr val="FEE799"/>
              </a:solidFill>
              <a:latin typeface="Century Gothic" panose="020B0502020202020204" pitchFamily="34" charset="0"/>
              <a:ea typeface="Microsoft YaHei" panose="020B0503020204020204" charset="-122"/>
              <a:cs typeface="Microsoft YaHei" panose="020B0503020204020204" charset="-122"/>
            </a:endParaRPr>
          </a:p>
          <a:p>
            <a:pPr>
              <a:lnSpc>
                <a:spcPct val="60000"/>
              </a:lnSpc>
            </a:pPr>
            <a:endParaRPr kumimoji="1" lang="en-US" altLang="zh-CN" sz="2110" dirty="0">
              <a:solidFill>
                <a:srgbClr val="FEE799"/>
              </a:solidFill>
              <a:latin typeface="Century Gothic" panose="020B0502020202020204" pitchFamily="34" charset="0"/>
              <a:ea typeface="Microsoft YaHei" panose="020B0503020204020204" charset="-122"/>
              <a:cs typeface="Microsoft YaHei" panose="020B0503020204020204" charset="-122"/>
            </a:endParaRPr>
          </a:p>
        </p:txBody>
      </p:sp>
      <p:grpSp>
        <p:nvGrpSpPr>
          <p:cNvPr id="35" name="组合 12"/>
          <p:cNvGrpSpPr/>
          <p:nvPr/>
        </p:nvGrpSpPr>
        <p:grpSpPr>
          <a:xfrm>
            <a:off x="689158" y="2038420"/>
            <a:ext cx="9141004" cy="4331610"/>
            <a:chOff x="620242" y="1796478"/>
            <a:chExt cx="8226904" cy="3898449"/>
          </a:xfrm>
        </p:grpSpPr>
        <p:grpSp>
          <p:nvGrpSpPr>
            <p:cNvPr id="36" name="组合 11"/>
            <p:cNvGrpSpPr/>
            <p:nvPr/>
          </p:nvGrpSpPr>
          <p:grpSpPr>
            <a:xfrm>
              <a:off x="620242" y="1796478"/>
              <a:ext cx="8226904" cy="3898449"/>
              <a:chOff x="745367" y="1873478"/>
              <a:chExt cx="8226904" cy="3898449"/>
            </a:xfrm>
          </p:grpSpPr>
          <p:pic>
            <p:nvPicPr>
              <p:cNvPr id="38" name="Picture 6" descr="R:\拥抱\PNG\1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67" y="1873478"/>
                <a:ext cx="7932354" cy="389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60620" y="3430916"/>
                <a:ext cx="1576426" cy="1556964"/>
              </a:xfrm>
              <a:prstGeom prst="rect">
                <a:avLst/>
              </a:prstGeom>
              <a:ln w="19050">
                <a:solidFill>
                  <a:schemeClr val="bg1"/>
                </a:solidFill>
              </a:ln>
            </p:spPr>
          </p:pic>
          <p:sp>
            <p:nvSpPr>
              <p:cNvPr id="40" name="矩形 9"/>
              <p:cNvSpPr>
                <a:spLocks noChangeArrowheads="1"/>
              </p:cNvSpPr>
              <p:nvPr/>
            </p:nvSpPr>
            <p:spPr bwMode="auto">
              <a:xfrm>
                <a:off x="5016064" y="1878060"/>
                <a:ext cx="3956207" cy="38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000" b="1" dirty="0">
                    <a:solidFill>
                      <a:srgbClr val="FEE799"/>
                    </a:solidFill>
                    <a:latin typeface="Century Gothic" panose="020B0502020202020204" pitchFamily="34" charset="0"/>
                    <a:ea typeface="Microsoft YaHei" panose="020B0503020204020204" charset="-122"/>
                  </a:rPr>
                  <a:t>3</a:t>
                </a:r>
                <a:r>
                  <a:rPr kumimoji="0" lang="en-US" altLang="zh-CN" sz="2000" b="1" baseline="30000" dirty="0">
                    <a:solidFill>
                      <a:srgbClr val="FEE799"/>
                    </a:solidFill>
                    <a:latin typeface="Century Gothic" panose="020B0502020202020204" pitchFamily="34" charset="0"/>
                    <a:ea typeface="Microsoft YaHei" panose="020B0503020204020204" charset="-122"/>
                  </a:rPr>
                  <a:t>rd</a:t>
                </a:r>
                <a:r>
                  <a:rPr kumimoji="0" lang="en-US" altLang="zh-CN" sz="2000" b="1" dirty="0">
                    <a:solidFill>
                      <a:srgbClr val="FEE799"/>
                    </a:solidFill>
                    <a:latin typeface="Century Gothic" panose="020B0502020202020204" pitchFamily="34" charset="0"/>
                    <a:ea typeface="Microsoft YaHei" panose="020B0503020204020204" charset="-122"/>
                  </a:rPr>
                  <a:t> Gen of HCI: Sangfor HCI </a:t>
                </a:r>
                <a:endParaRPr kumimoji="0" lang="zh-CN" altLang="en-US" sz="2000" b="1" dirty="0">
                  <a:solidFill>
                    <a:srgbClr val="FEE799"/>
                  </a:solidFill>
                  <a:latin typeface="Century Gothic" panose="020B0502020202020204" pitchFamily="34" charset="0"/>
                  <a:ea typeface="Microsoft YaHei" panose="020B0503020204020204" charset="-122"/>
                </a:endParaRPr>
              </a:p>
            </p:txBody>
          </p:sp>
        </p:grpSp>
        <p:sp>
          <p:nvSpPr>
            <p:cNvPr id="37" name="矩形 36"/>
            <p:cNvSpPr/>
            <p:nvPr/>
          </p:nvSpPr>
          <p:spPr bwMode="auto">
            <a:xfrm>
              <a:off x="6739167" y="4537597"/>
              <a:ext cx="1349832" cy="400050"/>
            </a:xfrm>
            <a:prstGeom prst="rect">
              <a:avLst/>
            </a:prstGeom>
          </p:spPr>
          <p:txBody>
            <a:bodyPr wrap="squar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r>
                <a:rPr kumimoji="0" lang="en-US" altLang="zh-CN" sz="2110" b="1" dirty="0">
                  <a:solidFill>
                    <a:srgbClr val="FEE799"/>
                  </a:solidFill>
                  <a:latin typeface="Century Gothic" panose="020B0502020202020204" pitchFamily="34" charset="0"/>
                  <a:ea typeface="Microsoft YaHei" panose="020B0503020204020204" charset="-122"/>
                </a:rPr>
                <a:t>Security</a:t>
              </a:r>
              <a:endParaRPr kumimoji="0" lang="zh-CN" altLang="en-US" sz="2110" b="1" dirty="0">
                <a:solidFill>
                  <a:srgbClr val="FEE799"/>
                </a:solidFill>
                <a:latin typeface="Century Gothic" panose="020B0502020202020204" pitchFamily="34" charset="0"/>
                <a:ea typeface="Microsoft YaHei" panose="020B0503020204020204" charset="-122"/>
              </a:endParaRPr>
            </a:p>
          </p:txBody>
        </p:sp>
      </p:grpSp>
      <p:pic>
        <p:nvPicPr>
          <p:cNvPr id="41" name="Picture 3"/>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235049" y="3747519"/>
            <a:ext cx="1751588" cy="1729963"/>
          </a:xfrm>
          <a:prstGeom prst="rect">
            <a:avLst/>
          </a:prstGeom>
          <a:ln w="19050">
            <a:solidFill>
              <a:schemeClr val="bg1"/>
            </a:solidFill>
          </a:ln>
        </p:spPr>
      </p:pic>
      <p:sp>
        <p:nvSpPr>
          <p:cNvPr id="49" name="矩形 49"/>
          <p:cNvSpPr/>
          <p:nvPr/>
        </p:nvSpPr>
        <p:spPr bwMode="auto">
          <a:xfrm>
            <a:off x="5373690" y="5062719"/>
            <a:ext cx="1459944" cy="444500"/>
          </a:xfrm>
          <a:prstGeom prst="rect">
            <a:avLst/>
          </a:prstGeom>
        </p:spPr>
        <p:txBody>
          <a:bodyPr wrap="square" lIns="121371" tIns="60685" rIns="121371" bIns="60685">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r>
              <a:rPr kumimoji="0" lang="en-US" altLang="zh-CN" sz="2110" b="1" dirty="0">
                <a:solidFill>
                  <a:srgbClr val="FEE799"/>
                </a:solidFill>
                <a:latin typeface="Century Gothic" panose="020B0502020202020204" pitchFamily="34" charset="0"/>
                <a:ea typeface="Microsoft YaHei" panose="020B0503020204020204" charset="-122"/>
              </a:rPr>
              <a:t>Network</a:t>
            </a:r>
            <a:endParaRPr kumimoji="0" lang="zh-CN" altLang="en-US" sz="2110" b="1" dirty="0">
              <a:solidFill>
                <a:srgbClr val="FEE799"/>
              </a:solidFill>
              <a:latin typeface="Century Gothic" panose="020B0502020202020204" pitchFamily="34" charset="0"/>
              <a:ea typeface="Microsoft YaHei" panose="020B0503020204020204" charset="-122"/>
            </a:endParaRPr>
          </a:p>
        </p:txBody>
      </p:sp>
      <p:sp>
        <p:nvSpPr>
          <p:cNvPr id="50" name="Rectangle 7"/>
          <p:cNvSpPr/>
          <p:nvPr/>
        </p:nvSpPr>
        <p:spPr>
          <a:xfrm>
            <a:off x="532608" y="1155518"/>
            <a:ext cx="8897142" cy="398780"/>
          </a:xfrm>
          <a:prstGeom prst="rect">
            <a:avLst/>
          </a:prstGeom>
        </p:spPr>
        <p:txBody>
          <a:bodyPr wrap="square">
            <a:spAutoFit/>
          </a:bodyPr>
          <a:lstStyle/>
          <a:p>
            <a:r>
              <a:rPr kumimoji="1" lang="en-US" altLang="zh-CN" sz="2000" dirty="0">
                <a:solidFill>
                  <a:srgbClr val="FEE799"/>
                </a:solidFill>
                <a:latin typeface="Century Gothic" panose="020B0502020202020204" pitchFamily="34" charset="0"/>
                <a:ea typeface="Microsoft YaHei" panose="020B0503020204020204" charset="-122"/>
                <a:cs typeface="Microsoft YaHei" panose="020B0503020204020204" charset="-122"/>
              </a:rPr>
              <a:t>Fully Converged, including Hardware and Management </a:t>
            </a:r>
            <a:endParaRPr lang="en-US" sz="2000" dirty="0">
              <a:solidFill>
                <a:srgbClr val="FEE799"/>
              </a:solidFill>
            </a:endParaRPr>
          </a:p>
        </p:txBody>
      </p:sp>
      <p:pic>
        <p:nvPicPr>
          <p:cNvPr id="52"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3439" y="1479408"/>
            <a:ext cx="1226311" cy="981049"/>
          </a:xfrm>
          <a:prstGeom prst="rect">
            <a:avLst/>
          </a:prstGeom>
          <a:effectLst>
            <a:innerShdw blurRad="63500" dist="50800">
              <a:prstClr val="black">
                <a:alpha val="50000"/>
              </a:prstClr>
            </a:innerShdw>
          </a:effectLst>
        </p:spPr>
      </p:pic>
      <p:sp>
        <p:nvSpPr>
          <p:cNvPr id="53" name="TextBox 10"/>
          <p:cNvSpPr txBox="1"/>
          <p:nvPr/>
        </p:nvSpPr>
        <p:spPr>
          <a:xfrm>
            <a:off x="10264987" y="1764748"/>
            <a:ext cx="1555115" cy="398780"/>
          </a:xfrm>
          <a:prstGeom prst="rect">
            <a:avLst/>
          </a:prstGeom>
          <a:noFill/>
        </p:spPr>
        <p:txBody>
          <a:bodyPr wrap="none" rtlCol="0">
            <a:spAutoFit/>
          </a:bodyPr>
          <a:lstStyle/>
          <a:p>
            <a:r>
              <a:rPr lang="en-US" sz="2000" b="1" dirty="0">
                <a:solidFill>
                  <a:srgbClr val="FEE799"/>
                </a:solidFill>
                <a:effectLst>
                  <a:glow rad="139700">
                    <a:schemeClr val="accent1">
                      <a:satMod val="175000"/>
                      <a:alpha val="40000"/>
                    </a:schemeClr>
                  </a:glow>
                </a:effectLst>
              </a:rPr>
              <a:t>INNOVATION</a:t>
            </a:r>
            <a:endParaRPr lang="en-US" sz="2000" b="1" dirty="0">
              <a:solidFill>
                <a:srgbClr val="FEE799"/>
              </a:solidFill>
              <a:effectLst>
                <a:glow rad="139700">
                  <a:schemeClr val="accent1">
                    <a:satMod val="175000"/>
                    <a:alpha val="40000"/>
                  </a:schemeClr>
                </a:glo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dissolve">
                                      <p:cBhvr>
                                        <p:cTn id="11" dur="500"/>
                                        <p:tgtEl>
                                          <p:spTgt spid="53"/>
                                        </p:tgtEl>
                                      </p:cBhvr>
                                    </p:animEffect>
                                  </p:childTnLst>
                                </p:cTn>
                              </p:par>
                              <p:par>
                                <p:cTn id="12" presetID="9"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dissolve">
                                      <p:cBhvr>
                                        <p:cTn id="1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文本框 95"/>
          <p:cNvSpPr txBox="1">
            <a:spLocks noChangeArrowheads="1"/>
          </p:cNvSpPr>
          <p:nvPr/>
        </p:nvSpPr>
        <p:spPr bwMode="auto">
          <a:xfrm>
            <a:off x="1103446" y="2224566"/>
            <a:ext cx="3456384"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368" tIns="60684" rIns="121368" bIns="60684">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110" b="1" dirty="0">
                <a:solidFill>
                  <a:srgbClr val="FED16F"/>
                </a:solidFill>
                <a:latin typeface="Microsoft YaHei" panose="020B0503020204020204" charset="-122"/>
                <a:ea typeface="Microsoft YaHei" panose="020B0503020204020204" charset="-122"/>
              </a:rPr>
              <a:t>1 Server = 1 Micro DC</a:t>
            </a:r>
            <a:endParaRPr kumimoji="0" lang="zh-CN" altLang="en-US" sz="2110" b="1" dirty="0">
              <a:solidFill>
                <a:srgbClr val="FED16F"/>
              </a:solidFill>
              <a:latin typeface="Microsoft YaHei" panose="020B0503020204020204" charset="-122"/>
              <a:ea typeface="Microsoft YaHei" panose="020B0503020204020204" charset="-122"/>
            </a:endParaRPr>
          </a:p>
        </p:txBody>
      </p:sp>
      <p:grpSp>
        <p:nvGrpSpPr>
          <p:cNvPr id="52227" name="组 1"/>
          <p:cNvGrpSpPr/>
          <p:nvPr/>
        </p:nvGrpSpPr>
        <p:grpSpPr bwMode="auto">
          <a:xfrm>
            <a:off x="4463819" y="1377403"/>
            <a:ext cx="7104789" cy="4327408"/>
            <a:chOff x="3148013" y="1447800"/>
            <a:chExt cx="5976937" cy="3743325"/>
          </a:xfrm>
        </p:grpSpPr>
        <p:sp>
          <p:nvSpPr>
            <p:cNvPr id="35" name="梯形 34"/>
            <p:cNvSpPr/>
            <p:nvPr/>
          </p:nvSpPr>
          <p:spPr>
            <a:xfrm rot="10800000">
              <a:off x="3148013" y="1447800"/>
              <a:ext cx="5976937" cy="3531746"/>
            </a:xfrm>
            <a:prstGeom prst="trapezoid">
              <a:avLst>
                <a:gd name="adj" fmla="val 35535"/>
              </a:avLst>
            </a:prstGeom>
            <a:gradFill>
              <a:gsLst>
                <a:gs pos="0">
                  <a:sysClr val="window" lastClr="FFFFFF"/>
                </a:gs>
                <a:gs pos="100000">
                  <a:sysClr val="window" lastClr="FFFFFF">
                    <a:alpha val="0"/>
                  </a:sysClr>
                </a:gs>
              </a:gsLst>
              <a:lin ang="5400000" scaled="0"/>
            </a:gradFill>
            <a:ln w="25400" cap="flat" cmpd="sng" algn="ctr">
              <a:noFill/>
              <a:prstDash val="solid"/>
            </a:ln>
            <a:effectLst/>
          </p:spPr>
          <p:txBody>
            <a:bodyPr anchor="ctr"/>
            <a:lstStyle/>
            <a:p>
              <a:pPr algn="ctr" defTabSz="1143000">
                <a:defRPr/>
              </a:pPr>
              <a:endParaRPr lang="zh-CN" altLang="en-US" sz="2000" kern="0">
                <a:solidFill>
                  <a:prstClr val="white"/>
                </a:solidFill>
                <a:latin typeface="Microsoft YaHei" panose="020B0503020204020204" charset="-122"/>
                <a:cs typeface="Microsoft YaHei" panose="020B0503020204020204" charset="-122"/>
              </a:endParaRPr>
            </a:p>
          </p:txBody>
        </p:sp>
        <p:pic>
          <p:nvPicPr>
            <p:cNvPr id="52229" name="图片 40" descr="2U服务器丝印图.png"/>
            <p:cNvPicPr>
              <a:picLocks noChangeAspect="1" noChangeArrowheads="1"/>
            </p:cNvPicPr>
            <p:nvPr/>
          </p:nvPicPr>
          <p:blipFill>
            <a:blip r:embed="rId1" cstate="print">
              <a:extLst>
                <a:ext uri="{28A0092B-C50C-407E-A947-70E740481C1C}">
                  <a14:useLocalDpi xmlns:a14="http://schemas.microsoft.com/office/drawing/2010/main" val="0"/>
                </a:ext>
              </a:extLst>
            </a:blip>
            <a:srcRect t="2" b="22839"/>
            <a:stretch>
              <a:fillRect/>
            </a:stretch>
          </p:blipFill>
          <p:spPr bwMode="auto">
            <a:xfrm>
              <a:off x="3895725" y="3957638"/>
              <a:ext cx="44005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1"/>
            <p:cNvSpPr>
              <a:spLocks noChangeArrowheads="1"/>
            </p:cNvSpPr>
            <p:nvPr/>
          </p:nvSpPr>
          <p:spPr bwMode="auto">
            <a:xfrm>
              <a:off x="3989835" y="3051175"/>
              <a:ext cx="1450974" cy="50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Storage</a:t>
              </a:r>
              <a:endPar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a:p>
              <a:pPr algn="ct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Virtualization</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sp>
          <p:nvSpPr>
            <p:cNvPr id="52231" name="Text Box 12"/>
            <p:cNvSpPr txBox="1">
              <a:spLocks noChangeArrowheads="1"/>
            </p:cNvSpPr>
            <p:nvPr/>
          </p:nvSpPr>
          <p:spPr bwMode="auto">
            <a:xfrm>
              <a:off x="5401146" y="3528836"/>
              <a:ext cx="1619248" cy="63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lnSpc>
                  <a:spcPct val="130000"/>
                </a:lnSpc>
              </a:pP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Server</a:t>
              </a:r>
              <a:endPar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a:p>
              <a:pPr algn="ctr">
                <a:lnSpc>
                  <a:spcPct val="130000"/>
                </a:lnSpc>
              </a:pP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Virtualization</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sp>
          <p:nvSpPr>
            <p:cNvPr id="52232" name="Text Box 12"/>
            <p:cNvSpPr txBox="1">
              <a:spLocks noChangeArrowheads="1"/>
            </p:cNvSpPr>
            <p:nvPr/>
          </p:nvSpPr>
          <p:spPr bwMode="auto">
            <a:xfrm>
              <a:off x="6852030" y="3011488"/>
              <a:ext cx="1522413" cy="63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lnSpc>
                  <a:spcPct val="130000"/>
                </a:lnSpc>
              </a:pP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Network</a:t>
              </a:r>
              <a:endPar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a:p>
              <a:pPr algn="ctr">
                <a:lnSpc>
                  <a:spcPct val="130000"/>
                </a:lnSpc>
              </a:pP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Virtualization</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pic>
          <p:nvPicPr>
            <p:cNvPr id="40" name="Picture 4" descr="F:\丹媛\大型活动各设计（展会 论坛等）\渠道论坛\2015\PPT\PPT图\4754.png"/>
            <p:cNvPicPr>
              <a:picLocks noChangeAspect="1" noChangeArrowheads="1"/>
            </p:cNvPicPr>
            <p:nvPr/>
          </p:nvPicPr>
          <p:blipFill>
            <a:blip r:embed="rId2" cstate="print">
              <a:duotone>
                <a:prstClr val="black"/>
                <a:srgbClr val="9BBB59">
                  <a:tint val="45000"/>
                  <a:satMod val="400000"/>
                </a:srgbClr>
              </a:duotone>
              <a:extLst>
                <a:ext uri="{28A0092B-C50C-407E-A947-70E740481C1C}">
                  <a14:useLocalDpi xmlns:a14="http://schemas.microsoft.com/office/drawing/2010/main" val="0"/>
                </a:ext>
              </a:extLst>
            </a:blip>
            <a:srcRect/>
            <a:stretch>
              <a:fillRect/>
            </a:stretch>
          </p:blipFill>
          <p:spPr bwMode="auto">
            <a:xfrm>
              <a:off x="4300367" y="2260445"/>
              <a:ext cx="806078" cy="845679"/>
            </a:xfrm>
            <a:prstGeom prst="rect">
              <a:avLst/>
            </a:prstGeom>
            <a:noFill/>
          </p:spPr>
        </p:pic>
        <p:grpSp>
          <p:nvGrpSpPr>
            <p:cNvPr id="52234" name="组合 15"/>
            <p:cNvGrpSpPr/>
            <p:nvPr/>
          </p:nvGrpSpPr>
          <p:grpSpPr bwMode="auto">
            <a:xfrm>
              <a:off x="5762625" y="2803525"/>
              <a:ext cx="809625" cy="831850"/>
              <a:chOff x="4886162" y="2355726"/>
              <a:chExt cx="1166118" cy="1203036"/>
            </a:xfrm>
          </p:grpSpPr>
          <p:pic>
            <p:nvPicPr>
              <p:cNvPr id="42" name="Picture 5" descr="F:\丹媛\大型活动各设计（展会 论坛等）\渠道论坛\2015\PPT\PPT图\654.png"/>
              <p:cNvPicPr>
                <a:picLocks noChangeAspect="1" noChangeArrowheads="1"/>
              </p:cNvPicPr>
              <p:nvPr/>
            </p:nvPicPr>
            <p:blipFill>
              <a:blip r:embed="rId3" cstate="print">
                <a:duotone>
                  <a:prstClr val="black"/>
                  <a:srgbClr val="9BBB59">
                    <a:tint val="45000"/>
                    <a:satMod val="400000"/>
                  </a:srgbClr>
                </a:duotone>
                <a:extLst>
                  <a:ext uri="{28A0092B-C50C-407E-A947-70E740481C1C}">
                    <a14:useLocalDpi xmlns:a14="http://schemas.microsoft.com/office/drawing/2010/main" val="0"/>
                  </a:ext>
                </a:extLst>
              </a:blip>
              <a:srcRect/>
              <a:stretch>
                <a:fillRect/>
              </a:stretch>
            </p:blipFill>
            <p:spPr bwMode="auto">
              <a:xfrm>
                <a:off x="4886162" y="2355726"/>
                <a:ext cx="1166118" cy="1203036"/>
              </a:xfrm>
              <a:prstGeom prst="rect">
                <a:avLst/>
              </a:prstGeom>
              <a:noFill/>
            </p:spPr>
          </p:pic>
          <p:pic>
            <p:nvPicPr>
              <p:cNvPr id="43" name="Picture 6" descr="F:\公司的\logo\vmp宣传素材\aSV LOGO图\2.png"/>
              <p:cNvPicPr>
                <a:picLocks noChangeAspect="1" noChangeArrowheads="1"/>
              </p:cNvPicPr>
              <p:nvPr/>
            </p:nvPicPr>
            <p:blipFill>
              <a:blip r:embed="rId4" cstate="print">
                <a:duotone>
                  <a:prstClr val="black"/>
                  <a:srgbClr val="9BBB59">
                    <a:tint val="45000"/>
                    <a:satMod val="400000"/>
                  </a:srgbClr>
                </a:duotone>
                <a:extLst>
                  <a:ext uri="{28A0092B-C50C-407E-A947-70E740481C1C}">
                    <a14:useLocalDpi xmlns:a14="http://schemas.microsoft.com/office/drawing/2010/main" val="0"/>
                  </a:ext>
                </a:extLst>
              </a:blip>
              <a:srcRect/>
              <a:stretch>
                <a:fillRect/>
              </a:stretch>
            </p:blipFill>
            <p:spPr bwMode="auto">
              <a:xfrm>
                <a:off x="5104934" y="2657229"/>
                <a:ext cx="713522" cy="637601"/>
              </a:xfrm>
              <a:prstGeom prst="rect">
                <a:avLst/>
              </a:prstGeom>
              <a:noFill/>
            </p:spPr>
          </p:pic>
        </p:grpSp>
        <p:sp>
          <p:nvSpPr>
            <p:cNvPr id="44" name="椭圆 43"/>
            <p:cNvSpPr/>
            <p:nvPr/>
          </p:nvSpPr>
          <p:spPr>
            <a:xfrm>
              <a:off x="7219936" y="2308584"/>
              <a:ext cx="721107" cy="721540"/>
            </a:xfrm>
            <a:prstGeom prst="ellipse">
              <a:avLst/>
            </a:prstGeom>
            <a:noFill/>
            <a:ln w="25400" cap="flat" cmpd="sng" algn="ctr">
              <a:solidFill>
                <a:srgbClr val="C5E3A5"/>
              </a:solidFill>
              <a:prstDash val="dash"/>
            </a:ln>
            <a:effectLst/>
          </p:spPr>
          <p:txBody>
            <a:bodyPr anchor="ctr"/>
            <a:lstStyle/>
            <a:p>
              <a:pPr algn="ctr">
                <a:defRPr/>
              </a:pPr>
              <a:endParaRPr lang="zh-CN" altLang="en-US" sz="2000" kern="0">
                <a:solidFill>
                  <a:prstClr val="white"/>
                </a:solidFill>
                <a:latin typeface="Calibri" panose="020F0502020204030204"/>
              </a:endParaRPr>
            </a:p>
          </p:txBody>
        </p:sp>
        <p:pic>
          <p:nvPicPr>
            <p:cNvPr id="45" name="图片 44"/>
            <p:cNvPicPr>
              <a:picLocks noChangeAspect="1"/>
            </p:cNvPicPr>
            <p:nvPr/>
          </p:nvPicPr>
          <p:blipFill>
            <a:blip r:embed="rId5">
              <a:duotone>
                <a:prstClr val="black"/>
                <a:srgbClr val="9BBB59">
                  <a:tint val="45000"/>
                  <a:satMod val="400000"/>
                </a:srgbClr>
              </a:duotone>
            </a:blip>
            <a:stretch>
              <a:fillRect/>
            </a:stretch>
          </p:blipFill>
          <p:spPr>
            <a:xfrm>
              <a:off x="7364860" y="2442826"/>
              <a:ext cx="432000" cy="440739"/>
            </a:xfrm>
            <a:prstGeom prst="rect">
              <a:avLst/>
            </a:prstGeom>
          </p:spPr>
        </p:pic>
        <p:sp>
          <p:nvSpPr>
            <p:cNvPr id="52237" name="Text Box 12"/>
            <p:cNvSpPr txBox="1">
              <a:spLocks noChangeArrowheads="1"/>
            </p:cNvSpPr>
            <p:nvPr/>
          </p:nvSpPr>
          <p:spPr bwMode="auto">
            <a:xfrm>
              <a:off x="5260975" y="2330450"/>
              <a:ext cx="1831976" cy="36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32" tIns="53217" rIns="106432" bIns="53217">
              <a:spAutoFit/>
            </a:bodyPr>
            <a:lstStyle>
              <a:lvl1pPr defTabSz="911225">
                <a:defRPr kumimoji="1" sz="2400">
                  <a:solidFill>
                    <a:schemeClr val="tx1"/>
                  </a:solidFill>
                  <a:latin typeface="Arial" panose="020B0604020202020204" pitchFamily="34" charset="0"/>
                  <a:ea typeface="SimSun" panose="02010600030101010101" pitchFamily="2" charset="-122"/>
                </a:defRPr>
              </a:lvl1pPr>
              <a:lvl2pPr marL="742950" indent="-285750" defTabSz="911225">
                <a:defRPr kumimoji="1" sz="2400">
                  <a:solidFill>
                    <a:schemeClr val="tx1"/>
                  </a:solidFill>
                  <a:latin typeface="Arial" panose="020B0604020202020204" pitchFamily="34" charset="0"/>
                  <a:ea typeface="SimSun" panose="02010600030101010101" pitchFamily="2" charset="-122"/>
                </a:defRPr>
              </a:lvl2pPr>
              <a:lvl3pPr marL="1143000" indent="-228600" defTabSz="911225">
                <a:defRPr kumimoji="1" sz="2400">
                  <a:solidFill>
                    <a:schemeClr val="tx1"/>
                  </a:solidFill>
                  <a:latin typeface="Arial" panose="020B0604020202020204" pitchFamily="34" charset="0"/>
                  <a:ea typeface="SimSun" panose="02010600030101010101" pitchFamily="2" charset="-122"/>
                </a:defRPr>
              </a:lvl3pPr>
              <a:lvl4pPr marL="1600200" indent="-228600" defTabSz="911225">
                <a:defRPr kumimoji="1" sz="2400">
                  <a:solidFill>
                    <a:schemeClr val="tx1"/>
                  </a:solidFill>
                  <a:latin typeface="Arial" panose="020B0604020202020204" pitchFamily="34" charset="0"/>
                  <a:ea typeface="SimSun" panose="02010600030101010101" pitchFamily="2" charset="-122"/>
                </a:defRPr>
              </a:lvl4pPr>
              <a:lvl5pPr marL="2057400" indent="-228600" defTabSz="911225">
                <a:defRPr kumimoji="1" sz="2400">
                  <a:solidFill>
                    <a:schemeClr val="tx1"/>
                  </a:solidFill>
                  <a:latin typeface="Arial" panose="020B0604020202020204" pitchFamily="34" charset="0"/>
                  <a:ea typeface="SimSun" panose="02010600030101010101" pitchFamily="2" charset="-122"/>
                </a:defRPr>
              </a:lvl5pPr>
              <a:lvl6pPr marL="25146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defTabSz="911225"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pPr algn="ctr">
                <a:lnSpc>
                  <a:spcPct val="130000"/>
                </a:lnSpc>
              </a:pPr>
              <a:r>
                <a:rPr kumimoji="0" lang="en-US" altLang="zh-CN" sz="1555" b="1" dirty="0">
                  <a:solidFill>
                    <a:srgbClr val="E0FFA5"/>
                  </a:solidFill>
                  <a:latin typeface="Century Gothic" panose="020B0502020202020204" pitchFamily="34" charset="0"/>
                  <a:ea typeface="Microsoft YaHei" panose="020B0503020204020204" charset="-122"/>
                  <a:sym typeface="Microsoft YaHei" panose="020B0503020204020204" charset="-122"/>
                </a:rPr>
                <a:t>NFV</a:t>
              </a:r>
              <a:endParaRPr kumimoji="0" lang="zh-CN" altLang="en-US" sz="1555" b="1" dirty="0">
                <a:solidFill>
                  <a:srgbClr val="E0FFA5"/>
                </a:solidFill>
                <a:latin typeface="Century Gothic" panose="020B0502020202020204" pitchFamily="34" charset="0"/>
                <a:ea typeface="Microsoft YaHei" panose="020B0503020204020204" charset="-122"/>
                <a:sym typeface="Microsoft YaHei" panose="020B0503020204020204" charset="-122"/>
              </a:endParaRPr>
            </a:p>
          </p:txBody>
        </p:sp>
        <p:sp>
          <p:nvSpPr>
            <p:cNvPr id="47" name="椭圆 46"/>
            <p:cNvSpPr/>
            <p:nvPr/>
          </p:nvSpPr>
          <p:spPr>
            <a:xfrm>
              <a:off x="5801042" y="1594279"/>
              <a:ext cx="721107" cy="719731"/>
            </a:xfrm>
            <a:prstGeom prst="ellipse">
              <a:avLst/>
            </a:prstGeom>
            <a:noFill/>
            <a:ln w="25400" cap="flat" cmpd="sng" algn="ctr">
              <a:solidFill>
                <a:srgbClr val="C5E3A5"/>
              </a:solidFill>
              <a:prstDash val="dash"/>
            </a:ln>
            <a:effectLst/>
          </p:spPr>
          <p:txBody>
            <a:bodyPr anchor="ctr"/>
            <a:lstStyle/>
            <a:p>
              <a:pPr algn="ctr">
                <a:defRPr/>
              </a:pPr>
              <a:endParaRPr lang="zh-CN" altLang="en-US" sz="2000" kern="0">
                <a:solidFill>
                  <a:prstClr val="white"/>
                </a:solidFill>
                <a:latin typeface="Calibri" panose="020F0502020204030204"/>
              </a:endParaRPr>
            </a:p>
          </p:txBody>
        </p:sp>
        <p:pic>
          <p:nvPicPr>
            <p:cNvPr id="48" name="图片 47"/>
            <p:cNvPicPr>
              <a:picLocks noChangeAspect="1"/>
            </p:cNvPicPr>
            <p:nvPr/>
          </p:nvPicPr>
          <p:blipFill>
            <a:blip r:embed="rId6" cstate="print">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5960292" y="1714687"/>
              <a:ext cx="424689" cy="478290"/>
            </a:xfrm>
            <a:prstGeom prst="rect">
              <a:avLst/>
            </a:prstGeom>
          </p:spPr>
        </p:pic>
      </p:grpSp>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l="18270" t="25228" r="42831" b="13291"/>
          <a:stretch>
            <a:fillRect/>
          </a:stretch>
        </p:blipFill>
        <p:spPr>
          <a:xfrm>
            <a:off x="1159276" y="2765224"/>
            <a:ext cx="3016513" cy="29875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日期占位符 2"/>
          <p:cNvSpPr>
            <a:spLocks noGrp="1"/>
          </p:cNvSpPr>
          <p:nvPr>
            <p:ph type="dt" sz="quarter" idx="4294967295"/>
          </p:nvPr>
        </p:nvSpPr>
        <p:spPr>
          <a:xfrm>
            <a:off x="609753" y="6320210"/>
            <a:ext cx="2844493" cy="360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10" tIns="44555" rIns="89110" bIns="44555"/>
          <a:lstStyle>
            <a:lvl1pPr>
              <a:defRPr kumimoji="1" sz="3000">
                <a:solidFill>
                  <a:schemeClr val="tx1"/>
                </a:solidFill>
                <a:latin typeface="Arial" panose="020B0604020202020204" pitchFamily="34" charset="0"/>
                <a:ea typeface="SimSun" panose="02010600030101010101" pitchFamily="2" charset="-122"/>
              </a:defRPr>
            </a:lvl1pPr>
            <a:lvl2pPr marL="932180" indent="-358140">
              <a:defRPr kumimoji="1" sz="3000">
                <a:solidFill>
                  <a:schemeClr val="tx1"/>
                </a:solidFill>
                <a:latin typeface="Arial" panose="020B0604020202020204" pitchFamily="34" charset="0"/>
                <a:ea typeface="SimSun" panose="02010600030101010101" pitchFamily="2" charset="-122"/>
              </a:defRPr>
            </a:lvl2pPr>
            <a:lvl3pPr marL="1433830" indent="-287020">
              <a:defRPr kumimoji="1" sz="3000">
                <a:solidFill>
                  <a:schemeClr val="tx1"/>
                </a:solidFill>
                <a:latin typeface="Arial" panose="020B0604020202020204" pitchFamily="34" charset="0"/>
                <a:ea typeface="SimSun" panose="02010600030101010101" pitchFamily="2" charset="-122"/>
              </a:defRPr>
            </a:lvl3pPr>
            <a:lvl4pPr marL="2007235" indent="-287020">
              <a:defRPr kumimoji="1" sz="3000">
                <a:solidFill>
                  <a:schemeClr val="tx1"/>
                </a:solidFill>
                <a:latin typeface="Arial" panose="020B0604020202020204" pitchFamily="34" charset="0"/>
                <a:ea typeface="SimSun" panose="02010600030101010101" pitchFamily="2" charset="-122"/>
              </a:defRPr>
            </a:lvl4pPr>
            <a:lvl5pPr marL="2580640" indent="-287020">
              <a:defRPr kumimoji="1" sz="3000">
                <a:solidFill>
                  <a:schemeClr val="tx1"/>
                </a:solidFill>
                <a:latin typeface="Arial" panose="020B0604020202020204" pitchFamily="34" charset="0"/>
                <a:ea typeface="SimSun" panose="02010600030101010101" pitchFamily="2" charset="-122"/>
              </a:defRPr>
            </a:lvl5pPr>
            <a:lvl6pPr marL="3154045" indent="-287020" fontAlgn="base">
              <a:spcBef>
                <a:spcPct val="0"/>
              </a:spcBef>
              <a:spcAft>
                <a:spcPct val="0"/>
              </a:spcAft>
              <a:buFont typeface="Arial" panose="020B0604020202020204" pitchFamily="34" charset="0"/>
              <a:defRPr kumimoji="1" sz="3000">
                <a:solidFill>
                  <a:schemeClr val="tx1"/>
                </a:solidFill>
                <a:latin typeface="Arial" panose="020B0604020202020204" pitchFamily="34" charset="0"/>
                <a:ea typeface="SimSun" panose="02010600030101010101" pitchFamily="2" charset="-122"/>
              </a:defRPr>
            </a:lvl6pPr>
            <a:lvl7pPr marL="3727450" indent="-287020" fontAlgn="base">
              <a:spcBef>
                <a:spcPct val="0"/>
              </a:spcBef>
              <a:spcAft>
                <a:spcPct val="0"/>
              </a:spcAft>
              <a:buFont typeface="Arial" panose="020B0604020202020204" pitchFamily="34" charset="0"/>
              <a:defRPr kumimoji="1" sz="3000">
                <a:solidFill>
                  <a:schemeClr val="tx1"/>
                </a:solidFill>
                <a:latin typeface="Arial" panose="020B0604020202020204" pitchFamily="34" charset="0"/>
                <a:ea typeface="SimSun" panose="02010600030101010101" pitchFamily="2" charset="-122"/>
              </a:defRPr>
            </a:lvl7pPr>
            <a:lvl8pPr marL="4300855" indent="-287020" fontAlgn="base">
              <a:spcBef>
                <a:spcPct val="0"/>
              </a:spcBef>
              <a:spcAft>
                <a:spcPct val="0"/>
              </a:spcAft>
              <a:buFont typeface="Arial" panose="020B0604020202020204" pitchFamily="34" charset="0"/>
              <a:defRPr kumimoji="1" sz="3000">
                <a:solidFill>
                  <a:schemeClr val="tx1"/>
                </a:solidFill>
                <a:latin typeface="Arial" panose="020B0604020202020204" pitchFamily="34" charset="0"/>
                <a:ea typeface="SimSun" panose="02010600030101010101" pitchFamily="2" charset="-122"/>
              </a:defRPr>
            </a:lvl8pPr>
            <a:lvl9pPr marL="4874260" indent="-287020" fontAlgn="base">
              <a:spcBef>
                <a:spcPct val="0"/>
              </a:spcBef>
              <a:spcAft>
                <a:spcPct val="0"/>
              </a:spcAft>
              <a:buFont typeface="Arial" panose="020B0604020202020204" pitchFamily="34" charset="0"/>
              <a:defRPr kumimoji="1" sz="3000">
                <a:solidFill>
                  <a:schemeClr val="tx1"/>
                </a:solidFill>
                <a:latin typeface="Arial" panose="020B0604020202020204" pitchFamily="34" charset="0"/>
                <a:ea typeface="SimSun" panose="02010600030101010101" pitchFamily="2" charset="-122"/>
              </a:defRPr>
            </a:lvl9pPr>
          </a:lstStyle>
          <a:p>
            <a:endParaRPr kumimoji="0" lang="zh-CN" altLang="en-US" sz="2000" dirty="0"/>
          </a:p>
        </p:txBody>
      </p:sp>
      <p:sp>
        <p:nvSpPr>
          <p:cNvPr id="52226" name="文本框 95"/>
          <p:cNvSpPr txBox="1">
            <a:spLocks noChangeArrowheads="1"/>
          </p:cNvSpPr>
          <p:nvPr/>
        </p:nvSpPr>
        <p:spPr bwMode="auto">
          <a:xfrm>
            <a:off x="1583499" y="1940090"/>
            <a:ext cx="3456384"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368" tIns="60684" rIns="121368" bIns="60684">
            <a:spAutoFit/>
          </a:bodyPr>
          <a:lstStyle>
            <a:lvl1pPr>
              <a:defRPr kumimoji="1" sz="2400">
                <a:solidFill>
                  <a:schemeClr val="tx1"/>
                </a:solidFill>
                <a:latin typeface="Arial" panose="020B0604020202020204" pitchFamily="34" charset="0"/>
                <a:ea typeface="SimSun" panose="02010600030101010101" pitchFamily="2" charset="-122"/>
              </a:defRPr>
            </a:lvl1pPr>
            <a:lvl2pPr marL="742950" indent="-285750">
              <a:defRPr kumimoji="1" sz="2400">
                <a:solidFill>
                  <a:schemeClr val="tx1"/>
                </a:solidFill>
                <a:latin typeface="Arial" panose="020B0604020202020204" pitchFamily="34" charset="0"/>
                <a:ea typeface="SimSun" panose="02010600030101010101" pitchFamily="2" charset="-122"/>
              </a:defRPr>
            </a:lvl2pPr>
            <a:lvl3pPr marL="1143000" indent="-228600">
              <a:defRPr kumimoji="1" sz="2400">
                <a:solidFill>
                  <a:schemeClr val="tx1"/>
                </a:solidFill>
                <a:latin typeface="Arial" panose="020B0604020202020204" pitchFamily="34" charset="0"/>
                <a:ea typeface="SimSun" panose="02010600030101010101" pitchFamily="2" charset="-122"/>
              </a:defRPr>
            </a:lvl3pPr>
            <a:lvl4pPr marL="1600200" indent="-228600">
              <a:defRPr kumimoji="1" sz="2400">
                <a:solidFill>
                  <a:schemeClr val="tx1"/>
                </a:solidFill>
                <a:latin typeface="Arial" panose="020B0604020202020204" pitchFamily="34" charset="0"/>
                <a:ea typeface="SimSun" panose="02010600030101010101" pitchFamily="2" charset="-122"/>
              </a:defRPr>
            </a:lvl4pPr>
            <a:lvl5pPr marL="2057400" indent="-228600">
              <a:defRPr kumimoji="1" sz="2400">
                <a:solidFill>
                  <a:schemeClr val="tx1"/>
                </a:solidFill>
                <a:latin typeface="Arial" panose="020B0604020202020204" pitchFamily="34" charset="0"/>
                <a:ea typeface="SimSun"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SimSun" panose="02010600030101010101" pitchFamily="2" charset="-122"/>
              </a:defRPr>
            </a:lvl9pPr>
          </a:lstStyle>
          <a:p>
            <a:r>
              <a:rPr kumimoji="0" lang="en-US" altLang="zh-CN" sz="2110" b="1" dirty="0">
                <a:solidFill>
                  <a:srgbClr val="FED16F"/>
                </a:solidFill>
                <a:latin typeface="Microsoft YaHei" panose="020B0503020204020204" charset="-122"/>
                <a:ea typeface="Microsoft YaHei" panose="020B0503020204020204" charset="-122"/>
              </a:rPr>
              <a:t>Unified UI Controller</a:t>
            </a:r>
            <a:endParaRPr kumimoji="0" lang="zh-CN" altLang="en-US" sz="2110" b="1" dirty="0">
              <a:solidFill>
                <a:srgbClr val="FED16F"/>
              </a:solidFill>
              <a:latin typeface="Microsoft YaHei" panose="020B0503020204020204" charset="-122"/>
              <a:ea typeface="Microsoft YaHei" panose="020B0503020204020204" charset="-122"/>
            </a:endParaRPr>
          </a:p>
        </p:txBody>
      </p:sp>
      <p:grpSp>
        <p:nvGrpSpPr>
          <p:cNvPr id="20" name="组合 19"/>
          <p:cNvGrpSpPr/>
          <p:nvPr/>
        </p:nvGrpSpPr>
        <p:grpSpPr>
          <a:xfrm>
            <a:off x="5327917" y="1427976"/>
            <a:ext cx="6001959" cy="4365872"/>
            <a:chOff x="7787702" y="1104832"/>
            <a:chExt cx="5780688" cy="3481101"/>
          </a:xfrm>
        </p:grpSpPr>
        <p:sp>
          <p:nvSpPr>
            <p:cNvPr id="21" name="梯形 20"/>
            <p:cNvSpPr/>
            <p:nvPr/>
          </p:nvSpPr>
          <p:spPr bwMode="auto">
            <a:xfrm rot="10800000" flipV="1">
              <a:off x="7987573" y="2793451"/>
              <a:ext cx="5380088" cy="1358056"/>
            </a:xfrm>
            <a:prstGeom prst="trapezoid">
              <a:avLst>
                <a:gd name="adj" fmla="val 78967"/>
              </a:avLst>
            </a:prstGeom>
            <a:gradFill>
              <a:gsLst>
                <a:gs pos="0">
                  <a:schemeClr val="accent1">
                    <a:lumMod val="75000"/>
                    <a:alpha val="76000"/>
                  </a:schemeClr>
                </a:gs>
                <a:gs pos="100000">
                  <a:sysClr val="window" lastClr="FFFFFF">
                    <a:alpha val="0"/>
                  </a:sysClr>
                </a:gs>
              </a:gsLst>
              <a:lin ang="5400000" scaled="0"/>
            </a:gradFill>
            <a:ln w="25400" cap="flat" cmpd="sng" algn="ctr">
              <a:noFill/>
              <a:prstDash val="solid"/>
            </a:ln>
            <a:effectLst/>
          </p:spPr>
          <p:txBody>
            <a:bodyPr anchor="ctr"/>
            <a:lstStyle/>
            <a:p>
              <a:pPr algn="ctr" defTabSz="795655">
                <a:defRPr/>
              </a:pPr>
              <a:endParaRPr lang="zh-CN" altLang="en-US" sz="890">
                <a:solidFill>
                  <a:prstClr val="white"/>
                </a:solidFill>
                <a:latin typeface="Microsoft YaHei" panose="020B0503020204020204" charset="-122"/>
                <a:cs typeface="Microsoft YaHei" panose="020B0503020204020204" charset="-122"/>
              </a:endParaRPr>
            </a:p>
          </p:txBody>
        </p:sp>
        <p:pic>
          <p:nvPicPr>
            <p:cNvPr id="22" name="图片 40" descr="2U服务器丝印图.png"/>
            <p:cNvPicPr>
              <a:picLocks noChangeAspect="1" noChangeArrowheads="1"/>
            </p:cNvPicPr>
            <p:nvPr/>
          </p:nvPicPr>
          <p:blipFill>
            <a:blip r:embed="rId1" cstate="print">
              <a:extLst>
                <a:ext uri="{28A0092B-C50C-407E-A947-70E740481C1C}">
                  <a14:useLocalDpi xmlns:a14="http://schemas.microsoft.com/office/drawing/2010/main" val="0"/>
                </a:ext>
              </a:extLst>
            </a:blip>
            <a:srcRect t="2" b="22839"/>
            <a:stretch>
              <a:fillRect/>
            </a:stretch>
          </p:blipFill>
          <p:spPr bwMode="auto">
            <a:xfrm>
              <a:off x="10775426" y="3879962"/>
              <a:ext cx="2792964" cy="70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40" descr="2U服务器丝印图.png"/>
            <p:cNvPicPr>
              <a:picLocks noChangeAspect="1" noChangeArrowheads="1"/>
            </p:cNvPicPr>
            <p:nvPr/>
          </p:nvPicPr>
          <p:blipFill>
            <a:blip r:embed="rId1" cstate="print">
              <a:extLst>
                <a:ext uri="{28A0092B-C50C-407E-A947-70E740481C1C}">
                  <a14:useLocalDpi xmlns:a14="http://schemas.microsoft.com/office/drawing/2010/main" val="0"/>
                </a:ext>
              </a:extLst>
            </a:blip>
            <a:srcRect t="2" b="22839"/>
            <a:stretch>
              <a:fillRect/>
            </a:stretch>
          </p:blipFill>
          <p:spPr bwMode="auto">
            <a:xfrm>
              <a:off x="7787702" y="3879962"/>
              <a:ext cx="2792964" cy="70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40" descr="2U服务器丝印图.png"/>
            <p:cNvPicPr>
              <a:picLocks noChangeAspect="1" noChangeArrowheads="1"/>
            </p:cNvPicPr>
            <p:nvPr/>
          </p:nvPicPr>
          <p:blipFill>
            <a:blip r:embed="rId1" cstate="print">
              <a:extLst>
                <a:ext uri="{28A0092B-C50C-407E-A947-70E740481C1C}">
                  <a14:useLocalDpi xmlns:a14="http://schemas.microsoft.com/office/drawing/2010/main" val="0"/>
                </a:ext>
              </a:extLst>
            </a:blip>
            <a:srcRect t="2" b="22839"/>
            <a:stretch>
              <a:fillRect/>
            </a:stretch>
          </p:blipFill>
          <p:spPr bwMode="auto">
            <a:xfrm>
              <a:off x="9278580" y="3072153"/>
              <a:ext cx="2792964" cy="70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a:blip r:embed="rId2"/>
            <a:stretch>
              <a:fillRect/>
            </a:stretch>
          </p:blipFill>
          <p:spPr>
            <a:xfrm>
              <a:off x="8765123" y="1104832"/>
              <a:ext cx="3819878" cy="2061358"/>
            </a:xfrm>
            <a:prstGeom prst="rect">
              <a:avLst/>
            </a:prstGeom>
          </p:spPr>
        </p:pic>
      </p:grpSp>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18535" t="18448" r="36717" b="13234"/>
          <a:stretch>
            <a:fillRect/>
          </a:stretch>
        </p:blipFill>
        <p:spPr>
          <a:xfrm>
            <a:off x="1606198" y="2480747"/>
            <a:ext cx="3049642" cy="3138931"/>
          </a:xfrm>
          <a:prstGeom prst="rect">
            <a:avLst/>
          </a:prstGeom>
        </p:spPr>
      </p:pic>
      <p:grpSp>
        <p:nvGrpSpPr>
          <p:cNvPr id="2" name="组合 1"/>
          <p:cNvGrpSpPr>
            <a:grpSpLocks noChangeAspect="1"/>
          </p:cNvGrpSpPr>
          <p:nvPr/>
        </p:nvGrpSpPr>
        <p:grpSpPr>
          <a:xfrm>
            <a:off x="6220617" y="1442238"/>
            <a:ext cx="4195864" cy="2343981"/>
            <a:chOff x="613515" y="715681"/>
            <a:chExt cx="8149355" cy="4302994"/>
          </a:xfrm>
        </p:grpSpPr>
        <p:pic>
          <p:nvPicPr>
            <p:cNvPr id="12" name="Picture 2"/>
            <p:cNvPicPr>
              <a:picLocks noChangeAspect="1"/>
            </p:cNvPicPr>
            <p:nvPr/>
          </p:nvPicPr>
          <p:blipFill>
            <a:blip r:embed="rId4"/>
            <a:stretch>
              <a:fillRect/>
            </a:stretch>
          </p:blipFill>
          <p:spPr>
            <a:xfrm>
              <a:off x="613515" y="715681"/>
              <a:ext cx="8149355" cy="4302994"/>
            </a:xfrm>
            <a:prstGeom prst="rect">
              <a:avLst/>
            </a:prstGeom>
            <a:noFill/>
            <a:ln w="9525">
              <a:noFill/>
              <a:miter/>
            </a:ln>
          </p:spPr>
        </p:pic>
        <p:grpSp>
          <p:nvGrpSpPr>
            <p:cNvPr id="13" name="组合 12"/>
            <p:cNvGrpSpPr/>
            <p:nvPr/>
          </p:nvGrpSpPr>
          <p:grpSpPr>
            <a:xfrm>
              <a:off x="2690678" y="2575405"/>
              <a:ext cx="986325" cy="1619521"/>
              <a:chOff x="2967686" y="1620756"/>
              <a:chExt cx="1087869" cy="1019199"/>
            </a:xfrm>
          </p:grpSpPr>
          <p:sp>
            <p:nvSpPr>
              <p:cNvPr id="14" name="直接连接符 14"/>
              <p:cNvSpPr/>
              <p:nvPr/>
            </p:nvSpPr>
            <p:spPr>
              <a:xfrm>
                <a:off x="2967686" y="2566221"/>
                <a:ext cx="1065768" cy="0"/>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15" name="直接连接符 16"/>
              <p:cNvSpPr/>
              <p:nvPr/>
            </p:nvSpPr>
            <p:spPr>
              <a:xfrm>
                <a:off x="3484193" y="1620756"/>
                <a:ext cx="1" cy="1019199"/>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16" name="直接连接符 17"/>
              <p:cNvSpPr/>
              <p:nvPr/>
            </p:nvSpPr>
            <p:spPr>
              <a:xfrm>
                <a:off x="3025636" y="2566075"/>
                <a:ext cx="1" cy="70412"/>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17" name="直接连接符 18"/>
              <p:cNvSpPr/>
              <p:nvPr/>
            </p:nvSpPr>
            <p:spPr>
              <a:xfrm>
                <a:off x="3983063" y="2566075"/>
                <a:ext cx="1" cy="70412"/>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18" name="直接连接符 25"/>
              <p:cNvSpPr/>
              <p:nvPr/>
            </p:nvSpPr>
            <p:spPr>
              <a:xfrm>
                <a:off x="3484193" y="2446113"/>
                <a:ext cx="571362" cy="0"/>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grpSp>
        <p:pic>
          <p:nvPicPr>
            <p:cNvPr id="19" name="图片 1"/>
            <p:cNvPicPr>
              <a:picLocks noChangeAspect="1"/>
            </p:cNvPicPr>
            <p:nvPr/>
          </p:nvPicPr>
          <p:blipFill>
            <a:blip r:embed="rId5"/>
            <a:stretch>
              <a:fillRect/>
            </a:stretch>
          </p:blipFill>
          <p:spPr>
            <a:xfrm>
              <a:off x="826099" y="3372988"/>
              <a:ext cx="301377" cy="301377"/>
            </a:xfrm>
            <a:prstGeom prst="rect">
              <a:avLst/>
            </a:prstGeom>
            <a:noFill/>
            <a:ln w="9525">
              <a:noFill/>
              <a:miter/>
            </a:ln>
          </p:spPr>
        </p:pic>
        <p:pic>
          <p:nvPicPr>
            <p:cNvPr id="26" name="图片 2"/>
            <p:cNvPicPr>
              <a:picLocks noChangeAspect="1"/>
            </p:cNvPicPr>
            <p:nvPr/>
          </p:nvPicPr>
          <p:blipFill>
            <a:blip r:embed="rId6"/>
            <a:stretch>
              <a:fillRect/>
            </a:stretch>
          </p:blipFill>
          <p:spPr>
            <a:xfrm>
              <a:off x="839798" y="3893547"/>
              <a:ext cx="273979" cy="315076"/>
            </a:xfrm>
            <a:prstGeom prst="rect">
              <a:avLst/>
            </a:prstGeom>
            <a:noFill/>
            <a:ln w="9525">
              <a:noFill/>
              <a:miter/>
            </a:ln>
          </p:spPr>
        </p:pic>
        <p:pic>
          <p:nvPicPr>
            <p:cNvPr id="28" name="图片 3"/>
            <p:cNvPicPr>
              <a:picLocks noChangeAspect="1"/>
            </p:cNvPicPr>
            <p:nvPr/>
          </p:nvPicPr>
          <p:blipFill>
            <a:blip r:embed="rId7"/>
            <a:stretch>
              <a:fillRect/>
            </a:stretch>
          </p:blipFill>
          <p:spPr>
            <a:xfrm>
              <a:off x="845885" y="1806741"/>
              <a:ext cx="261802" cy="229838"/>
            </a:xfrm>
            <a:prstGeom prst="rect">
              <a:avLst/>
            </a:prstGeom>
            <a:noFill/>
            <a:ln w="9525">
              <a:noFill/>
              <a:miter/>
            </a:ln>
          </p:spPr>
        </p:pic>
        <p:pic>
          <p:nvPicPr>
            <p:cNvPr id="29" name="图片 4"/>
            <p:cNvPicPr>
              <a:picLocks noChangeAspect="1"/>
            </p:cNvPicPr>
            <p:nvPr/>
          </p:nvPicPr>
          <p:blipFill>
            <a:blip r:embed="rId8"/>
            <a:stretch>
              <a:fillRect/>
            </a:stretch>
          </p:blipFill>
          <p:spPr>
            <a:xfrm>
              <a:off x="845885" y="2328823"/>
              <a:ext cx="261802" cy="243537"/>
            </a:xfrm>
            <a:prstGeom prst="rect">
              <a:avLst/>
            </a:prstGeom>
            <a:noFill/>
            <a:ln w="9525">
              <a:noFill/>
              <a:miter/>
            </a:ln>
          </p:spPr>
        </p:pic>
        <p:pic>
          <p:nvPicPr>
            <p:cNvPr id="30" name="图片 9"/>
            <p:cNvPicPr>
              <a:picLocks noChangeAspect="1"/>
            </p:cNvPicPr>
            <p:nvPr/>
          </p:nvPicPr>
          <p:blipFill>
            <a:blip r:embed="rId9"/>
            <a:stretch>
              <a:fillRect/>
            </a:stretch>
          </p:blipFill>
          <p:spPr>
            <a:xfrm>
              <a:off x="894593" y="4414107"/>
              <a:ext cx="164387" cy="266370"/>
            </a:xfrm>
            <a:prstGeom prst="rect">
              <a:avLst/>
            </a:prstGeom>
            <a:noFill/>
            <a:ln w="9525">
              <a:noFill/>
              <a:miter/>
            </a:ln>
          </p:spPr>
        </p:pic>
        <p:pic>
          <p:nvPicPr>
            <p:cNvPr id="31" name="图片 10"/>
            <p:cNvPicPr>
              <a:picLocks noChangeAspect="1"/>
            </p:cNvPicPr>
            <p:nvPr/>
          </p:nvPicPr>
          <p:blipFill>
            <a:blip r:embed="rId10"/>
            <a:stretch>
              <a:fillRect/>
            </a:stretch>
          </p:blipFill>
          <p:spPr>
            <a:xfrm>
              <a:off x="845885" y="2860037"/>
              <a:ext cx="261802" cy="242015"/>
            </a:xfrm>
            <a:prstGeom prst="rect">
              <a:avLst/>
            </a:prstGeom>
            <a:noFill/>
            <a:ln w="9525">
              <a:noFill/>
              <a:miter/>
            </a:ln>
          </p:spPr>
        </p:pic>
        <p:pic>
          <p:nvPicPr>
            <p:cNvPr id="32" name="图片 12"/>
            <p:cNvPicPr>
              <a:picLocks noChangeAspect="1"/>
            </p:cNvPicPr>
            <p:nvPr/>
          </p:nvPicPr>
          <p:blipFill>
            <a:blip r:embed="rId9"/>
            <a:stretch>
              <a:fillRect/>
            </a:stretch>
          </p:blipFill>
          <p:spPr>
            <a:xfrm>
              <a:off x="894593" y="4414107"/>
              <a:ext cx="164387" cy="266370"/>
            </a:xfrm>
            <a:prstGeom prst="rect">
              <a:avLst/>
            </a:prstGeom>
            <a:noFill/>
            <a:ln w="9525">
              <a:noFill/>
              <a:miter/>
            </a:ln>
          </p:spPr>
        </p:pic>
        <p:pic>
          <p:nvPicPr>
            <p:cNvPr id="33" name="图片 13"/>
            <p:cNvPicPr>
              <a:picLocks noChangeAspect="1"/>
            </p:cNvPicPr>
            <p:nvPr/>
          </p:nvPicPr>
          <p:blipFill>
            <a:blip r:embed="rId9"/>
            <a:stretch>
              <a:fillRect/>
            </a:stretch>
          </p:blipFill>
          <p:spPr>
            <a:xfrm>
              <a:off x="894593" y="4414107"/>
              <a:ext cx="164387" cy="266370"/>
            </a:xfrm>
            <a:prstGeom prst="rect">
              <a:avLst/>
            </a:prstGeom>
            <a:noFill/>
            <a:ln w="9525">
              <a:noFill/>
              <a:miter/>
            </a:ln>
          </p:spPr>
        </p:pic>
        <p:pic>
          <p:nvPicPr>
            <p:cNvPr id="34" name="图片 11"/>
            <p:cNvPicPr>
              <a:picLocks noChangeAspect="1"/>
            </p:cNvPicPr>
            <p:nvPr/>
          </p:nvPicPr>
          <p:blipFill>
            <a:blip r:embed="rId11"/>
            <a:stretch>
              <a:fillRect/>
            </a:stretch>
          </p:blipFill>
          <p:spPr>
            <a:xfrm rot="2865008">
              <a:off x="3033152" y="2677385"/>
              <a:ext cx="336385" cy="371394"/>
            </a:xfrm>
            <a:prstGeom prst="rect">
              <a:avLst/>
            </a:prstGeom>
            <a:noFill/>
            <a:ln w="9525">
              <a:noFill/>
              <a:miter/>
            </a:ln>
          </p:spPr>
        </p:pic>
        <p:grpSp>
          <p:nvGrpSpPr>
            <p:cNvPr id="35" name="组合 34"/>
            <p:cNvGrpSpPr/>
            <p:nvPr/>
          </p:nvGrpSpPr>
          <p:grpSpPr>
            <a:xfrm>
              <a:off x="3871831" y="2432325"/>
              <a:ext cx="2435369" cy="1977216"/>
              <a:chOff x="4270442" y="1530713"/>
              <a:chExt cx="2686094" cy="1244304"/>
            </a:xfrm>
          </p:grpSpPr>
          <p:sp>
            <p:nvSpPr>
              <p:cNvPr id="36" name="直接连接符 20"/>
              <p:cNvSpPr/>
              <p:nvPr/>
            </p:nvSpPr>
            <p:spPr>
              <a:xfrm>
                <a:off x="5801859" y="2154952"/>
                <a:ext cx="801319" cy="213868"/>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37" name="直接连接符 21"/>
              <p:cNvSpPr/>
              <p:nvPr/>
            </p:nvSpPr>
            <p:spPr>
              <a:xfrm flipH="1">
                <a:off x="4897148" y="2149405"/>
                <a:ext cx="788324" cy="332072"/>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38" name="直接连接符 22"/>
              <p:cNvSpPr/>
              <p:nvPr/>
            </p:nvSpPr>
            <p:spPr>
              <a:xfrm>
                <a:off x="5507348" y="2614101"/>
                <a:ext cx="462977" cy="0"/>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39" name="直接连接符 23"/>
              <p:cNvSpPr/>
              <p:nvPr/>
            </p:nvSpPr>
            <p:spPr>
              <a:xfrm>
                <a:off x="5619893"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0" name="直接连接符 24"/>
              <p:cNvSpPr/>
              <p:nvPr/>
            </p:nvSpPr>
            <p:spPr>
              <a:xfrm>
                <a:off x="5865750"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1" name="直接连接符 27"/>
              <p:cNvSpPr/>
              <p:nvPr/>
            </p:nvSpPr>
            <p:spPr>
              <a:xfrm>
                <a:off x="6262071" y="2613995"/>
                <a:ext cx="694465" cy="0"/>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2" name="直接连接符 28"/>
              <p:cNvSpPr/>
              <p:nvPr/>
            </p:nvSpPr>
            <p:spPr>
              <a:xfrm>
                <a:off x="6352072"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3" name="直接连接符 29"/>
              <p:cNvSpPr/>
              <p:nvPr/>
            </p:nvSpPr>
            <p:spPr>
              <a:xfrm>
                <a:off x="6869392"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4" name="直接连接符 30"/>
              <p:cNvSpPr/>
              <p:nvPr/>
            </p:nvSpPr>
            <p:spPr>
              <a:xfrm>
                <a:off x="4445960" y="2613995"/>
                <a:ext cx="763912" cy="0"/>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5" name="直接连接符 31"/>
              <p:cNvSpPr/>
              <p:nvPr/>
            </p:nvSpPr>
            <p:spPr>
              <a:xfrm>
                <a:off x="5097342"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6" name="直接连接符 32"/>
              <p:cNvSpPr/>
              <p:nvPr/>
            </p:nvSpPr>
            <p:spPr>
              <a:xfrm>
                <a:off x="4907447"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7" name="直接连接符 33"/>
              <p:cNvSpPr/>
              <p:nvPr/>
            </p:nvSpPr>
            <p:spPr>
              <a:xfrm>
                <a:off x="4724884"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8" name="直接连接符 34"/>
              <p:cNvSpPr/>
              <p:nvPr/>
            </p:nvSpPr>
            <p:spPr>
              <a:xfrm>
                <a:off x="4539970"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49" name="直接连接符 35"/>
              <p:cNvSpPr/>
              <p:nvPr/>
            </p:nvSpPr>
            <p:spPr>
              <a:xfrm>
                <a:off x="4841271" y="2562628"/>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50" name="直接连接符 36"/>
              <p:cNvSpPr/>
              <p:nvPr/>
            </p:nvSpPr>
            <p:spPr>
              <a:xfrm>
                <a:off x="4511772" y="2511729"/>
                <a:ext cx="231488" cy="0"/>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51" name="直接连接符 37"/>
              <p:cNvSpPr/>
              <p:nvPr/>
            </p:nvSpPr>
            <p:spPr>
              <a:xfrm>
                <a:off x="6603178" y="2379739"/>
                <a:ext cx="1" cy="273947"/>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sp>
            <p:nvSpPr>
              <p:cNvPr id="52" name="直接连接符 38"/>
              <p:cNvSpPr/>
              <p:nvPr/>
            </p:nvSpPr>
            <p:spPr>
              <a:xfrm>
                <a:off x="5731047" y="1583180"/>
                <a:ext cx="6185" cy="1031596"/>
              </a:xfrm>
              <a:prstGeom prst="line">
                <a:avLst/>
              </a:prstGeom>
              <a:ln w="9525" cap="flat" cmpd="sng">
                <a:solidFill>
                  <a:schemeClr val="accent1"/>
                </a:solidFill>
                <a:prstDash val="solid"/>
                <a:headEnd type="none" w="med" len="med"/>
                <a:tailEnd type="none" w="med" len="med"/>
              </a:ln>
            </p:spPr>
            <p:txBody>
              <a:bodyPr/>
              <a:lstStyle/>
              <a:p>
                <a:endParaRPr lang="zh-CN" altLang="en-US" sz="2220">
                  <a:latin typeface="Arial" panose="020B0604020202020204" pitchFamily="34" charset="0"/>
                </a:endParaRPr>
              </a:p>
            </p:txBody>
          </p:sp>
          <p:pic>
            <p:nvPicPr>
              <p:cNvPr id="53" name="图片 39"/>
              <p:cNvPicPr>
                <a:picLocks noChangeAspect="1"/>
              </p:cNvPicPr>
              <p:nvPr/>
            </p:nvPicPr>
            <p:blipFill>
              <a:blip r:embed="rId5"/>
              <a:stretch>
                <a:fillRect/>
              </a:stretch>
            </p:blipFill>
            <p:spPr>
              <a:xfrm>
                <a:off x="4270442" y="2427792"/>
                <a:ext cx="269528" cy="137727"/>
              </a:xfrm>
              <a:prstGeom prst="rect">
                <a:avLst/>
              </a:prstGeom>
              <a:noFill/>
              <a:ln w="9525">
                <a:noFill/>
                <a:miter/>
              </a:ln>
            </p:spPr>
          </p:pic>
          <p:pic>
            <p:nvPicPr>
              <p:cNvPr id="54" name="图片 40"/>
              <p:cNvPicPr>
                <a:picLocks noChangeAspect="1"/>
              </p:cNvPicPr>
              <p:nvPr/>
            </p:nvPicPr>
            <p:blipFill>
              <a:blip r:embed="rId6"/>
              <a:stretch>
                <a:fillRect/>
              </a:stretch>
            </p:blipFill>
            <p:spPr>
              <a:xfrm>
                <a:off x="5620724" y="1873124"/>
                <a:ext cx="245026" cy="144285"/>
              </a:xfrm>
              <a:prstGeom prst="rect">
                <a:avLst/>
              </a:prstGeom>
              <a:noFill/>
              <a:ln w="9525">
                <a:noFill/>
                <a:miter/>
              </a:ln>
            </p:spPr>
          </p:pic>
          <p:pic>
            <p:nvPicPr>
              <p:cNvPr id="55" name="图片 41"/>
              <p:cNvPicPr>
                <a:picLocks noChangeAspect="1"/>
              </p:cNvPicPr>
              <p:nvPr/>
            </p:nvPicPr>
            <p:blipFill>
              <a:blip r:embed="rId7"/>
              <a:stretch>
                <a:fillRect/>
              </a:stretch>
            </p:blipFill>
            <p:spPr>
              <a:xfrm>
                <a:off x="5619893" y="1530713"/>
                <a:ext cx="232775" cy="104935"/>
              </a:xfrm>
              <a:prstGeom prst="rect">
                <a:avLst/>
              </a:prstGeom>
              <a:noFill/>
              <a:ln w="9525">
                <a:noFill/>
                <a:miter/>
              </a:ln>
            </p:spPr>
          </p:pic>
          <p:pic>
            <p:nvPicPr>
              <p:cNvPr id="56" name="图片 42"/>
              <p:cNvPicPr>
                <a:picLocks noChangeAspect="1"/>
              </p:cNvPicPr>
              <p:nvPr/>
            </p:nvPicPr>
            <p:blipFill>
              <a:blip r:embed="rId8"/>
              <a:stretch>
                <a:fillRect/>
              </a:stretch>
            </p:blipFill>
            <p:spPr>
              <a:xfrm>
                <a:off x="4724884" y="2454025"/>
                <a:ext cx="232775" cy="111493"/>
              </a:xfrm>
              <a:prstGeom prst="rect">
                <a:avLst/>
              </a:prstGeom>
              <a:noFill/>
              <a:ln w="9525">
                <a:noFill/>
                <a:miter/>
              </a:ln>
            </p:spPr>
          </p:pic>
          <p:pic>
            <p:nvPicPr>
              <p:cNvPr id="57" name="图片 43"/>
              <p:cNvPicPr>
                <a:picLocks noChangeAspect="1"/>
              </p:cNvPicPr>
              <p:nvPr/>
            </p:nvPicPr>
            <p:blipFill>
              <a:blip r:embed="rId9"/>
              <a:stretch>
                <a:fillRect/>
              </a:stretch>
            </p:blipFill>
            <p:spPr>
              <a:xfrm>
                <a:off x="4454148" y="2653687"/>
                <a:ext cx="147016" cy="121330"/>
              </a:xfrm>
              <a:prstGeom prst="rect">
                <a:avLst/>
              </a:prstGeom>
              <a:noFill/>
              <a:ln w="9525">
                <a:noFill/>
                <a:miter/>
              </a:ln>
            </p:spPr>
          </p:pic>
          <p:pic>
            <p:nvPicPr>
              <p:cNvPr id="58" name="图片 44"/>
              <p:cNvPicPr>
                <a:picLocks noChangeAspect="1"/>
              </p:cNvPicPr>
              <p:nvPr/>
            </p:nvPicPr>
            <p:blipFill>
              <a:blip r:embed="rId10"/>
              <a:stretch>
                <a:fillRect/>
              </a:stretch>
            </p:blipFill>
            <p:spPr>
              <a:xfrm>
                <a:off x="5614660" y="1708711"/>
                <a:ext cx="232775" cy="111493"/>
              </a:xfrm>
              <a:prstGeom prst="rect">
                <a:avLst/>
              </a:prstGeom>
              <a:noFill/>
              <a:ln w="9525">
                <a:noFill/>
                <a:miter/>
              </a:ln>
            </p:spPr>
          </p:pic>
          <p:pic>
            <p:nvPicPr>
              <p:cNvPr id="59" name="图片 45"/>
              <p:cNvPicPr>
                <a:picLocks noChangeAspect="1"/>
              </p:cNvPicPr>
              <p:nvPr/>
            </p:nvPicPr>
            <p:blipFill>
              <a:blip r:embed="rId9"/>
              <a:stretch>
                <a:fillRect/>
              </a:stretch>
            </p:blipFill>
            <p:spPr>
              <a:xfrm>
                <a:off x="4644044" y="2653687"/>
                <a:ext cx="147016" cy="121330"/>
              </a:xfrm>
              <a:prstGeom prst="rect">
                <a:avLst/>
              </a:prstGeom>
              <a:noFill/>
              <a:ln w="9525">
                <a:noFill/>
                <a:miter/>
              </a:ln>
            </p:spPr>
          </p:pic>
          <p:pic>
            <p:nvPicPr>
              <p:cNvPr id="60" name="图片 46"/>
              <p:cNvPicPr>
                <a:picLocks noChangeAspect="1"/>
              </p:cNvPicPr>
              <p:nvPr/>
            </p:nvPicPr>
            <p:blipFill>
              <a:blip r:embed="rId9"/>
              <a:stretch>
                <a:fillRect/>
              </a:stretch>
            </p:blipFill>
            <p:spPr>
              <a:xfrm>
                <a:off x="4833939" y="2653687"/>
                <a:ext cx="147016" cy="121330"/>
              </a:xfrm>
              <a:prstGeom prst="rect">
                <a:avLst/>
              </a:prstGeom>
              <a:noFill/>
              <a:ln w="9525">
                <a:noFill/>
                <a:miter/>
              </a:ln>
            </p:spPr>
          </p:pic>
          <p:pic>
            <p:nvPicPr>
              <p:cNvPr id="61" name="图片 47"/>
              <p:cNvPicPr>
                <a:picLocks noChangeAspect="1"/>
              </p:cNvPicPr>
              <p:nvPr/>
            </p:nvPicPr>
            <p:blipFill>
              <a:blip r:embed="rId9"/>
              <a:stretch>
                <a:fillRect/>
              </a:stretch>
            </p:blipFill>
            <p:spPr>
              <a:xfrm>
                <a:off x="5023835" y="2653687"/>
                <a:ext cx="147016" cy="121330"/>
              </a:xfrm>
              <a:prstGeom prst="rect">
                <a:avLst/>
              </a:prstGeom>
              <a:noFill/>
              <a:ln w="9525">
                <a:noFill/>
                <a:miter/>
              </a:ln>
            </p:spPr>
          </p:pic>
          <p:pic>
            <p:nvPicPr>
              <p:cNvPr id="62" name="图片 48"/>
              <p:cNvPicPr>
                <a:picLocks noChangeAspect="1"/>
              </p:cNvPicPr>
              <p:nvPr/>
            </p:nvPicPr>
            <p:blipFill>
              <a:blip r:embed="rId9"/>
              <a:stretch>
                <a:fillRect/>
              </a:stretch>
            </p:blipFill>
            <p:spPr>
              <a:xfrm>
                <a:off x="5540654" y="2653687"/>
                <a:ext cx="147016" cy="121330"/>
              </a:xfrm>
              <a:prstGeom prst="rect">
                <a:avLst/>
              </a:prstGeom>
              <a:noFill/>
              <a:ln w="9525">
                <a:noFill/>
                <a:miter/>
              </a:ln>
            </p:spPr>
          </p:pic>
          <p:pic>
            <p:nvPicPr>
              <p:cNvPr id="63" name="图片 49"/>
              <p:cNvPicPr>
                <a:picLocks noChangeAspect="1"/>
              </p:cNvPicPr>
              <p:nvPr/>
            </p:nvPicPr>
            <p:blipFill>
              <a:blip r:embed="rId9"/>
              <a:stretch>
                <a:fillRect/>
              </a:stretch>
            </p:blipFill>
            <p:spPr>
              <a:xfrm>
                <a:off x="5776753" y="2653687"/>
                <a:ext cx="147016" cy="121330"/>
              </a:xfrm>
              <a:prstGeom prst="rect">
                <a:avLst/>
              </a:prstGeom>
              <a:noFill/>
              <a:ln w="9525">
                <a:noFill/>
                <a:miter/>
              </a:ln>
            </p:spPr>
          </p:pic>
          <p:pic>
            <p:nvPicPr>
              <p:cNvPr id="64" name="图片 50"/>
              <p:cNvPicPr>
                <a:picLocks noChangeAspect="1"/>
              </p:cNvPicPr>
              <p:nvPr/>
            </p:nvPicPr>
            <p:blipFill>
              <a:blip r:embed="rId9"/>
              <a:stretch>
                <a:fillRect/>
              </a:stretch>
            </p:blipFill>
            <p:spPr>
              <a:xfrm>
                <a:off x="6529671" y="2653687"/>
                <a:ext cx="147016" cy="121330"/>
              </a:xfrm>
              <a:prstGeom prst="rect">
                <a:avLst/>
              </a:prstGeom>
              <a:noFill/>
              <a:ln w="9525">
                <a:noFill/>
                <a:miter/>
              </a:ln>
            </p:spPr>
          </p:pic>
          <p:pic>
            <p:nvPicPr>
              <p:cNvPr id="65" name="图片 51"/>
              <p:cNvPicPr>
                <a:picLocks noChangeAspect="1"/>
              </p:cNvPicPr>
              <p:nvPr/>
            </p:nvPicPr>
            <p:blipFill>
              <a:blip r:embed="rId9"/>
              <a:stretch>
                <a:fillRect/>
              </a:stretch>
            </p:blipFill>
            <p:spPr>
              <a:xfrm>
                <a:off x="6266418" y="2653687"/>
                <a:ext cx="147016" cy="121330"/>
              </a:xfrm>
              <a:prstGeom prst="rect">
                <a:avLst/>
              </a:prstGeom>
              <a:noFill/>
              <a:ln w="9525">
                <a:noFill/>
                <a:miter/>
              </a:ln>
            </p:spPr>
          </p:pic>
          <p:pic>
            <p:nvPicPr>
              <p:cNvPr id="66" name="图片 52"/>
              <p:cNvPicPr>
                <a:picLocks noChangeAspect="1"/>
              </p:cNvPicPr>
              <p:nvPr/>
            </p:nvPicPr>
            <p:blipFill>
              <a:blip r:embed="rId9"/>
              <a:stretch>
                <a:fillRect/>
              </a:stretch>
            </p:blipFill>
            <p:spPr>
              <a:xfrm>
                <a:off x="6792924" y="2653687"/>
                <a:ext cx="147016" cy="121330"/>
              </a:xfrm>
              <a:prstGeom prst="rect">
                <a:avLst/>
              </a:prstGeom>
              <a:noFill/>
              <a:ln w="9525">
                <a:noFill/>
                <a:miter/>
              </a:ln>
            </p:spPr>
          </p:pic>
          <p:pic>
            <p:nvPicPr>
              <p:cNvPr id="67" name="图片 53"/>
              <p:cNvPicPr>
                <a:picLocks noChangeAspect="1"/>
              </p:cNvPicPr>
              <p:nvPr/>
            </p:nvPicPr>
            <p:blipFill>
              <a:blip r:embed="rId8"/>
              <a:stretch>
                <a:fillRect/>
              </a:stretch>
            </p:blipFill>
            <p:spPr>
              <a:xfrm>
                <a:off x="5614660" y="2462200"/>
                <a:ext cx="232775" cy="111493"/>
              </a:xfrm>
              <a:prstGeom prst="rect">
                <a:avLst/>
              </a:prstGeom>
              <a:noFill/>
              <a:ln w="9525">
                <a:noFill/>
                <a:miter/>
              </a:ln>
            </p:spPr>
          </p:pic>
          <p:pic>
            <p:nvPicPr>
              <p:cNvPr id="68" name="图片 54"/>
              <p:cNvPicPr>
                <a:picLocks noChangeAspect="1"/>
              </p:cNvPicPr>
              <p:nvPr/>
            </p:nvPicPr>
            <p:blipFill>
              <a:blip r:embed="rId8"/>
              <a:stretch>
                <a:fillRect/>
              </a:stretch>
            </p:blipFill>
            <p:spPr>
              <a:xfrm>
                <a:off x="6486791" y="2462200"/>
                <a:ext cx="232775" cy="111493"/>
              </a:xfrm>
              <a:prstGeom prst="rect">
                <a:avLst/>
              </a:prstGeom>
              <a:noFill/>
              <a:ln w="9525">
                <a:noFill/>
                <a:miter/>
              </a:ln>
            </p:spPr>
          </p:pic>
          <p:pic>
            <p:nvPicPr>
              <p:cNvPr id="69" name="图片 55"/>
              <p:cNvPicPr>
                <a:picLocks noChangeAspect="1"/>
              </p:cNvPicPr>
              <p:nvPr/>
            </p:nvPicPr>
            <p:blipFill>
              <a:blip r:embed="rId6"/>
              <a:stretch>
                <a:fillRect/>
              </a:stretch>
            </p:blipFill>
            <p:spPr>
              <a:xfrm>
                <a:off x="6486791" y="2259235"/>
                <a:ext cx="245026" cy="144285"/>
              </a:xfrm>
              <a:prstGeom prst="rect">
                <a:avLst/>
              </a:prstGeom>
              <a:noFill/>
              <a:ln w="9525">
                <a:noFill/>
                <a:miter/>
              </a:ln>
            </p:spPr>
          </p:pic>
          <p:pic>
            <p:nvPicPr>
              <p:cNvPr id="70" name="图片 56"/>
              <p:cNvPicPr>
                <a:picLocks noChangeAspect="1"/>
              </p:cNvPicPr>
              <p:nvPr/>
            </p:nvPicPr>
            <p:blipFill>
              <a:blip r:embed="rId8"/>
              <a:stretch>
                <a:fillRect/>
              </a:stretch>
            </p:blipFill>
            <p:spPr>
              <a:xfrm>
                <a:off x="5614162" y="2068284"/>
                <a:ext cx="232775" cy="111493"/>
              </a:xfrm>
              <a:prstGeom prst="rect">
                <a:avLst/>
              </a:prstGeom>
              <a:noFill/>
              <a:ln w="9525">
                <a:noFill/>
                <a:miter/>
              </a:ln>
            </p:spPr>
          </p:pic>
        </p:grpSp>
      </p:grpSp>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9263" y="2123111"/>
            <a:ext cx="10973492" cy="4360653"/>
          </a:xfrm>
          <a:prstGeom prst="rect">
            <a:avLst/>
          </a:prstGeom>
        </p:spPr>
      </p:pic>
      <p:grpSp>
        <p:nvGrpSpPr>
          <p:cNvPr id="142" name="组合 141"/>
          <p:cNvGrpSpPr/>
          <p:nvPr/>
        </p:nvGrpSpPr>
        <p:grpSpPr>
          <a:xfrm>
            <a:off x="3703277" y="3250322"/>
            <a:ext cx="1316081" cy="2314171"/>
            <a:chOff x="2966874" y="1620756"/>
            <a:chExt cx="1088681" cy="1105921"/>
          </a:xfrm>
        </p:grpSpPr>
        <p:sp>
          <p:nvSpPr>
            <p:cNvPr id="143" name="直接连接符 14"/>
            <p:cNvSpPr/>
            <p:nvPr/>
          </p:nvSpPr>
          <p:spPr>
            <a:xfrm>
              <a:off x="2967686" y="2566221"/>
              <a:ext cx="1065768" cy="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44" name="直接连接符 16"/>
            <p:cNvSpPr/>
            <p:nvPr/>
          </p:nvSpPr>
          <p:spPr>
            <a:xfrm>
              <a:off x="3484193" y="1620756"/>
              <a:ext cx="30219" cy="110592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45" name="直接连接符 17"/>
            <p:cNvSpPr/>
            <p:nvPr/>
          </p:nvSpPr>
          <p:spPr>
            <a:xfrm flipH="1">
              <a:off x="2966874" y="2562628"/>
              <a:ext cx="0" cy="164049"/>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46" name="直接连接符 18"/>
            <p:cNvSpPr/>
            <p:nvPr/>
          </p:nvSpPr>
          <p:spPr>
            <a:xfrm>
              <a:off x="4015913" y="2569815"/>
              <a:ext cx="0" cy="156861"/>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47" name="直接连接符 25"/>
            <p:cNvSpPr/>
            <p:nvPr/>
          </p:nvSpPr>
          <p:spPr>
            <a:xfrm>
              <a:off x="3484193" y="2446113"/>
              <a:ext cx="571362" cy="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grpSp>
      <p:sp>
        <p:nvSpPr>
          <p:cNvPr id="148" name="标题 1"/>
          <p:cNvSpPr>
            <a:spLocks noGrp="1"/>
          </p:cNvSpPr>
          <p:nvPr/>
        </p:nvSpPr>
        <p:spPr>
          <a:xfrm>
            <a:off x="829656" y="266792"/>
            <a:ext cx="10270067" cy="761791"/>
          </a:xfrm>
          <a:prstGeom prst="rect">
            <a:avLst/>
          </a:prstGeom>
          <a:noFill/>
          <a:ln w="9525">
            <a:noFill/>
            <a:miter/>
          </a:ln>
        </p:spPr>
        <p:txBody>
          <a:bodyPr lIns="81945" tIns="40973" rIns="81945" bIns="40973" anchor="ctr"/>
          <a:lstStyle/>
          <a:p>
            <a:pPr lvl="0" eaLnBrk="0" hangingPunct="0"/>
            <a:r>
              <a:rPr lang="en-US" altLang="zh-CN" sz="2890" b="1" dirty="0">
                <a:solidFill>
                  <a:srgbClr val="FFFFFF"/>
                </a:solidFill>
                <a:latin typeface="Century Gothic" panose="020B0502020202020204" pitchFamily="34" charset="0"/>
                <a:ea typeface="Microsoft YaHei" panose="020B0503020204020204" charset="-122"/>
                <a:sym typeface="Arial" panose="020B0604020202020204" pitchFamily="34" charset="0"/>
              </a:rPr>
              <a:t>What You Think is What You Get</a:t>
            </a:r>
            <a:endParaRPr lang="zh-CN" altLang="en-US" sz="2890" b="1" dirty="0">
              <a:solidFill>
                <a:srgbClr val="FFFFFF"/>
              </a:solidFill>
              <a:latin typeface="Century Gothic" panose="020B0502020202020204" pitchFamily="34" charset="0"/>
              <a:ea typeface="Microsoft YaHei" panose="020B0503020204020204" charset="-122"/>
              <a:sym typeface="Arial" panose="020B0604020202020204" pitchFamily="34" charset="0"/>
            </a:endParaRPr>
          </a:p>
        </p:txBody>
      </p:sp>
      <p:pic>
        <p:nvPicPr>
          <p:cNvPr id="149" name="图片 1"/>
          <p:cNvPicPr>
            <a:picLocks noChangeAspect="1"/>
          </p:cNvPicPr>
          <p:nvPr/>
        </p:nvPicPr>
        <p:blipFill>
          <a:blip r:embed="rId2"/>
          <a:stretch>
            <a:fillRect/>
          </a:stretch>
        </p:blipFill>
        <p:spPr>
          <a:xfrm>
            <a:off x="1009131" y="4240887"/>
            <a:ext cx="401836" cy="396876"/>
          </a:xfrm>
          <a:prstGeom prst="rect">
            <a:avLst/>
          </a:prstGeom>
          <a:noFill/>
          <a:ln w="9525">
            <a:noFill/>
            <a:miter/>
          </a:ln>
        </p:spPr>
      </p:pic>
      <p:pic>
        <p:nvPicPr>
          <p:cNvPr id="150" name="图片 2"/>
          <p:cNvPicPr>
            <a:picLocks noChangeAspect="1"/>
          </p:cNvPicPr>
          <p:nvPr/>
        </p:nvPicPr>
        <p:blipFill>
          <a:blip r:embed="rId3"/>
          <a:stretch>
            <a:fillRect/>
          </a:stretch>
        </p:blipFill>
        <p:spPr>
          <a:xfrm>
            <a:off x="1009131" y="4913787"/>
            <a:ext cx="365306" cy="414914"/>
          </a:xfrm>
          <a:prstGeom prst="rect">
            <a:avLst/>
          </a:prstGeom>
          <a:noFill/>
          <a:ln w="9525">
            <a:noFill/>
            <a:miter/>
          </a:ln>
        </p:spPr>
      </p:pic>
      <p:pic>
        <p:nvPicPr>
          <p:cNvPr id="151" name="图片 3"/>
          <p:cNvPicPr>
            <a:picLocks noChangeAspect="1"/>
          </p:cNvPicPr>
          <p:nvPr/>
        </p:nvPicPr>
        <p:blipFill>
          <a:blip r:embed="rId4"/>
          <a:stretch>
            <a:fillRect/>
          </a:stretch>
        </p:blipFill>
        <p:spPr>
          <a:xfrm>
            <a:off x="1061898" y="2285001"/>
            <a:ext cx="349069" cy="302668"/>
          </a:xfrm>
          <a:prstGeom prst="rect">
            <a:avLst/>
          </a:prstGeom>
          <a:noFill/>
          <a:ln w="9525">
            <a:noFill/>
            <a:miter/>
          </a:ln>
        </p:spPr>
      </p:pic>
      <p:pic>
        <p:nvPicPr>
          <p:cNvPr id="152" name="图片 4"/>
          <p:cNvPicPr>
            <a:picLocks noChangeAspect="1"/>
          </p:cNvPicPr>
          <p:nvPr/>
        </p:nvPicPr>
        <p:blipFill>
          <a:blip r:embed="rId5"/>
          <a:stretch>
            <a:fillRect/>
          </a:stretch>
        </p:blipFill>
        <p:spPr>
          <a:xfrm>
            <a:off x="1018257" y="2913196"/>
            <a:ext cx="349069" cy="320707"/>
          </a:xfrm>
          <a:prstGeom prst="rect">
            <a:avLst/>
          </a:prstGeom>
          <a:noFill/>
          <a:ln w="9525">
            <a:noFill/>
            <a:miter/>
          </a:ln>
        </p:spPr>
      </p:pic>
      <p:pic>
        <p:nvPicPr>
          <p:cNvPr id="153" name="图片 9"/>
          <p:cNvPicPr>
            <a:picLocks noChangeAspect="1"/>
          </p:cNvPicPr>
          <p:nvPr/>
        </p:nvPicPr>
        <p:blipFill>
          <a:blip r:embed="rId6"/>
          <a:stretch>
            <a:fillRect/>
          </a:stretch>
        </p:blipFill>
        <p:spPr>
          <a:xfrm>
            <a:off x="1095858" y="5574678"/>
            <a:ext cx="219182" cy="350776"/>
          </a:xfrm>
          <a:prstGeom prst="rect">
            <a:avLst/>
          </a:prstGeom>
          <a:noFill/>
          <a:ln w="9525">
            <a:noFill/>
            <a:miter/>
          </a:ln>
        </p:spPr>
      </p:pic>
      <p:pic>
        <p:nvPicPr>
          <p:cNvPr id="154" name="图片 10"/>
          <p:cNvPicPr>
            <a:picLocks noChangeAspect="1"/>
          </p:cNvPicPr>
          <p:nvPr/>
        </p:nvPicPr>
        <p:blipFill>
          <a:blip r:embed="rId7"/>
          <a:stretch>
            <a:fillRect/>
          </a:stretch>
        </p:blipFill>
        <p:spPr>
          <a:xfrm>
            <a:off x="1018257" y="3573800"/>
            <a:ext cx="349069" cy="318703"/>
          </a:xfrm>
          <a:prstGeom prst="rect">
            <a:avLst/>
          </a:prstGeom>
          <a:noFill/>
          <a:ln w="9525">
            <a:noFill/>
            <a:miter/>
          </a:ln>
        </p:spPr>
      </p:pic>
      <p:pic>
        <p:nvPicPr>
          <p:cNvPr id="155" name="图片 12"/>
          <p:cNvPicPr>
            <a:picLocks noChangeAspect="1"/>
          </p:cNvPicPr>
          <p:nvPr/>
        </p:nvPicPr>
        <p:blipFill>
          <a:blip r:embed="rId6"/>
          <a:stretch>
            <a:fillRect/>
          </a:stretch>
        </p:blipFill>
        <p:spPr>
          <a:xfrm>
            <a:off x="1098721" y="5564490"/>
            <a:ext cx="219182" cy="350776"/>
          </a:xfrm>
          <a:prstGeom prst="rect">
            <a:avLst/>
          </a:prstGeom>
          <a:noFill/>
          <a:ln w="9525">
            <a:noFill/>
            <a:miter/>
          </a:ln>
        </p:spPr>
      </p:pic>
      <p:pic>
        <p:nvPicPr>
          <p:cNvPr id="156" name="图片 13"/>
          <p:cNvPicPr>
            <a:picLocks noChangeAspect="1"/>
          </p:cNvPicPr>
          <p:nvPr/>
        </p:nvPicPr>
        <p:blipFill>
          <a:blip r:embed="rId6"/>
          <a:stretch>
            <a:fillRect/>
          </a:stretch>
        </p:blipFill>
        <p:spPr>
          <a:xfrm>
            <a:off x="1095858" y="5564490"/>
            <a:ext cx="219182" cy="350776"/>
          </a:xfrm>
          <a:prstGeom prst="rect">
            <a:avLst/>
          </a:prstGeom>
          <a:noFill/>
          <a:ln w="9525">
            <a:noFill/>
            <a:miter/>
          </a:ln>
        </p:spPr>
      </p:pic>
      <p:pic>
        <p:nvPicPr>
          <p:cNvPr id="157" name="图片 11"/>
          <p:cNvPicPr>
            <a:picLocks noChangeAspect="1"/>
          </p:cNvPicPr>
          <p:nvPr/>
        </p:nvPicPr>
        <p:blipFill>
          <a:blip r:embed="rId8"/>
          <a:stretch>
            <a:fillRect/>
          </a:stretch>
        </p:blipFill>
        <p:spPr>
          <a:xfrm rot="2865008">
            <a:off x="4046971" y="3381559"/>
            <a:ext cx="442977" cy="495192"/>
          </a:xfrm>
          <a:prstGeom prst="rect">
            <a:avLst/>
          </a:prstGeom>
          <a:noFill/>
          <a:ln w="9525">
            <a:noFill/>
            <a:miter/>
          </a:ln>
        </p:spPr>
      </p:pic>
      <p:grpSp>
        <p:nvGrpSpPr>
          <p:cNvPr id="158" name="组合 157"/>
          <p:cNvGrpSpPr/>
          <p:nvPr/>
        </p:nvGrpSpPr>
        <p:grpSpPr>
          <a:xfrm>
            <a:off x="5615948" y="3061903"/>
            <a:ext cx="3247159" cy="2603741"/>
            <a:chOff x="4270442" y="1530713"/>
            <a:chExt cx="2686094" cy="1244304"/>
          </a:xfrm>
        </p:grpSpPr>
        <p:sp>
          <p:nvSpPr>
            <p:cNvPr id="159" name="直接连接符 20"/>
            <p:cNvSpPr/>
            <p:nvPr/>
          </p:nvSpPr>
          <p:spPr>
            <a:xfrm>
              <a:off x="5801859" y="2154952"/>
              <a:ext cx="801319" cy="213868"/>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0" name="直接连接符 21"/>
            <p:cNvSpPr/>
            <p:nvPr/>
          </p:nvSpPr>
          <p:spPr>
            <a:xfrm flipH="1">
              <a:off x="4897148" y="2149405"/>
              <a:ext cx="788324" cy="332072"/>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1" name="直接连接符 22"/>
            <p:cNvSpPr/>
            <p:nvPr/>
          </p:nvSpPr>
          <p:spPr>
            <a:xfrm>
              <a:off x="5507348" y="2614101"/>
              <a:ext cx="462977" cy="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2" name="直接连接符 23"/>
            <p:cNvSpPr/>
            <p:nvPr/>
          </p:nvSpPr>
          <p:spPr>
            <a:xfrm>
              <a:off x="5619893"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3" name="直接连接符 24"/>
            <p:cNvSpPr/>
            <p:nvPr/>
          </p:nvSpPr>
          <p:spPr>
            <a:xfrm>
              <a:off x="5865750"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4" name="直接连接符 27"/>
            <p:cNvSpPr/>
            <p:nvPr/>
          </p:nvSpPr>
          <p:spPr>
            <a:xfrm>
              <a:off x="6262071" y="2613995"/>
              <a:ext cx="694465" cy="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5" name="直接连接符 28"/>
            <p:cNvSpPr/>
            <p:nvPr/>
          </p:nvSpPr>
          <p:spPr>
            <a:xfrm>
              <a:off x="6352072"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6" name="直接连接符 29"/>
            <p:cNvSpPr/>
            <p:nvPr/>
          </p:nvSpPr>
          <p:spPr>
            <a:xfrm>
              <a:off x="6869392"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7" name="直接连接符 30"/>
            <p:cNvSpPr/>
            <p:nvPr/>
          </p:nvSpPr>
          <p:spPr>
            <a:xfrm>
              <a:off x="4445960" y="2613995"/>
              <a:ext cx="763912" cy="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8" name="直接连接符 31"/>
            <p:cNvSpPr/>
            <p:nvPr/>
          </p:nvSpPr>
          <p:spPr>
            <a:xfrm>
              <a:off x="5097342"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69" name="直接连接符 32"/>
            <p:cNvSpPr/>
            <p:nvPr/>
          </p:nvSpPr>
          <p:spPr>
            <a:xfrm>
              <a:off x="4907447"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70" name="直接连接符 33"/>
            <p:cNvSpPr/>
            <p:nvPr/>
          </p:nvSpPr>
          <p:spPr>
            <a:xfrm>
              <a:off x="4724884"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71" name="直接连接符 34"/>
            <p:cNvSpPr/>
            <p:nvPr/>
          </p:nvSpPr>
          <p:spPr>
            <a:xfrm>
              <a:off x="4539970" y="2613995"/>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72" name="直接连接符 35"/>
            <p:cNvSpPr/>
            <p:nvPr/>
          </p:nvSpPr>
          <p:spPr>
            <a:xfrm>
              <a:off x="4841271" y="2562628"/>
              <a:ext cx="1" cy="5136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73" name="直接连接符 36"/>
            <p:cNvSpPr/>
            <p:nvPr/>
          </p:nvSpPr>
          <p:spPr>
            <a:xfrm>
              <a:off x="4511772" y="2511729"/>
              <a:ext cx="231488" cy="0"/>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74" name="直接连接符 37"/>
            <p:cNvSpPr/>
            <p:nvPr/>
          </p:nvSpPr>
          <p:spPr>
            <a:xfrm>
              <a:off x="6603178" y="2379739"/>
              <a:ext cx="1" cy="273947"/>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sp>
          <p:nvSpPr>
            <p:cNvPr id="175" name="直接连接符 38"/>
            <p:cNvSpPr/>
            <p:nvPr/>
          </p:nvSpPr>
          <p:spPr>
            <a:xfrm>
              <a:off x="5731047" y="1583180"/>
              <a:ext cx="6185" cy="1031596"/>
            </a:xfrm>
            <a:prstGeom prst="line">
              <a:avLst/>
            </a:prstGeom>
            <a:ln w="9525" cap="flat" cmpd="sng">
              <a:solidFill>
                <a:schemeClr val="accent1"/>
              </a:solidFill>
              <a:prstDash val="solid"/>
              <a:headEnd type="none" w="med" len="med"/>
              <a:tailEnd type="none" w="med" len="med"/>
            </a:ln>
          </p:spPr>
          <p:txBody>
            <a:bodyPr/>
            <a:lstStyle/>
            <a:p>
              <a:endParaRPr lang="zh-CN" altLang="en-US" sz="2335">
                <a:latin typeface="Arial" panose="020B0604020202020204" pitchFamily="34" charset="0"/>
              </a:endParaRPr>
            </a:p>
          </p:txBody>
        </p:sp>
        <p:pic>
          <p:nvPicPr>
            <p:cNvPr id="176" name="图片 39"/>
            <p:cNvPicPr>
              <a:picLocks noChangeAspect="1"/>
            </p:cNvPicPr>
            <p:nvPr/>
          </p:nvPicPr>
          <p:blipFill>
            <a:blip r:embed="rId2"/>
            <a:stretch>
              <a:fillRect/>
            </a:stretch>
          </p:blipFill>
          <p:spPr>
            <a:xfrm>
              <a:off x="4270442" y="2427792"/>
              <a:ext cx="269528" cy="137727"/>
            </a:xfrm>
            <a:prstGeom prst="rect">
              <a:avLst/>
            </a:prstGeom>
            <a:noFill/>
            <a:ln w="9525">
              <a:noFill/>
              <a:miter/>
            </a:ln>
          </p:spPr>
        </p:pic>
        <p:pic>
          <p:nvPicPr>
            <p:cNvPr id="177" name="图片 40"/>
            <p:cNvPicPr>
              <a:picLocks noChangeAspect="1"/>
            </p:cNvPicPr>
            <p:nvPr/>
          </p:nvPicPr>
          <p:blipFill>
            <a:blip r:embed="rId3"/>
            <a:stretch>
              <a:fillRect/>
            </a:stretch>
          </p:blipFill>
          <p:spPr>
            <a:xfrm>
              <a:off x="5620724" y="1873124"/>
              <a:ext cx="245026" cy="144285"/>
            </a:xfrm>
            <a:prstGeom prst="rect">
              <a:avLst/>
            </a:prstGeom>
            <a:noFill/>
            <a:ln w="9525">
              <a:noFill/>
              <a:miter/>
            </a:ln>
          </p:spPr>
        </p:pic>
        <p:pic>
          <p:nvPicPr>
            <p:cNvPr id="178" name="图片 41"/>
            <p:cNvPicPr>
              <a:picLocks noChangeAspect="1"/>
            </p:cNvPicPr>
            <p:nvPr/>
          </p:nvPicPr>
          <p:blipFill>
            <a:blip r:embed="rId4"/>
            <a:stretch>
              <a:fillRect/>
            </a:stretch>
          </p:blipFill>
          <p:spPr>
            <a:xfrm>
              <a:off x="5619893" y="1530713"/>
              <a:ext cx="232775" cy="104935"/>
            </a:xfrm>
            <a:prstGeom prst="rect">
              <a:avLst/>
            </a:prstGeom>
            <a:noFill/>
            <a:ln w="9525">
              <a:noFill/>
              <a:miter/>
            </a:ln>
          </p:spPr>
        </p:pic>
        <p:pic>
          <p:nvPicPr>
            <p:cNvPr id="179" name="图片 42"/>
            <p:cNvPicPr>
              <a:picLocks noChangeAspect="1"/>
            </p:cNvPicPr>
            <p:nvPr/>
          </p:nvPicPr>
          <p:blipFill>
            <a:blip r:embed="rId5"/>
            <a:stretch>
              <a:fillRect/>
            </a:stretch>
          </p:blipFill>
          <p:spPr>
            <a:xfrm>
              <a:off x="4724884" y="2454025"/>
              <a:ext cx="232775" cy="111493"/>
            </a:xfrm>
            <a:prstGeom prst="rect">
              <a:avLst/>
            </a:prstGeom>
            <a:noFill/>
            <a:ln w="9525">
              <a:noFill/>
              <a:miter/>
            </a:ln>
          </p:spPr>
        </p:pic>
        <p:pic>
          <p:nvPicPr>
            <p:cNvPr id="180" name="图片 43"/>
            <p:cNvPicPr>
              <a:picLocks noChangeAspect="1"/>
            </p:cNvPicPr>
            <p:nvPr/>
          </p:nvPicPr>
          <p:blipFill>
            <a:blip r:embed="rId6"/>
            <a:stretch>
              <a:fillRect/>
            </a:stretch>
          </p:blipFill>
          <p:spPr>
            <a:xfrm>
              <a:off x="4454148" y="2653687"/>
              <a:ext cx="147016" cy="121330"/>
            </a:xfrm>
            <a:prstGeom prst="rect">
              <a:avLst/>
            </a:prstGeom>
            <a:noFill/>
            <a:ln w="9525">
              <a:noFill/>
              <a:miter/>
            </a:ln>
          </p:spPr>
        </p:pic>
        <p:pic>
          <p:nvPicPr>
            <p:cNvPr id="181" name="图片 44"/>
            <p:cNvPicPr>
              <a:picLocks noChangeAspect="1"/>
            </p:cNvPicPr>
            <p:nvPr/>
          </p:nvPicPr>
          <p:blipFill>
            <a:blip r:embed="rId7"/>
            <a:stretch>
              <a:fillRect/>
            </a:stretch>
          </p:blipFill>
          <p:spPr>
            <a:xfrm>
              <a:off x="5614660" y="1708711"/>
              <a:ext cx="232775" cy="111493"/>
            </a:xfrm>
            <a:prstGeom prst="rect">
              <a:avLst/>
            </a:prstGeom>
            <a:noFill/>
            <a:ln w="9525">
              <a:noFill/>
              <a:miter/>
            </a:ln>
          </p:spPr>
        </p:pic>
        <p:pic>
          <p:nvPicPr>
            <p:cNvPr id="182" name="图片 45"/>
            <p:cNvPicPr>
              <a:picLocks noChangeAspect="1"/>
            </p:cNvPicPr>
            <p:nvPr/>
          </p:nvPicPr>
          <p:blipFill>
            <a:blip r:embed="rId6"/>
            <a:stretch>
              <a:fillRect/>
            </a:stretch>
          </p:blipFill>
          <p:spPr>
            <a:xfrm>
              <a:off x="4644044" y="2653687"/>
              <a:ext cx="147016" cy="121330"/>
            </a:xfrm>
            <a:prstGeom prst="rect">
              <a:avLst/>
            </a:prstGeom>
            <a:noFill/>
            <a:ln w="9525">
              <a:noFill/>
              <a:miter/>
            </a:ln>
          </p:spPr>
        </p:pic>
        <p:pic>
          <p:nvPicPr>
            <p:cNvPr id="183" name="图片 46"/>
            <p:cNvPicPr>
              <a:picLocks noChangeAspect="1"/>
            </p:cNvPicPr>
            <p:nvPr/>
          </p:nvPicPr>
          <p:blipFill>
            <a:blip r:embed="rId6"/>
            <a:stretch>
              <a:fillRect/>
            </a:stretch>
          </p:blipFill>
          <p:spPr>
            <a:xfrm>
              <a:off x="4833939" y="2653687"/>
              <a:ext cx="147016" cy="121330"/>
            </a:xfrm>
            <a:prstGeom prst="rect">
              <a:avLst/>
            </a:prstGeom>
            <a:noFill/>
            <a:ln w="9525">
              <a:noFill/>
              <a:miter/>
            </a:ln>
          </p:spPr>
        </p:pic>
        <p:pic>
          <p:nvPicPr>
            <p:cNvPr id="184" name="图片 47"/>
            <p:cNvPicPr>
              <a:picLocks noChangeAspect="1"/>
            </p:cNvPicPr>
            <p:nvPr/>
          </p:nvPicPr>
          <p:blipFill>
            <a:blip r:embed="rId6"/>
            <a:stretch>
              <a:fillRect/>
            </a:stretch>
          </p:blipFill>
          <p:spPr>
            <a:xfrm>
              <a:off x="5023835" y="2653687"/>
              <a:ext cx="147016" cy="121330"/>
            </a:xfrm>
            <a:prstGeom prst="rect">
              <a:avLst/>
            </a:prstGeom>
            <a:noFill/>
            <a:ln w="9525">
              <a:noFill/>
              <a:miter/>
            </a:ln>
          </p:spPr>
        </p:pic>
        <p:pic>
          <p:nvPicPr>
            <p:cNvPr id="185" name="图片 48"/>
            <p:cNvPicPr>
              <a:picLocks noChangeAspect="1"/>
            </p:cNvPicPr>
            <p:nvPr/>
          </p:nvPicPr>
          <p:blipFill>
            <a:blip r:embed="rId6"/>
            <a:stretch>
              <a:fillRect/>
            </a:stretch>
          </p:blipFill>
          <p:spPr>
            <a:xfrm>
              <a:off x="5540654" y="2653687"/>
              <a:ext cx="147016" cy="121330"/>
            </a:xfrm>
            <a:prstGeom prst="rect">
              <a:avLst/>
            </a:prstGeom>
            <a:noFill/>
            <a:ln w="9525">
              <a:noFill/>
              <a:miter/>
            </a:ln>
          </p:spPr>
        </p:pic>
        <p:pic>
          <p:nvPicPr>
            <p:cNvPr id="186" name="图片 49"/>
            <p:cNvPicPr>
              <a:picLocks noChangeAspect="1"/>
            </p:cNvPicPr>
            <p:nvPr/>
          </p:nvPicPr>
          <p:blipFill>
            <a:blip r:embed="rId6"/>
            <a:stretch>
              <a:fillRect/>
            </a:stretch>
          </p:blipFill>
          <p:spPr>
            <a:xfrm>
              <a:off x="5776753" y="2653687"/>
              <a:ext cx="147016" cy="121330"/>
            </a:xfrm>
            <a:prstGeom prst="rect">
              <a:avLst/>
            </a:prstGeom>
            <a:noFill/>
            <a:ln w="9525">
              <a:noFill/>
              <a:miter/>
            </a:ln>
          </p:spPr>
        </p:pic>
        <p:pic>
          <p:nvPicPr>
            <p:cNvPr id="187" name="图片 50"/>
            <p:cNvPicPr>
              <a:picLocks noChangeAspect="1"/>
            </p:cNvPicPr>
            <p:nvPr/>
          </p:nvPicPr>
          <p:blipFill>
            <a:blip r:embed="rId6"/>
            <a:stretch>
              <a:fillRect/>
            </a:stretch>
          </p:blipFill>
          <p:spPr>
            <a:xfrm>
              <a:off x="6529671" y="2653687"/>
              <a:ext cx="147016" cy="121330"/>
            </a:xfrm>
            <a:prstGeom prst="rect">
              <a:avLst/>
            </a:prstGeom>
            <a:noFill/>
            <a:ln w="9525">
              <a:noFill/>
              <a:miter/>
            </a:ln>
          </p:spPr>
        </p:pic>
        <p:pic>
          <p:nvPicPr>
            <p:cNvPr id="188" name="图片 51"/>
            <p:cNvPicPr>
              <a:picLocks noChangeAspect="1"/>
            </p:cNvPicPr>
            <p:nvPr/>
          </p:nvPicPr>
          <p:blipFill>
            <a:blip r:embed="rId6"/>
            <a:stretch>
              <a:fillRect/>
            </a:stretch>
          </p:blipFill>
          <p:spPr>
            <a:xfrm>
              <a:off x="6266418" y="2653687"/>
              <a:ext cx="147016" cy="121330"/>
            </a:xfrm>
            <a:prstGeom prst="rect">
              <a:avLst/>
            </a:prstGeom>
            <a:noFill/>
            <a:ln w="9525">
              <a:noFill/>
              <a:miter/>
            </a:ln>
          </p:spPr>
        </p:pic>
        <p:pic>
          <p:nvPicPr>
            <p:cNvPr id="189" name="图片 52"/>
            <p:cNvPicPr>
              <a:picLocks noChangeAspect="1"/>
            </p:cNvPicPr>
            <p:nvPr/>
          </p:nvPicPr>
          <p:blipFill>
            <a:blip r:embed="rId6"/>
            <a:stretch>
              <a:fillRect/>
            </a:stretch>
          </p:blipFill>
          <p:spPr>
            <a:xfrm>
              <a:off x="6792924" y="2653687"/>
              <a:ext cx="147016" cy="121330"/>
            </a:xfrm>
            <a:prstGeom prst="rect">
              <a:avLst/>
            </a:prstGeom>
            <a:noFill/>
            <a:ln w="9525">
              <a:noFill/>
              <a:miter/>
            </a:ln>
          </p:spPr>
        </p:pic>
        <p:pic>
          <p:nvPicPr>
            <p:cNvPr id="190" name="图片 53"/>
            <p:cNvPicPr>
              <a:picLocks noChangeAspect="1"/>
            </p:cNvPicPr>
            <p:nvPr/>
          </p:nvPicPr>
          <p:blipFill>
            <a:blip r:embed="rId5"/>
            <a:stretch>
              <a:fillRect/>
            </a:stretch>
          </p:blipFill>
          <p:spPr>
            <a:xfrm>
              <a:off x="5614660" y="2462200"/>
              <a:ext cx="232775" cy="111493"/>
            </a:xfrm>
            <a:prstGeom prst="rect">
              <a:avLst/>
            </a:prstGeom>
            <a:noFill/>
            <a:ln w="9525">
              <a:noFill/>
              <a:miter/>
            </a:ln>
          </p:spPr>
        </p:pic>
        <p:pic>
          <p:nvPicPr>
            <p:cNvPr id="191" name="图片 54"/>
            <p:cNvPicPr>
              <a:picLocks noChangeAspect="1"/>
            </p:cNvPicPr>
            <p:nvPr/>
          </p:nvPicPr>
          <p:blipFill>
            <a:blip r:embed="rId5"/>
            <a:stretch>
              <a:fillRect/>
            </a:stretch>
          </p:blipFill>
          <p:spPr>
            <a:xfrm>
              <a:off x="6486791" y="2462200"/>
              <a:ext cx="232775" cy="111493"/>
            </a:xfrm>
            <a:prstGeom prst="rect">
              <a:avLst/>
            </a:prstGeom>
            <a:noFill/>
            <a:ln w="9525">
              <a:noFill/>
              <a:miter/>
            </a:ln>
          </p:spPr>
        </p:pic>
        <p:pic>
          <p:nvPicPr>
            <p:cNvPr id="192" name="图片 55"/>
            <p:cNvPicPr>
              <a:picLocks noChangeAspect="1"/>
            </p:cNvPicPr>
            <p:nvPr/>
          </p:nvPicPr>
          <p:blipFill>
            <a:blip r:embed="rId3"/>
            <a:stretch>
              <a:fillRect/>
            </a:stretch>
          </p:blipFill>
          <p:spPr>
            <a:xfrm>
              <a:off x="6486791" y="2259235"/>
              <a:ext cx="245026" cy="144285"/>
            </a:xfrm>
            <a:prstGeom prst="rect">
              <a:avLst/>
            </a:prstGeom>
            <a:noFill/>
            <a:ln w="9525">
              <a:noFill/>
              <a:miter/>
            </a:ln>
          </p:spPr>
        </p:pic>
        <p:pic>
          <p:nvPicPr>
            <p:cNvPr id="193" name="图片 56"/>
            <p:cNvPicPr>
              <a:picLocks noChangeAspect="1"/>
            </p:cNvPicPr>
            <p:nvPr/>
          </p:nvPicPr>
          <p:blipFill>
            <a:blip r:embed="rId5"/>
            <a:stretch>
              <a:fillRect/>
            </a:stretch>
          </p:blipFill>
          <p:spPr>
            <a:xfrm>
              <a:off x="5614162" y="2068284"/>
              <a:ext cx="232775" cy="111493"/>
            </a:xfrm>
            <a:prstGeom prst="rect">
              <a:avLst/>
            </a:prstGeom>
            <a:noFill/>
            <a:ln w="9525">
              <a:noFill/>
              <a:miter/>
            </a:ln>
          </p:spPr>
        </p:pic>
      </p:grpSp>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406" y="1263077"/>
            <a:ext cx="10980349" cy="8535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3.7037E-7 L -0.24357 0.35278 " pathEditMode="relative" rAng="0" ptsTypes="AA">
                                      <p:cBhvr>
                                        <p:cTn id="6" dur="2000" fill="hold"/>
                                        <p:tgtEl>
                                          <p:spTgt spid="157"/>
                                        </p:tgtEl>
                                        <p:attrNameLst>
                                          <p:attrName>ppt_x</p:attrName>
                                          <p:attrName>ppt_y</p:attrName>
                                        </p:attrNameLst>
                                      </p:cBhvr>
                                      <p:rCtr x="-12188" y="17623"/>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24357 0.35278 L -0.04375 0.29197 " pathEditMode="relative" rAng="0" ptsTypes="AA">
                                      <p:cBhvr>
                                        <p:cTn id="9" dur="2000" fill="hold"/>
                                        <p:tgtEl>
                                          <p:spTgt spid="157"/>
                                        </p:tgtEl>
                                        <p:attrNameLst>
                                          <p:attrName>ppt_x</p:attrName>
                                          <p:attrName>ppt_y</p:attrName>
                                        </p:attrNameLst>
                                      </p:cBhvr>
                                      <p:rCtr x="9983" y="-3056"/>
                                    </p:animMotion>
                                  </p:childTnLst>
                                </p:cTn>
                              </p:par>
                              <p:par>
                                <p:cTn id="10" presetID="42" presetClass="path" presetSubtype="0" accel="50000" decel="50000" fill="hold" nodeType="withEffect">
                                  <p:stCondLst>
                                    <p:cond delay="0"/>
                                  </p:stCondLst>
                                  <p:childTnLst>
                                    <p:animMotion origin="layout" path="M -4.72222E-6 -2.59259E-6 L 0.20764 -0.02129 " pathEditMode="relative" rAng="0" ptsTypes="AA">
                                      <p:cBhvr>
                                        <p:cTn id="11" dur="2000" fill="hold"/>
                                        <p:tgtEl>
                                          <p:spTgt spid="153"/>
                                        </p:tgtEl>
                                        <p:attrNameLst>
                                          <p:attrName>ppt_x</p:attrName>
                                          <p:attrName>ppt_y</p:attrName>
                                        </p:attrNameLst>
                                      </p:cBhvr>
                                      <p:rCtr x="10382" y="-1080"/>
                                    </p:animMotion>
                                  </p:childTnLst>
                                </p:cTn>
                              </p:par>
                            </p:childTnLst>
                          </p:cTn>
                        </p:par>
                        <p:par>
                          <p:cTn id="12" fill="hold">
                            <p:stCondLst>
                              <p:cond delay="4000"/>
                            </p:stCondLst>
                            <p:childTnLst>
                              <p:par>
                                <p:cTn id="13" presetID="42" presetClass="path" presetSubtype="0" accel="50000" decel="50000" fill="hold" nodeType="afterEffect">
                                  <p:stCondLst>
                                    <p:cond delay="0"/>
                                  </p:stCondLst>
                                  <p:childTnLst>
                                    <p:animMotion origin="layout" path="M -0.04375 0.29197 L -0.24357 0.35278 " pathEditMode="relative" rAng="0" ptsTypes="AA">
                                      <p:cBhvr>
                                        <p:cTn id="14" dur="2000" fill="hold"/>
                                        <p:tgtEl>
                                          <p:spTgt spid="157"/>
                                        </p:tgtEl>
                                        <p:attrNameLst>
                                          <p:attrName>ppt_x</p:attrName>
                                          <p:attrName>ppt_y</p:attrName>
                                        </p:attrNameLst>
                                      </p:cBhvr>
                                      <p:rCtr x="-10000" y="3025"/>
                                    </p:animMotion>
                                  </p:childTnLst>
                                </p:cTn>
                              </p:par>
                            </p:childTnLst>
                          </p:cTn>
                        </p:par>
                        <p:par>
                          <p:cTn id="15" fill="hold">
                            <p:stCondLst>
                              <p:cond delay="6000"/>
                            </p:stCondLst>
                            <p:childTnLst>
                              <p:par>
                                <p:cTn id="16" presetID="42" presetClass="path" presetSubtype="0" accel="50000" decel="50000" fill="hold" nodeType="afterEffect">
                                  <p:stCondLst>
                                    <p:cond delay="0"/>
                                  </p:stCondLst>
                                  <p:childTnLst>
                                    <p:animMotion origin="layout" path="M -0.24357 0.35278 L 0.01094 0.30062 " pathEditMode="relative" rAng="0" ptsTypes="AA">
                                      <p:cBhvr>
                                        <p:cTn id="17" dur="2000" fill="hold"/>
                                        <p:tgtEl>
                                          <p:spTgt spid="157"/>
                                        </p:tgtEl>
                                        <p:attrNameLst>
                                          <p:attrName>ppt_x</p:attrName>
                                          <p:attrName>ppt_y</p:attrName>
                                        </p:attrNameLst>
                                      </p:cBhvr>
                                      <p:rCtr x="12726" y="-2623"/>
                                    </p:animMotion>
                                  </p:childTnLst>
                                </p:cTn>
                              </p:par>
                              <p:par>
                                <p:cTn id="18" presetID="42" presetClass="path" presetSubtype="0" accel="50000" decel="50000" fill="hold" nodeType="withEffect">
                                  <p:stCondLst>
                                    <p:cond delay="0"/>
                                  </p:stCondLst>
                                  <p:childTnLst>
                                    <p:animMotion origin="layout" path="M -1.94444E-6 6.17284E-7 L 0.26198 -0.01111 " pathEditMode="relative" rAng="0" ptsTypes="AA">
                                      <p:cBhvr>
                                        <p:cTn id="19" dur="2000" fill="hold"/>
                                        <p:tgtEl>
                                          <p:spTgt spid="155"/>
                                        </p:tgtEl>
                                        <p:attrNameLst>
                                          <p:attrName>ppt_x</p:attrName>
                                          <p:attrName>ppt_y</p:attrName>
                                        </p:attrNameLst>
                                      </p:cBhvr>
                                      <p:rCtr x="13090" y="-556"/>
                                    </p:animMotion>
                                  </p:childTnLst>
                                </p:cTn>
                              </p:par>
                            </p:childTnLst>
                          </p:cTn>
                        </p:par>
                        <p:par>
                          <p:cTn id="20" fill="hold">
                            <p:stCondLst>
                              <p:cond delay="8000"/>
                            </p:stCondLst>
                            <p:childTnLst>
                              <p:par>
                                <p:cTn id="21" presetID="42" presetClass="path" presetSubtype="0" accel="50000" decel="50000" fill="hold" nodeType="afterEffect">
                                  <p:stCondLst>
                                    <p:cond delay="0"/>
                                  </p:stCondLst>
                                  <p:childTnLst>
                                    <p:animMotion origin="layout" path="M 0.01094 0.30062 L -0.24357 0.35278 " pathEditMode="relative" rAng="0" ptsTypes="AA">
                                      <p:cBhvr>
                                        <p:cTn id="22" dur="2000" fill="hold"/>
                                        <p:tgtEl>
                                          <p:spTgt spid="157"/>
                                        </p:tgtEl>
                                        <p:attrNameLst>
                                          <p:attrName>ppt_x</p:attrName>
                                          <p:attrName>ppt_y</p:attrName>
                                        </p:attrNameLst>
                                      </p:cBhvr>
                                      <p:rCtr x="-12726" y="2593"/>
                                    </p:animMotion>
                                  </p:childTnLst>
                                </p:cTn>
                              </p:par>
                            </p:childTnLst>
                          </p:cTn>
                        </p:par>
                        <p:par>
                          <p:cTn id="23" fill="hold">
                            <p:stCondLst>
                              <p:cond delay="10000"/>
                            </p:stCondLst>
                            <p:childTnLst>
                              <p:par>
                                <p:cTn id="24" presetID="42" presetClass="path" presetSubtype="0" accel="50000" decel="50000" fill="hold" nodeType="afterEffect">
                                  <p:stCondLst>
                                    <p:cond delay="0"/>
                                  </p:stCondLst>
                                  <p:childTnLst>
                                    <p:animMotion origin="layout" path="M -0.24357 0.35278 L 0.06146 0.30154 " pathEditMode="relative" rAng="0" ptsTypes="AA">
                                      <p:cBhvr>
                                        <p:cTn id="25" dur="2000" fill="hold"/>
                                        <p:tgtEl>
                                          <p:spTgt spid="157"/>
                                        </p:tgtEl>
                                        <p:attrNameLst>
                                          <p:attrName>ppt_x</p:attrName>
                                          <p:attrName>ppt_y</p:attrName>
                                        </p:attrNameLst>
                                      </p:cBhvr>
                                      <p:rCtr x="15243" y="-2562"/>
                                    </p:animMotion>
                                  </p:childTnLst>
                                </p:cTn>
                              </p:par>
                              <p:par>
                                <p:cTn id="26" presetID="42" presetClass="path" presetSubtype="0" accel="50000" decel="50000" fill="hold" nodeType="withEffect">
                                  <p:stCondLst>
                                    <p:cond delay="0"/>
                                  </p:stCondLst>
                                  <p:childTnLst>
                                    <p:animMotion origin="layout" path="M -4.72222E-6 6.17284E-7 L 0.31285 -0.01019 " pathEditMode="relative" rAng="0" ptsTypes="AA">
                                      <p:cBhvr>
                                        <p:cTn id="27" dur="2000" fill="hold"/>
                                        <p:tgtEl>
                                          <p:spTgt spid="156"/>
                                        </p:tgtEl>
                                        <p:attrNameLst>
                                          <p:attrName>ppt_x</p:attrName>
                                          <p:attrName>ppt_y</p:attrName>
                                        </p:attrNameLst>
                                      </p:cBhvr>
                                      <p:rCtr x="15642" y="-525"/>
                                    </p:animMotion>
                                  </p:childTnLst>
                                </p:cTn>
                              </p:par>
                            </p:childTnLst>
                          </p:cTn>
                        </p:par>
                        <p:par>
                          <p:cTn id="28" fill="hold">
                            <p:stCondLst>
                              <p:cond delay="12000"/>
                            </p:stCondLst>
                            <p:childTnLst>
                              <p:par>
                                <p:cTn id="29" presetID="42" presetClass="path" presetSubtype="0" accel="50000" decel="50000" fill="hold" nodeType="afterEffect">
                                  <p:stCondLst>
                                    <p:cond delay="0"/>
                                  </p:stCondLst>
                                  <p:childTnLst>
                                    <p:animMotion origin="layout" path="M 0.06146 0.30154 L -0.24045 -0.05679 " pathEditMode="relative" rAng="0" ptsTypes="AA">
                                      <p:cBhvr>
                                        <p:cTn id="30" dur="2000" fill="hold"/>
                                        <p:tgtEl>
                                          <p:spTgt spid="157"/>
                                        </p:tgtEl>
                                        <p:attrNameLst>
                                          <p:attrName>ppt_x</p:attrName>
                                          <p:attrName>ppt_y</p:attrName>
                                        </p:attrNameLst>
                                      </p:cBhvr>
                                      <p:rCtr x="-15104" y="-17932"/>
                                    </p:animMotion>
                                  </p:childTnLst>
                                </p:cTn>
                              </p:par>
                            </p:childTnLst>
                          </p:cTn>
                        </p:par>
                        <p:par>
                          <p:cTn id="31" fill="hold">
                            <p:stCondLst>
                              <p:cond delay="14000"/>
                            </p:stCondLst>
                            <p:childTnLst>
                              <p:par>
                                <p:cTn id="32" presetID="42" presetClass="path" presetSubtype="0" accel="50000" decel="50000" fill="hold" nodeType="afterEffect">
                                  <p:stCondLst>
                                    <p:cond delay="0"/>
                                  </p:stCondLst>
                                  <p:childTnLst>
                                    <p:animMotion origin="layout" path="M -0.24045 -0.05679 L 0.0132 0.2179 " pathEditMode="relative" rAng="0" ptsTypes="AA">
                                      <p:cBhvr>
                                        <p:cTn id="33" dur="2000" fill="hold"/>
                                        <p:tgtEl>
                                          <p:spTgt spid="157"/>
                                        </p:tgtEl>
                                        <p:attrNameLst>
                                          <p:attrName>ppt_x</p:attrName>
                                          <p:attrName>ppt_y</p:attrName>
                                        </p:attrNameLst>
                                      </p:cBhvr>
                                      <p:rCtr x="12674" y="13735"/>
                                    </p:animMotion>
                                  </p:childTnLst>
                                </p:cTn>
                              </p:par>
                              <p:par>
                                <p:cTn id="34" presetID="42" presetClass="path" presetSubtype="0" accel="50000" decel="50000" fill="hold" nodeType="withEffect">
                                  <p:stCondLst>
                                    <p:cond delay="0"/>
                                  </p:stCondLst>
                                  <p:childTnLst>
                                    <p:animMotion origin="layout" path="M -3.05556E-6 -8.64198E-7 L 0.24914 0.27932 " pathEditMode="relative" rAng="0" ptsTypes="AA">
                                      <p:cBhvr>
                                        <p:cTn id="35" dur="2000" fill="hold"/>
                                        <p:tgtEl>
                                          <p:spTgt spid="152"/>
                                        </p:tgtEl>
                                        <p:attrNameLst>
                                          <p:attrName>ppt_x</p:attrName>
                                          <p:attrName>ppt_y</p:attrName>
                                        </p:attrNameLst>
                                      </p:cBhvr>
                                      <p:rCtr x="12448" y="13951"/>
                                    </p:animMotion>
                                  </p:childTnLst>
                                </p:cTn>
                              </p:par>
                            </p:childTnLst>
                          </p:cTn>
                        </p:par>
                        <p:par>
                          <p:cTn id="36" fill="hold">
                            <p:stCondLst>
                              <p:cond delay="16000"/>
                            </p:stCondLst>
                            <p:childTnLst>
                              <p:par>
                                <p:cTn id="37" presetID="42" presetClass="path" presetSubtype="0" accel="50000" decel="50000" fill="hold" nodeType="afterEffect">
                                  <p:stCondLst>
                                    <p:cond delay="0"/>
                                  </p:stCondLst>
                                  <p:childTnLst>
                                    <p:animMotion origin="layout" path="M 0.0132 0.2179 L -0.23663 0.1571 " pathEditMode="relative" rAng="0" ptsTypes="AA">
                                      <p:cBhvr>
                                        <p:cTn id="38" dur="2000" fill="hold"/>
                                        <p:tgtEl>
                                          <p:spTgt spid="157"/>
                                        </p:tgtEl>
                                        <p:attrNameLst>
                                          <p:attrName>ppt_x</p:attrName>
                                          <p:attrName>ppt_y</p:attrName>
                                        </p:attrNameLst>
                                      </p:cBhvr>
                                      <p:rCtr x="-12500" y="-3056"/>
                                    </p:animMotion>
                                  </p:childTnLst>
                                </p:cTn>
                              </p:par>
                            </p:childTnLst>
                          </p:cTn>
                        </p:par>
                        <p:par>
                          <p:cTn id="39" fill="hold">
                            <p:stCondLst>
                              <p:cond delay="18000"/>
                            </p:stCondLst>
                            <p:childTnLst>
                              <p:par>
                                <p:cTn id="40" presetID="42" presetClass="path" presetSubtype="0" accel="50000" decel="50000" fill="hold" nodeType="afterEffect">
                                  <p:stCondLst>
                                    <p:cond delay="0"/>
                                  </p:stCondLst>
                                  <p:childTnLst>
                                    <p:animMotion origin="layout" path="M -0.23663 0.1571 L 0.07257 0.20988 " pathEditMode="relative" rAng="0" ptsTypes="AA">
                                      <p:cBhvr>
                                        <p:cTn id="41" dur="2000" fill="hold"/>
                                        <p:tgtEl>
                                          <p:spTgt spid="157"/>
                                        </p:tgtEl>
                                        <p:attrNameLst>
                                          <p:attrName>ppt_x</p:attrName>
                                          <p:attrName>ppt_y</p:attrName>
                                        </p:attrNameLst>
                                      </p:cBhvr>
                                      <p:rCtr x="15451" y="2623"/>
                                    </p:animMotion>
                                  </p:childTnLst>
                                </p:cTn>
                              </p:par>
                              <p:par>
                                <p:cTn id="42" presetID="42" presetClass="path" presetSubtype="0" accel="50000" decel="50000" fill="hold" nodeType="withEffect">
                                  <p:stCondLst>
                                    <p:cond delay="0"/>
                                  </p:stCondLst>
                                  <p:childTnLst>
                                    <p:animMotion origin="layout" path="M 4.44444E-6 -4.07407E-6 L 0.30868 0.06266 " pathEditMode="relative" rAng="0" ptsTypes="AA">
                                      <p:cBhvr>
                                        <p:cTn id="43" dur="2000" fill="hold"/>
                                        <p:tgtEl>
                                          <p:spTgt spid="149"/>
                                        </p:tgtEl>
                                        <p:attrNameLst>
                                          <p:attrName>ppt_x</p:attrName>
                                          <p:attrName>ppt_y</p:attrName>
                                        </p:attrNameLst>
                                      </p:cBhvr>
                                      <p:rCtr x="15434" y="3117"/>
                                    </p:animMotion>
                                  </p:childTnLst>
                                </p:cTn>
                              </p:par>
                            </p:childTnLst>
                          </p:cTn>
                        </p:par>
                        <p:par>
                          <p:cTn id="44" fill="hold">
                            <p:stCondLst>
                              <p:cond delay="20000"/>
                            </p:stCondLst>
                            <p:childTnLst>
                              <p:par>
                                <p:cTn id="45" presetID="42" presetClass="path" presetSubtype="0" accel="50000" decel="50000" fill="hold" nodeType="afterEffect">
                                  <p:stCondLst>
                                    <p:cond delay="0"/>
                                  </p:stCondLst>
                                  <p:childTnLst>
                                    <p:animMotion origin="layout" path="M 0.07257 0.20988 L -0.23819 0.26111 " pathEditMode="relative" rAng="0" ptsTypes="AA">
                                      <p:cBhvr>
                                        <p:cTn id="46" dur="2000" fill="hold"/>
                                        <p:tgtEl>
                                          <p:spTgt spid="157"/>
                                        </p:tgtEl>
                                        <p:attrNameLst>
                                          <p:attrName>ppt_x</p:attrName>
                                          <p:attrName>ppt_y</p:attrName>
                                        </p:attrNameLst>
                                      </p:cBhvr>
                                      <p:rCtr x="-15538" y="2562"/>
                                    </p:animMotion>
                                  </p:childTnLst>
                                </p:cTn>
                              </p:par>
                            </p:childTnLst>
                          </p:cTn>
                        </p:par>
                        <p:par>
                          <p:cTn id="47" fill="hold">
                            <p:stCondLst>
                              <p:cond delay="22000"/>
                            </p:stCondLst>
                            <p:childTnLst>
                              <p:par>
                                <p:cTn id="48" presetID="42" presetClass="path" presetSubtype="0" accel="50000" decel="50000" fill="hold" nodeType="afterEffect">
                                  <p:stCondLst>
                                    <p:cond delay="0"/>
                                  </p:stCondLst>
                                  <p:childTnLst>
                                    <p:animMotion origin="layout" path="M -0.23819 0.26111 L 0.01077 0.14197 " pathEditMode="relative" rAng="0" ptsTypes="AA">
                                      <p:cBhvr>
                                        <p:cTn id="49" dur="2000" fill="hold"/>
                                        <p:tgtEl>
                                          <p:spTgt spid="157"/>
                                        </p:tgtEl>
                                        <p:attrNameLst>
                                          <p:attrName>ppt_x</p:attrName>
                                          <p:attrName>ppt_y</p:attrName>
                                        </p:attrNameLst>
                                      </p:cBhvr>
                                      <p:rCtr x="12448" y="-5957"/>
                                    </p:animMotion>
                                  </p:childTnLst>
                                </p:cTn>
                              </p:par>
                              <p:par>
                                <p:cTn id="50" presetID="42" presetClass="path" presetSubtype="0" accel="50000" decel="50000" fill="hold" nodeType="withEffect">
                                  <p:stCondLst>
                                    <p:cond delay="0"/>
                                  </p:stCondLst>
                                  <p:childTnLst>
                                    <p:animMotion origin="layout" path="M -3.05556E-6 -1.35802E-6 L 0.25 -0.11296 " pathEditMode="relative" rAng="0" ptsTypes="AA">
                                      <p:cBhvr>
                                        <p:cTn id="51" dur="2000" fill="hold"/>
                                        <p:tgtEl>
                                          <p:spTgt spid="150"/>
                                        </p:tgtEl>
                                        <p:attrNameLst>
                                          <p:attrName>ppt_x</p:attrName>
                                          <p:attrName>ppt_y</p:attrName>
                                        </p:attrNameLst>
                                      </p:cBhvr>
                                      <p:rCtr x="12500" y="-5648"/>
                                    </p:animMotion>
                                  </p:childTnLst>
                                </p:cTn>
                              </p:par>
                            </p:childTnLst>
                          </p:cTn>
                        </p:par>
                        <p:par>
                          <p:cTn id="52" fill="hold">
                            <p:stCondLst>
                              <p:cond delay="24000"/>
                            </p:stCondLst>
                            <p:childTnLst>
                              <p:par>
                                <p:cTn id="53" presetID="42" presetClass="path" presetSubtype="0" accel="50000" decel="50000" fill="hold" nodeType="afterEffect">
                                  <p:stCondLst>
                                    <p:cond delay="0"/>
                                  </p:stCondLst>
                                  <p:childTnLst>
                                    <p:animMotion origin="layout" path="M 0.01077 0.14197 L -0.23889 0.04599 " pathEditMode="relative" rAng="0" ptsTypes="AA">
                                      <p:cBhvr>
                                        <p:cTn id="54" dur="2000" fill="hold"/>
                                        <p:tgtEl>
                                          <p:spTgt spid="157"/>
                                        </p:tgtEl>
                                        <p:attrNameLst>
                                          <p:attrName>ppt_x</p:attrName>
                                          <p:attrName>ppt_y</p:attrName>
                                        </p:attrNameLst>
                                      </p:cBhvr>
                                      <p:rCtr x="-12483" y="-4815"/>
                                    </p:animMotion>
                                  </p:childTnLst>
                                </p:cTn>
                              </p:par>
                            </p:childTnLst>
                          </p:cTn>
                        </p:par>
                        <p:par>
                          <p:cTn id="55" fill="hold">
                            <p:stCondLst>
                              <p:cond delay="26000"/>
                            </p:stCondLst>
                            <p:childTnLst>
                              <p:par>
                                <p:cTn id="56" presetID="42" presetClass="path" presetSubtype="0" accel="50000" decel="50000" fill="hold" nodeType="afterEffect">
                                  <p:stCondLst>
                                    <p:cond delay="0"/>
                                  </p:stCondLst>
                                  <p:childTnLst>
                                    <p:animMotion origin="layout" path="M -0.23889 0.04599 L 0.01181 0.06975 " pathEditMode="relative" rAng="0" ptsTypes="AA">
                                      <p:cBhvr>
                                        <p:cTn id="57" dur="2000" fill="hold"/>
                                        <p:tgtEl>
                                          <p:spTgt spid="157"/>
                                        </p:tgtEl>
                                        <p:attrNameLst>
                                          <p:attrName>ppt_x</p:attrName>
                                          <p:attrName>ppt_y</p:attrName>
                                        </p:attrNameLst>
                                      </p:cBhvr>
                                      <p:rCtr x="12535" y="1173"/>
                                    </p:animMotion>
                                  </p:childTnLst>
                                </p:cTn>
                              </p:par>
                              <p:par>
                                <p:cTn id="58" presetID="42" presetClass="path" presetSubtype="0" accel="50000" decel="50000" fill="hold" nodeType="withEffect">
                                  <p:stCondLst>
                                    <p:cond delay="0"/>
                                  </p:stCondLst>
                                  <p:childTnLst>
                                    <p:animMotion origin="layout" path="M -3.05556E-6 -3.08642E-6 L 0.24931 0.01513 " pathEditMode="relative" rAng="0" ptsTypes="AA">
                                      <p:cBhvr>
                                        <p:cTn id="59" dur="2000" fill="hold"/>
                                        <p:tgtEl>
                                          <p:spTgt spid="154"/>
                                        </p:tgtEl>
                                        <p:attrNameLst>
                                          <p:attrName>ppt_x</p:attrName>
                                          <p:attrName>ppt_y</p:attrName>
                                        </p:attrNameLst>
                                      </p:cBhvr>
                                      <p:rCtr x="12465" y="741"/>
                                    </p:animMotion>
                                  </p:childTnLst>
                                </p:cTn>
                              </p:par>
                            </p:childTnLst>
                          </p:cTn>
                        </p:par>
                        <p:par>
                          <p:cTn id="60" fill="hold">
                            <p:stCondLst>
                              <p:cond delay="28000"/>
                            </p:stCondLst>
                            <p:childTnLst>
                              <p:par>
                                <p:cTn id="61" presetID="42" presetClass="path" presetSubtype="0" accel="50000" decel="50000" fill="hold" nodeType="afterEffect">
                                  <p:stCondLst>
                                    <p:cond delay="0"/>
                                  </p:stCondLst>
                                  <p:childTnLst>
                                    <p:animMotion origin="layout" path="M 0.01181 0.06975 L -0.23889 -0.16111 " pathEditMode="relative" rAng="0" ptsTypes="AA">
                                      <p:cBhvr>
                                        <p:cTn id="62" dur="2000" fill="hold"/>
                                        <p:tgtEl>
                                          <p:spTgt spid="157"/>
                                        </p:tgtEl>
                                        <p:attrNameLst>
                                          <p:attrName>ppt_x</p:attrName>
                                          <p:attrName>ppt_y</p:attrName>
                                        </p:attrNameLst>
                                      </p:cBhvr>
                                      <p:rCtr x="-12535" y="-11543"/>
                                    </p:animMotion>
                                  </p:childTnLst>
                                </p:cTn>
                              </p:par>
                            </p:childTnLst>
                          </p:cTn>
                        </p:par>
                        <p:par>
                          <p:cTn id="63" fill="hold">
                            <p:stCondLst>
                              <p:cond delay="30000"/>
                            </p:stCondLst>
                            <p:childTnLst>
                              <p:par>
                                <p:cTn id="64" presetID="42" presetClass="path" presetSubtype="0" accel="50000" decel="50000" fill="hold" nodeType="afterEffect">
                                  <p:stCondLst>
                                    <p:cond delay="0"/>
                                  </p:stCondLst>
                                  <p:childTnLst>
                                    <p:animMotion origin="layout" path="M -0.23889 -0.16111 L 0.01111 -0.02346 " pathEditMode="relative" rAng="0" ptsTypes="AA">
                                      <p:cBhvr>
                                        <p:cTn id="65" dur="2000" fill="hold"/>
                                        <p:tgtEl>
                                          <p:spTgt spid="157"/>
                                        </p:tgtEl>
                                        <p:attrNameLst>
                                          <p:attrName>ppt_x</p:attrName>
                                          <p:attrName>ppt_y</p:attrName>
                                        </p:attrNameLst>
                                      </p:cBhvr>
                                      <p:rCtr x="12500" y="6883"/>
                                    </p:animMotion>
                                  </p:childTnLst>
                                </p:cTn>
                              </p:par>
                              <p:par>
                                <p:cTn id="66" presetID="42" presetClass="path" presetSubtype="0" accel="50000" decel="50000" fill="hold" nodeType="withEffect">
                                  <p:stCondLst>
                                    <p:cond delay="0"/>
                                  </p:stCondLst>
                                  <p:childTnLst>
                                    <p:animMotion origin="layout" path="M 1.11111E-6 4.93827E-6 L 0.24913 0.14197 " pathEditMode="relative" rAng="0" ptsTypes="AA">
                                      <p:cBhvr>
                                        <p:cTn id="67" dur="2000" fill="hold"/>
                                        <p:tgtEl>
                                          <p:spTgt spid="151"/>
                                        </p:tgtEl>
                                        <p:attrNameLst>
                                          <p:attrName>ppt_x</p:attrName>
                                          <p:attrName>ppt_y</p:attrName>
                                        </p:attrNameLst>
                                      </p:cBhvr>
                                      <p:rCtr x="12448" y="7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80290" y="592850"/>
            <a:ext cx="12325689" cy="615315"/>
          </a:xfrm>
          <a:prstGeom prst="rect">
            <a:avLst/>
          </a:prstGeom>
          <a:noFill/>
        </p:spPr>
        <p:txBody>
          <a:bodyPr wrap="square" lIns="121371" tIns="60685" rIns="121371" bIns="60685" rtlCol="0">
            <a:spAutoFit/>
          </a:bodyPr>
          <a:lstStyle/>
          <a:p>
            <a:r>
              <a:rPr lang="en-US" altLang="zh-CN" sz="3220" b="1" dirty="0">
                <a:solidFill>
                  <a:schemeClr val="bg1"/>
                </a:solidFill>
                <a:latin typeface="Century Gothic" panose="020B0502020202020204" pitchFamily="34" charset="0"/>
                <a:ea typeface="Microsoft YaHei" panose="020B0503020204020204" charset="-122"/>
              </a:rPr>
              <a:t>What are the Business Benefits</a:t>
            </a:r>
            <a:r>
              <a:rPr lang="zh-CN" altLang="en-US" sz="3220" b="1" dirty="0">
                <a:solidFill>
                  <a:schemeClr val="bg1"/>
                </a:solidFill>
                <a:latin typeface="Century Gothic" panose="020B0502020202020204" pitchFamily="34" charset="0"/>
                <a:ea typeface="Microsoft YaHei" panose="020B0503020204020204" charset="-122"/>
              </a:rPr>
              <a:t>？</a:t>
            </a:r>
            <a:endParaRPr lang="zh-CN" altLang="en-US" sz="3220" b="1" dirty="0">
              <a:solidFill>
                <a:schemeClr val="bg1"/>
              </a:solidFill>
              <a:latin typeface="Century Gothic" panose="020B0502020202020204" pitchFamily="34" charset="0"/>
              <a:ea typeface="Microsoft YaHei" panose="020B0503020204020204" charset="-122"/>
            </a:endParaRPr>
          </a:p>
        </p:txBody>
      </p:sp>
      <p:sp>
        <p:nvSpPr>
          <p:cNvPr id="118" name="TextBox 117"/>
          <p:cNvSpPr txBox="1"/>
          <p:nvPr/>
        </p:nvSpPr>
        <p:spPr>
          <a:xfrm>
            <a:off x="787270" y="5189602"/>
            <a:ext cx="10638881" cy="1352550"/>
          </a:xfrm>
          <a:prstGeom prst="rect">
            <a:avLst/>
          </a:prstGeom>
          <a:noFill/>
        </p:spPr>
        <p:txBody>
          <a:bodyPr wrap="square" lIns="121371" tIns="60685" rIns="121371" bIns="60685" rtlCol="0">
            <a:spAutoFit/>
          </a:bodyPr>
          <a:lstStyle>
            <a:defPPr>
              <a:defRPr lang="zh-CN"/>
            </a:defPPr>
            <a:lvl1pPr>
              <a:defRPr b="1">
                <a:solidFill>
                  <a:srgbClr val="FFD788"/>
                </a:solidFill>
                <a:latin typeface="Microsoft YaHei" panose="020B0503020204020204" charset="-122"/>
                <a:ea typeface="Microsoft YaHei" panose="020B0503020204020204" charset="-122"/>
              </a:defRPr>
            </a:lvl1pPr>
          </a:lstStyle>
          <a:p>
            <a:pPr algn="ctr">
              <a:lnSpc>
                <a:spcPct val="150000"/>
              </a:lnSpc>
            </a:pPr>
            <a:r>
              <a:rPr lang="en-US" altLang="zh-CN" sz="2665" b="0" dirty="0">
                <a:solidFill>
                  <a:schemeClr val="bg1"/>
                </a:solidFill>
                <a:latin typeface="Century Gothic" panose="020B0502020202020204" pitchFamily="34" charset="0"/>
              </a:rPr>
              <a:t>TCO (Total Cost of Ownership) reduction up to </a:t>
            </a:r>
            <a:r>
              <a:rPr lang="en-US" altLang="zh-CN" sz="2665" u="sng" dirty="0">
                <a:solidFill>
                  <a:schemeClr val="bg1"/>
                </a:solidFill>
                <a:latin typeface="Century Gothic" panose="020B0502020202020204" pitchFamily="34" charset="0"/>
              </a:rPr>
              <a:t> 80%</a:t>
            </a:r>
            <a:r>
              <a:rPr lang="en-US" altLang="zh-CN" sz="2665" dirty="0">
                <a:solidFill>
                  <a:schemeClr val="bg1"/>
                </a:solidFill>
                <a:latin typeface="Century Gothic" panose="020B0502020202020204" pitchFamily="34" charset="0"/>
              </a:rPr>
              <a:t> !</a:t>
            </a:r>
            <a:endParaRPr lang="en-US" altLang="zh-CN" sz="2665" dirty="0">
              <a:solidFill>
                <a:schemeClr val="bg1"/>
              </a:solidFill>
              <a:latin typeface="Century Gothic" panose="020B0502020202020204" pitchFamily="34" charset="0"/>
            </a:endParaRPr>
          </a:p>
          <a:p>
            <a:pPr algn="ctr">
              <a:lnSpc>
                <a:spcPct val="150000"/>
              </a:lnSpc>
            </a:pPr>
            <a:r>
              <a:rPr lang="en-US" altLang="zh-CN" sz="2665" b="0" dirty="0">
                <a:solidFill>
                  <a:schemeClr val="bg1"/>
                </a:solidFill>
                <a:latin typeface="Century Gothic" panose="020B0502020202020204" pitchFamily="34" charset="0"/>
              </a:rPr>
              <a:t>TTM (Time to Market) from 1-6 months to </a:t>
            </a:r>
            <a:r>
              <a:rPr lang="en-US" altLang="zh-CN" sz="2665" u="sng" dirty="0">
                <a:solidFill>
                  <a:schemeClr val="bg1"/>
                </a:solidFill>
                <a:latin typeface="Century Gothic" panose="020B0502020202020204" pitchFamily="34" charset="0"/>
              </a:rPr>
              <a:t>hours/days</a:t>
            </a:r>
            <a:r>
              <a:rPr lang="en-US" altLang="zh-CN" sz="2665" dirty="0">
                <a:solidFill>
                  <a:schemeClr val="bg1"/>
                </a:solidFill>
                <a:latin typeface="Century Gothic" panose="020B0502020202020204" pitchFamily="34" charset="0"/>
              </a:rPr>
              <a:t> !</a:t>
            </a:r>
            <a:endParaRPr lang="zh-CN" altLang="en-US" sz="2665" dirty="0">
              <a:solidFill>
                <a:schemeClr val="bg1"/>
              </a:solidFill>
              <a:latin typeface="Century Gothic" panose="020B0502020202020204" pitchFamily="34" charset="0"/>
            </a:endParaRPr>
          </a:p>
        </p:txBody>
      </p:sp>
      <p:sp>
        <p:nvSpPr>
          <p:cNvPr id="2" name="文本框 1"/>
          <p:cNvSpPr txBox="1"/>
          <p:nvPr/>
        </p:nvSpPr>
        <p:spPr>
          <a:xfrm>
            <a:off x="12375420" y="202177"/>
            <a:ext cx="247650" cy="497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684" tIns="60684" rIns="60684" bIns="60684" numCol="1" spcCol="45514" rtlCol="0" anchor="t">
            <a:spAutoFit/>
          </a:bodyPr>
          <a:lstStyle/>
          <a:p>
            <a:pPr defTabSz="1092200" hangingPunct="0"/>
            <a:endParaRPr lang="zh-CN" altLang="en-US" sz="2445">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TextBox 10"/>
          <p:cNvSpPr txBox="1"/>
          <p:nvPr/>
        </p:nvSpPr>
        <p:spPr>
          <a:xfrm>
            <a:off x="310738" y="1467422"/>
            <a:ext cx="5795973" cy="735965"/>
          </a:xfrm>
          <a:prstGeom prst="rect">
            <a:avLst/>
          </a:prstGeom>
          <a:noFill/>
        </p:spPr>
        <p:txBody>
          <a:bodyPr wrap="square" lIns="121371" tIns="60685" rIns="121371" bIns="60685" rtlCol="0">
            <a:spAutoFit/>
          </a:bodyPr>
          <a:lstStyle/>
          <a:p>
            <a:pPr algn="ctr"/>
            <a:r>
              <a:rPr lang="en-US" altLang="zh-CN" sz="2000" b="1" dirty="0">
                <a:solidFill>
                  <a:schemeClr val="bg1"/>
                </a:solidFill>
                <a:latin typeface="Century Gothic" panose="020B0502020202020204" pitchFamily="34" charset="0"/>
                <a:ea typeface="Microsoft YaHei" panose="020B0503020204020204" charset="-122"/>
              </a:rPr>
              <a:t>All kinds of complicated storage, server and network devices. </a:t>
            </a:r>
            <a:endParaRPr lang="zh-CN" altLang="en-US" sz="2000" b="1" dirty="0">
              <a:solidFill>
                <a:schemeClr val="bg1"/>
              </a:solidFill>
              <a:latin typeface="Century Gothic" panose="020B0502020202020204" pitchFamily="34" charset="0"/>
              <a:ea typeface="Microsoft YaHei" panose="020B0503020204020204" charset="-122"/>
            </a:endParaRPr>
          </a:p>
        </p:txBody>
      </p:sp>
      <p:pic>
        <p:nvPicPr>
          <p:cNvPr id="12" name="图片 40" descr="2U服务器丝印图.png"/>
          <p:cNvPicPr>
            <a:picLocks noChangeAspect="1" noChangeArrowheads="1"/>
          </p:cNvPicPr>
          <p:nvPr/>
        </p:nvPicPr>
        <p:blipFill>
          <a:blip r:embed="rId1" cstate="print">
            <a:extLst>
              <a:ext uri="{28A0092B-C50C-407E-A947-70E740481C1C}">
                <a14:useLocalDpi xmlns:a14="http://schemas.microsoft.com/office/drawing/2010/main" val="0"/>
              </a:ext>
            </a:extLst>
          </a:blip>
          <a:srcRect t="2" b="22838"/>
          <a:stretch>
            <a:fillRect/>
          </a:stretch>
        </p:blipFill>
        <p:spPr bwMode="auto">
          <a:xfrm>
            <a:off x="7562786" y="3407222"/>
            <a:ext cx="4041032" cy="88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图片 40" descr="2U服务器丝印图.png"/>
          <p:cNvPicPr>
            <a:picLocks noChangeAspect="1" noChangeArrowheads="1"/>
          </p:cNvPicPr>
          <p:nvPr/>
        </p:nvPicPr>
        <p:blipFill>
          <a:blip r:embed="rId1" cstate="print">
            <a:extLst>
              <a:ext uri="{28A0092B-C50C-407E-A947-70E740481C1C}">
                <a14:useLocalDpi xmlns:a14="http://schemas.microsoft.com/office/drawing/2010/main" val="0"/>
              </a:ext>
            </a:extLst>
          </a:blip>
          <a:srcRect t="2" b="22838"/>
          <a:stretch>
            <a:fillRect/>
          </a:stretch>
        </p:blipFill>
        <p:spPr bwMode="auto">
          <a:xfrm>
            <a:off x="7562786" y="3115791"/>
            <a:ext cx="4041032" cy="88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Box 13"/>
          <p:cNvSpPr txBox="1"/>
          <p:nvPr/>
        </p:nvSpPr>
        <p:spPr>
          <a:xfrm>
            <a:off x="7421089" y="1512463"/>
            <a:ext cx="4324424" cy="1043940"/>
          </a:xfrm>
          <a:prstGeom prst="rect">
            <a:avLst/>
          </a:prstGeom>
          <a:noFill/>
        </p:spPr>
        <p:txBody>
          <a:bodyPr wrap="square" lIns="121371" tIns="60685" rIns="121371" bIns="60685" rtlCol="0">
            <a:spAutoFit/>
          </a:bodyPr>
          <a:lstStyle/>
          <a:p>
            <a:pPr algn="ctr"/>
            <a:r>
              <a:rPr lang="en-US" altLang="zh-CN" sz="2000" b="1" dirty="0">
                <a:solidFill>
                  <a:schemeClr val="bg1"/>
                </a:solidFill>
                <a:latin typeface="Century Gothic" panose="020B0502020202020204" pitchFamily="34" charset="0"/>
                <a:ea typeface="Microsoft YaHei" panose="020B0503020204020204" charset="-122"/>
              </a:rPr>
              <a:t>Power-On </a:t>
            </a:r>
            <a:endParaRPr lang="en-US" altLang="zh-CN" sz="2000" b="1" dirty="0">
              <a:solidFill>
                <a:schemeClr val="bg1"/>
              </a:solidFill>
              <a:latin typeface="Century Gothic" panose="020B0502020202020204" pitchFamily="34" charset="0"/>
              <a:ea typeface="Microsoft YaHei" panose="020B0503020204020204" charset="-122"/>
            </a:endParaRPr>
          </a:p>
          <a:p>
            <a:pPr algn="ctr"/>
            <a:r>
              <a:rPr lang="en-US" altLang="zh-CN" sz="2000" b="1" dirty="0">
                <a:solidFill>
                  <a:schemeClr val="bg1"/>
                </a:solidFill>
                <a:latin typeface="Century Gothic" panose="020B0502020202020204" pitchFamily="34" charset="0"/>
                <a:ea typeface="Microsoft YaHei" panose="020B0503020204020204" charset="-122"/>
              </a:rPr>
              <a:t>= </a:t>
            </a:r>
            <a:endParaRPr lang="en-US" altLang="zh-CN" sz="2000" b="1" dirty="0">
              <a:solidFill>
                <a:schemeClr val="bg1"/>
              </a:solidFill>
              <a:latin typeface="Century Gothic" panose="020B0502020202020204" pitchFamily="34" charset="0"/>
              <a:ea typeface="Microsoft YaHei" panose="020B0503020204020204" charset="-122"/>
            </a:endParaRPr>
          </a:p>
          <a:p>
            <a:pPr algn="ctr"/>
            <a:r>
              <a:rPr lang="en-US" altLang="zh-CN" sz="2000" b="1" dirty="0">
                <a:solidFill>
                  <a:schemeClr val="bg1"/>
                </a:solidFill>
                <a:latin typeface="Century Gothic" panose="020B0502020202020204" pitchFamily="34" charset="0"/>
                <a:ea typeface="Microsoft YaHei" panose="020B0503020204020204" charset="-122"/>
              </a:rPr>
              <a:t>Service-On</a:t>
            </a:r>
            <a:endParaRPr lang="en-US" altLang="zh-CN" sz="2000" b="1" dirty="0">
              <a:solidFill>
                <a:schemeClr val="bg1"/>
              </a:solidFill>
              <a:latin typeface="Century Gothic" panose="020B0502020202020204" pitchFamily="34" charset="0"/>
              <a:ea typeface="Microsoft YaHei" panose="020B0503020204020204" charset="-122"/>
            </a:endParaRPr>
          </a:p>
        </p:txBody>
      </p:sp>
      <p:pic>
        <p:nvPicPr>
          <p:cNvPr id="15" name="图片 1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940" y="2515011"/>
            <a:ext cx="4152331" cy="2509549"/>
          </a:xfrm>
          <a:prstGeom prst="rect">
            <a:avLst/>
          </a:prstGeom>
          <a:ln w="19050">
            <a:solidFill>
              <a:srgbClr val="FFFFFF"/>
            </a:solidFill>
          </a:ln>
        </p:spPr>
      </p:pic>
      <p:pic>
        <p:nvPicPr>
          <p:cNvPr id="16"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272" y="3028876"/>
            <a:ext cx="1975511" cy="14818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fltVal val="0"/>
                                          </p:val>
                                        </p:tav>
                                        <p:tav tm="100000">
                                          <p:val>
                                            <p:strVal val="#ppt_h"/>
                                          </p:val>
                                        </p:tav>
                                      </p:tavLst>
                                    </p:anim>
                                    <p:animEffect transition="in" filter="fade">
                                      <p:cBhvr>
                                        <p:cTn id="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5865</Words>
  <Application>WPS 演示</Application>
  <PresentationFormat>Widescreen</PresentationFormat>
  <Paragraphs>386</Paragraphs>
  <Slides>27</Slides>
  <Notes>15</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27</vt:i4>
      </vt:variant>
    </vt:vector>
  </HeadingPairs>
  <TitlesOfParts>
    <vt:vector size="43" baseType="lpstr">
      <vt:lpstr>Arial</vt:lpstr>
      <vt:lpstr>SimSun</vt:lpstr>
      <vt:lpstr>Wingdings</vt:lpstr>
      <vt:lpstr>Century Gothic</vt:lpstr>
      <vt:lpstr>Microsoft YaHei</vt:lpstr>
      <vt:lpstr>Kozuka Gothic Pro H</vt:lpstr>
      <vt:lpstr>Yu Gothic UI Semibold</vt:lpstr>
      <vt:lpstr>Franklin Gothic Medium</vt:lpstr>
      <vt:lpstr>Calibri</vt:lpstr>
      <vt:lpstr>DengXian</vt:lpstr>
      <vt:lpstr>Calibri</vt:lpstr>
      <vt:lpstr>Arial Unicode MS</vt:lpstr>
      <vt:lpstr>Helvetica</vt:lpstr>
      <vt:lpstr>Calibri Light</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Sangfor Cloud Solution Architecture</vt:lpstr>
      <vt:lpstr>PowerPoint 演示文稿</vt:lpstr>
      <vt:lpstr>Sangfor HCI software modules simple but full of features</vt:lpstr>
      <vt:lpstr>Scenario 1: on-premise DC new or consolidation of old  </vt:lpstr>
      <vt:lpstr>PowerPoint 演示文稿</vt:lpstr>
      <vt:lpstr>PowerPoint 演示文稿</vt:lpstr>
      <vt:lpstr>Case Sharing-Lanificial Cerruti</vt:lpstr>
      <vt:lpstr>PowerPoint 演示文稿</vt:lpstr>
      <vt:lpstr>OETC Main Office</vt:lpstr>
      <vt:lpstr>PowerPoint 演示文稿</vt:lpstr>
      <vt:lpstr>what value we brought to OETC? </vt:lpstr>
      <vt:lpstr>PowerPoint 演示文稿</vt:lpstr>
      <vt:lpstr>Scenario 2: Cloud Service Provider</vt:lpstr>
      <vt:lpstr>PowerPoint 演示文稿</vt:lpstr>
      <vt:lpstr>Case Sharing: Multinet</vt:lpstr>
      <vt:lpstr>Some CSPs customers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Fenrir North</dc:creator>
  <cp:lastModifiedBy>微信用户</cp:lastModifiedBy>
  <cp:revision>993</cp:revision>
  <dcterms:created xsi:type="dcterms:W3CDTF">2018-01-09T07:23:00Z</dcterms:created>
  <dcterms:modified xsi:type="dcterms:W3CDTF">2026-01-21T16:35:03Z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5C3CBEB9C1A64611AC7C87F5DB65C74A_13</vt:lpwstr>
  </property>
</Properties>
</file>