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7" r:id="rId4"/>
  </p:sldMasterIdLst>
  <p:notesMasterIdLst>
    <p:notesMasterId r:id="rId12"/>
  </p:notesMasterIdLst>
  <p:sldIdLst>
    <p:sldId id="705" r:id="rId5"/>
    <p:sldId id="706" r:id="rId6"/>
    <p:sldId id="707" r:id="rId7"/>
    <p:sldId id="708" r:id="rId8"/>
    <p:sldId id="709" r:id="rId9"/>
    <p:sldId id="710" r:id="rId10"/>
    <p:sldId id="714" r:id="rId11"/>
    <p:sldId id="715" r:id="rId13"/>
    <p:sldId id="713" r:id="rId14"/>
    <p:sldId id="711" r:id="rId15"/>
    <p:sldId id="712" r:id="rId16"/>
    <p:sldId id="7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2"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Joyce.Cao" initials="J" lastIdx="0" clrIdx="1"/>
  <p:cmAuthor id="3" name="XLS" initials="X" lastIdx="0" clrIdx="2"/>
  <p:cmAuthor id="4" name="Jasmine.Tang" initials="J" lastIdx="0" clrIdx="3"/>
  <p:cmAuthor id="5" name="刘畅" initials=".." lastIdx="0" clrIdx="4"/>
  <p:cmAuthor id="6" name="ben" initials="b" lastIdx="0" clrIdx="5"/>
  <p:cmAuthor id="7" name="杨绪荣" initials="A" lastIdx="0" clrIdx="6"/>
  <p:cmAuthor id="8" name="gaojiaqi" initials="g" lastIdx="0" clrIdx="7"/>
  <p:cmAuthor id="9" name="qlj" initials="q" lastIdx="0" clrIdx="8"/>
  <p:cmAuthor id="10" name="吴 卫淋" initials="吴" lastIdx="0" clrIdx="9"/>
  <p:cmAuthor id="11" name="cepri" initials="c" lastIdx="0" clrIdx="10"/>
  <p:cmAuthor id="12" name="fjwapp" initials="f" lastIdx="0" clrIdx="11"/>
  <p:cmAuthor id="13" name="作者" initials="A" lastIdx="0" clrIdx="12"/>
  <p:cmAuthor id="14" name="冯红锟_MJfqeq6B" initials="authorId_286393367" lastIdx="0" clrIdx="13"/>
  <p:cmAuthor id="15" name="XUWEI" initials="X" lastIdx="0" clrIdx="14"/>
  <p:cmAuthor id="16" name="丁大鹏" initials="ddp" lastIdx="0" clrIdx="15"/>
  <p:cmAuthor id="17" name="吕品" initials="吕品" lastIdx="0" clrIdx="16"/>
  <p:cmAuthor id="18" name="未知用户5" initials="未知用户5" lastIdx="0" clrIdx="17"/>
  <p:cmAuthor id="19" name="未知用户3" initials="未知用户3" lastIdx="0" clrIdx="18"/>
  <p:cmAuthor id="20" name="未知用户4" initials="未知用户4" lastIdx="0" clrIdx="19"/>
  <p:cmAuthor id="21" name="未知用户6" initials="未知用户6" lastIdx="0" clrIdx="20"/>
  <p:cmAuthor id="22" name="吕 美军" initials="吕" lastIdx="0" clrIdx="21"/>
  <p:cmAuthor id="23" name="Windows 用户" initials="W用" lastIdx="0" clrIdx="22"/>
  <p:cmAuthor id="24" name="Jie" initials="J" lastIdx="0" clrIdx="23"/>
  <p:cmAuthor id="25" name="QI" initials="Q" lastIdx="0" clrIdx="24"/>
  <p:cmAuthor id="26" name="Kwok Johnny" initials="" lastIdx="0" clrIdx="25"/>
  <p:cmAuthor id="27" name="李 斌" initials="李" lastIdx="0" clrIdx="26"/>
  <p:cmAuthor id="28" name="wangyize" initials="w" lastIdx="0" clrIdx="27"/>
  <p:cmAuthor id="29" name="Wang Yize" initials="WY" lastIdx="0" clrIdx="28"/>
  <p:cmAuthor id="30" name="Hujianquan" initials="HJQ" lastIdx="0" clrIdx="29"/>
  <p:cmAuthor id="31" name="liu dongxue" initials="ld" lastIdx="0" clrIdx="30"/>
  <p:cmAuthor id="32" name="kingsoft" initials="k" lastIdx="0" clrIdx="31"/>
  <p:cmAuthor id="33" name="汝强 刘" initials="汝强" lastIdx="0" clrIdx="32"/>
  <p:cmAuthor id="34" name="a" initials="a" lastIdx="0" clrIdx="33"/>
  <p:cmAuthor id="35" name="zhouhaipeng" initials="z" lastIdx="0" clrIdx="34"/>
  <p:cmAuthor id="36" name="马志勇" initials="马志勇" lastIdx="0" clrIdx="35"/>
  <p:cmAuthor id="37" name="hailinx" initials="h" lastIdx="0" clrIdx="36"/>
  <p:cmAuthor id="38" name="李金金" initials="李金金" lastIdx="0" clrIdx="37"/>
  <p:cmAuthor id="39" name="AutoBVT" initials="A" lastIdx="0" clrIdx="38"/>
  <p:cmAuthor id="40" name="lxxcindy0503@outlook.com" initials="l" lastIdx="0" clrIdx="39"/>
  <p:cmAuthor id="41" name="luckyday" initials="l" lastIdx="0" clrIdx="40"/>
  <p:cmAuthor id="42" name="姜伟光" initials="姜" lastIdx="0" clrIdx="41"/>
  <p:cmAuthor id="43" name="Peng Raymon" initials="PR" lastIdx="0" clrIdx="42"/>
  <p:cmAuthor id="44" name="10107538" initials="1" lastIdx="0" clrIdx="43"/>
  <p:cmAuthor id="45" name="10118178" initials="1" lastIdx="0" clrIdx="44"/>
  <p:cmAuthor id="46" name="Baty xiao" initials="Bx" lastIdx="0" clrIdx="45"/>
  <p:cmAuthor id="47" name="zhouwd" initials="" lastIdx="0" clrIdx="46"/>
  <p:cmAuthor id="48" name="TF013070" initials="T" lastIdx="0" clrIdx="47"/>
  <p:cmAuthor id="49" name="徐涛" initials="徐" lastIdx="0" clrIdx="48"/>
  <p:cmAuthor id="50" name="孟伟伟" initials="孟" lastIdx="0" clrIdx="49"/>
  <p:cmAuthor id="51" name="王波10142735" initials="王" lastIdx="0" clrIdx="50"/>
  <p:cmAuthor id="52" name="李萌萌" initials="李" lastIdx="0" clrIdx="51"/>
  <p:cmAuthor id="53" name="张洁" initials="张" lastIdx="0" clrIdx="52"/>
  <p:cmAuthor id="54" name="Author" initials="" lastIdx="0" clrIdx="53"/>
  <p:cmAuthor id="55" name="10066351" initials="1" lastIdx="0" clrIdx="54"/>
  <p:cmAuthor id="56" name="蔡建楠" initials="caijianna" lastIdx="0" clrIdx="55"/>
  <p:cmAuthor id="57" name="忠林 许" initials="忠" lastIdx="0" clrIdx="56"/>
  <p:cmAuthor id="58" name="zx" initials="z" lastIdx="0" clrIdx="57"/>
  <p:cmAuthor id="59" name="Richard Xiong(YICT,ITD)" initials="" lastIdx="0" clrIdx="58"/>
  <p:cmAuthor id="60" name="Hou Yingfeng" initials="" lastIdx="0" clrIdx="59"/>
  <p:cmAuthor id="61" name="10056791" initials="" lastIdx="0" clrIdx="60"/>
  <p:cmAuthor id="62" name="10295142" initials="" lastIdx="0" clrIdx="61"/>
  <p:cmAuthor id="63" name="wyz" initials="" lastIdx="0" clrIdx="62"/>
  <p:cmAuthor id="64" name="李楠10047711" initials="李楠10047711" lastIdx="0" clrIdx="63"/>
  <p:cmAuthor id="65" name="许 志军" initials="许" lastIdx="0" clrIdx="64"/>
  <p:cmAuthor id="66" name="赵诚荣10027092" initials="" lastIdx="0" clrIdx="65"/>
  <p:cmAuthor id="67" name="欧 志芳" initials="欧" lastIdx="0" clrIdx="66"/>
  <p:cmAuthor id="68" name="10092001" initials="" lastIdx="0" clrIdx="67"/>
  <p:cmAuthor id="69" name="安 静" initials="安" lastIdx="0" clrIdx="68"/>
  <p:cmAuthor id="70" name="李菁1|sqlijing1" initials="李" lastIdx="0" clrIdx="69"/>
  <p:cmAuthor id="71" name="王 琳" initials="王" lastIdx="0" clrIdx="70"/>
  <p:cmAuthor id="72" name="关全全10258021" initials="关全全10258021" lastIdx="0" clrIdx="71"/>
  <p:cmAuthor id="73" name="周姣" initials="1" lastIdx="0" clrIdx="72"/>
  <p:cmAuthor id="74" name="zhaohaiqi" initials="z" lastIdx="0" clrIdx="73"/>
  <p:cmAuthor id="75" name="群智集" initials="群" lastIdx="0" clrIdx="74"/>
  <p:cmAuthor id="76" name="12724" initials="1" lastIdx="0" clrIdx="75"/>
  <p:cmAuthor id="77" name="飞 余" initials="飞" lastIdx="0" clrIdx="76"/>
  <p:cmAuthor id="78" name="Marketing" initials="M" lastIdx="0" clrIdx="77"/>
  <p:cmAuthor id="79" name="惠嘉 史" initials="惠嘉" lastIdx="0" clrIdx="78"/>
  <p:cmAuthor id="80" name="徐子越" initials="徐" lastIdx="0" clrIdx="79"/>
  <p:cmAuthor id="81" name="猪猪" initials="猪" lastIdx="0" clrIdx="80"/>
  <p:cmAuthor id="82" name="1206988966@qq.com" initials="1" lastIdx="0" clrIdx="81"/>
  <p:cmAuthor id="83" name="宋洁然" initials="宋" lastIdx="0" clrIdx="82"/>
  <p:cmAuthor id="84" name="ming qiu" initials="m" lastIdx="0" clrIdx="83"/>
  <p:cmAuthor id="85" name="admin" initials="a" lastIdx="0" clrIdx="84"/>
  <p:cmAuthor id="86" name="王彬" initials="a" lastIdx="0" clrIdx="85"/>
  <p:cmAuthor id="87" name="pangchunyu" initials="p" lastIdx="0" clrIdx="86"/>
  <p:cmAuthor id="88" name="kzy" initials="k" lastIdx="0" clrIdx="87"/>
  <p:cmAuthor id="89" name="Jeff San Miguel" initials="JSM" lastIdx="0" clrIdx="88"/>
  <p:cmAuthor id="90" name="xsky" initials="x" lastIdx="0" clrIdx="8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5ED"/>
    <a:srgbClr val="05A6FF"/>
    <a:srgbClr val="5C04BC"/>
    <a:srgbClr val="8B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5" autoAdjust="0"/>
    <p:restoredTop sz="94074"/>
  </p:normalViewPr>
  <p:slideViewPr>
    <p:cSldViewPr snapToGrid="0" showGuides="1">
      <p:cViewPr>
        <p:scale>
          <a:sx n="97" d="100"/>
          <a:sy n="97" d="100"/>
        </p:scale>
        <p:origin x="888" y="368"/>
      </p:cViewPr>
      <p:guideLst>
        <p:guide orient="horz" pos="2242"/>
        <p:guide pos="3839"/>
      </p:guideLst>
    </p:cSldViewPr>
  </p:slideViewPr>
  <p:outlineViewPr>
    <p:cViewPr>
      <p:scale>
        <a:sx n="33" d="100"/>
        <a:sy n="33" d="100"/>
      </p:scale>
      <p:origin x="0" y="0"/>
    </p:cViewPr>
  </p:outlin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3BBA7-EB2A-1741-AB67-58D824D0F72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4F5E2-213B-5149-BE5D-DFAA12D4768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image" Target="../media/image7.emf"/><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9542" y="917473"/>
            <a:ext cx="9222658" cy="1041758"/>
          </a:xfrm>
        </p:spPr>
        <p:txBody>
          <a:bodyPr>
            <a:normAutofit/>
          </a:bodyPr>
          <a:lstStyle>
            <a:lvl1pPr>
              <a:defRPr sz="2500" b="1">
                <a:solidFill>
                  <a:schemeClr val="bg1"/>
                </a:solidFill>
                <a:latin typeface="Century Gothic" panose="020B0502020202020204" pitchFamily="34" charset="0"/>
              </a:defRPr>
            </a:lvl1pPr>
          </a:lstStyle>
          <a:p>
            <a:r>
              <a:rPr lang="en-US" dirty="0"/>
              <a:t>Click to edit Master title style</a:t>
            </a:r>
            <a:endParaRPr lang="en-US" dirty="0"/>
          </a:p>
        </p:txBody>
      </p:sp>
      <p:sp>
        <p:nvSpPr>
          <p:cNvPr id="3" name="Content Placeholder 2"/>
          <p:cNvSpPr>
            <a:spLocks noGrp="1"/>
          </p:cNvSpPr>
          <p:nvPr>
            <p:ph idx="1"/>
          </p:nvPr>
        </p:nvSpPr>
        <p:spPr>
          <a:xfrm>
            <a:off x="759542" y="2222091"/>
            <a:ext cx="9222658" cy="3168292"/>
          </a:xfrm>
        </p:spPr>
        <p:txBody>
          <a:bodyPr/>
          <a:lstStyle>
            <a:lvl1pPr>
              <a:defRPr sz="25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a:solidFill>
                  <a:schemeClr val="bg1"/>
                </a:solidFill>
                <a:latin typeface="Century Gothic" panose="020B0502020202020204" pitchFamily="34" charset="0"/>
              </a:defRPr>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Century Gothic" panose="020B0502020202020204" pitchFamily="34" charset="0"/>
              </a:defRPr>
            </a:lvl1pPr>
          </a:lstStyle>
          <a:p>
            <a:fld id="{671B68C5-42EF-4379-86FD-B2ED80CEA11C}" type="datetimeFigureOut">
              <a:rPr lang="en-US" smtClean="0"/>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Century Gothic" panose="020B0502020202020204" pitchFamily="34" charset="0"/>
              </a:defRPr>
            </a:lvl1pPr>
          </a:lstStyle>
          <a:p>
            <a:fld id="{C3EB8174-CB86-4796-879B-E953D8FCD5F9}"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00" b="1">
                <a:solidFill>
                  <a:schemeClr val="bg1"/>
                </a:solidFill>
                <a:latin typeface="Century Gothic" panose="020B0502020202020204" pitchFamily="34" charset="0"/>
              </a:defRPr>
            </a:lvl1p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500">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Century Gothic" panose="020B0502020202020204" pitchFamily="34" charset="0"/>
              </a:defRPr>
            </a:lvl1pPr>
          </a:lstStyle>
          <a:p>
            <a:fld id="{671B68C5-42EF-4379-86FD-B2ED80CEA11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Century Gothic" panose="020B0502020202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Century Gothic" panose="020B0502020202020204" pitchFamily="34" charset="0"/>
              </a:defRPr>
            </a:lvl1pPr>
          </a:lstStyle>
          <a:p>
            <a:fld id="{C3EB8174-CB86-4796-879B-E953D8FCD5F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Century Gothic" panose="020B0502020202020204" pitchFamily="34" charset="0"/>
              </a:defRPr>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latin typeface="Century Gothic" panose="020B0502020202020204" pitchFamily="34" charset="0"/>
              </a:defRPr>
            </a:lvl1pPr>
          </a:lstStyle>
          <a:p>
            <a:fld id="{671B68C5-42EF-4379-86FD-B2ED80CEA11C}" type="datetimeFigureOut">
              <a:rPr lang="en-US" smtClean="0"/>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Century Gothic" panose="020B0502020202020204" pitchFamily="34" charset="0"/>
              </a:defRPr>
            </a:lvl1pPr>
          </a:lstStyle>
          <a:p>
            <a:fld id="{C3EB8174-CB86-4796-879B-E953D8FCD5F9}" type="slidenum">
              <a:rPr lang="en-US" smtClean="0"/>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日期占位符 3"/>
          <p:cNvSpPr>
            <a:spLocks noGrp="1"/>
          </p:cNvSpPr>
          <p:nvPr>
            <p:ph type="dt" sz="half" idx="10"/>
          </p:nvPr>
        </p:nvSpPr>
        <p:spPr>
          <a:xfrm>
            <a:off x="1089660" y="6415619"/>
            <a:ext cx="2743200" cy="365125"/>
          </a:xfrm>
          <a:prstGeom prst="rect">
            <a:avLst/>
          </a:prstGeom>
        </p:spPr>
        <p:txBody>
          <a:bodyPr/>
          <a:lstStyle>
            <a:lvl1pPr>
              <a:lnSpc>
                <a:spcPct val="150000"/>
              </a:lnSpc>
              <a:defRPr sz="1200">
                <a:solidFill>
                  <a:schemeClr val="bg1"/>
                </a:solidFill>
                <a:latin typeface="+mn-lt"/>
              </a:defRPr>
            </a:lvl1pPr>
          </a:lstStyle>
          <a:p>
            <a:r>
              <a:rPr lang="en-US" altLang="zh-CN" dirty="0" err="1">
                <a:ea typeface="Microsoft YaHei" panose="020B0503020204020204" charset="-122"/>
              </a:rPr>
              <a:t>Sangfor</a:t>
            </a:r>
            <a:r>
              <a:rPr lang="en-US" altLang="zh-CN" dirty="0">
                <a:ea typeface="Microsoft YaHei" panose="020B0503020204020204" charset="-122"/>
              </a:rPr>
              <a:t> Technologies</a:t>
            </a:r>
            <a:endParaRPr lang="en-US" altLang="zh-CN" dirty="0">
              <a:ea typeface="Microsoft YaHei" panose="020B0503020204020204" charset="-122"/>
            </a:endParaRPr>
          </a:p>
        </p:txBody>
      </p:sp>
      <p:sp>
        <p:nvSpPr>
          <p:cNvPr id="38" name="页脚占位符 4"/>
          <p:cNvSpPr>
            <a:spLocks noGrp="1"/>
          </p:cNvSpPr>
          <p:nvPr>
            <p:ph type="ftr" sz="quarter" idx="11"/>
          </p:nvPr>
        </p:nvSpPr>
        <p:spPr>
          <a:xfrm>
            <a:off x="4038600" y="6415619"/>
            <a:ext cx="4114800" cy="365125"/>
          </a:xfrm>
          <a:prstGeom prst="rect">
            <a:avLst/>
          </a:prstGeom>
        </p:spPr>
        <p:txBody>
          <a:bodyPr/>
          <a:lstStyle>
            <a:lvl1pPr algn="ctr">
              <a:lnSpc>
                <a:spcPct val="150000"/>
              </a:lnSpc>
              <a:defRPr sz="1200">
                <a:solidFill>
                  <a:schemeClr val="bg1"/>
                </a:solidFill>
                <a:latin typeface="+mn-lt"/>
              </a:defRPr>
            </a:lvl1pPr>
          </a:lstStyle>
          <a:p>
            <a:r>
              <a:rPr lang="en-US" altLang="zh-CN">
                <a:ea typeface="Microsoft YaHei" panose="020B0503020204020204" charset="-122"/>
              </a:rPr>
              <a:t>CONFIDENTIAL</a:t>
            </a:r>
            <a:endParaRPr lang="zh-CN" altLang="en-US" dirty="0">
              <a:ea typeface="Microsoft YaHei" panose="020B0503020204020204" charset="-122"/>
            </a:endParaRPr>
          </a:p>
        </p:txBody>
      </p:sp>
      <p:grpSp>
        <p:nvGrpSpPr>
          <p:cNvPr id="40" name="组合 39"/>
          <p:cNvGrpSpPr/>
          <p:nvPr userDrawn="1"/>
        </p:nvGrpSpPr>
        <p:grpSpPr>
          <a:xfrm>
            <a:off x="907549" y="6517055"/>
            <a:ext cx="10423265" cy="162252"/>
            <a:chOff x="907549" y="6523638"/>
            <a:chExt cx="10423265" cy="162252"/>
          </a:xfrm>
        </p:grpSpPr>
        <p:sp>
          <p:nvSpPr>
            <p:cNvPr id="41" name="矩形 40"/>
            <p:cNvSpPr/>
            <p:nvPr/>
          </p:nvSpPr>
          <p:spPr>
            <a:xfrm>
              <a:off x="11168562" y="6523638"/>
              <a:ext cx="162252" cy="162252"/>
            </a:xfrm>
            <a:prstGeom prst="rect">
              <a:avLst/>
            </a:prstGeom>
            <a:solidFill>
              <a:srgbClr val="6FB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矩形 41"/>
            <p:cNvSpPr/>
            <p:nvPr/>
          </p:nvSpPr>
          <p:spPr>
            <a:xfrm>
              <a:off x="907549" y="6523638"/>
              <a:ext cx="162252" cy="1622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43" name="直接连接符 42"/>
          <p:cNvCxnSpPr/>
          <p:nvPr userDrawn="1"/>
        </p:nvCxnSpPr>
        <p:spPr>
          <a:xfrm>
            <a:off x="914400" y="6299667"/>
            <a:ext cx="10421938" cy="0"/>
          </a:xfrm>
          <a:prstGeom prst="line">
            <a:avLst/>
          </a:prstGeom>
          <a:ln w="12700">
            <a:solidFill>
              <a:srgbClr val="79BD28"/>
            </a:solidFill>
          </a:ln>
        </p:spPr>
        <p:style>
          <a:lnRef idx="1">
            <a:schemeClr val="accent1"/>
          </a:lnRef>
          <a:fillRef idx="0">
            <a:schemeClr val="accent1"/>
          </a:fillRef>
          <a:effectRef idx="0">
            <a:schemeClr val="accent1"/>
          </a:effectRef>
          <a:fontRef idx="minor">
            <a:schemeClr val="tx1"/>
          </a:fontRef>
        </p:style>
      </p:cxnSp>
      <p:sp>
        <p:nvSpPr>
          <p:cNvPr id="44" name="灯片编号占位符 5"/>
          <p:cNvSpPr>
            <a:spLocks noGrp="1"/>
          </p:cNvSpPr>
          <p:nvPr>
            <p:ph type="sldNum" sz="quarter" idx="12"/>
          </p:nvPr>
        </p:nvSpPr>
        <p:spPr>
          <a:xfrm>
            <a:off x="8432797" y="6415619"/>
            <a:ext cx="2743200" cy="365125"/>
          </a:xfrm>
        </p:spPr>
        <p:txBody>
          <a:bodyPr/>
          <a:lstStyle>
            <a:lvl1pPr>
              <a:defRPr>
                <a:solidFill>
                  <a:schemeClr val="bg1"/>
                </a:solidFill>
                <a:latin typeface="+mn-lt"/>
              </a:defRPr>
            </a:lvl1pPr>
          </a:lstStyle>
          <a:p>
            <a:r>
              <a:rPr lang="en-US" altLang="zh-CN"/>
              <a:t>Page  </a:t>
            </a:r>
            <a:fld id="{6F6B6950-8D1A-4668-8374-25B44628E0DF}" type="slidenum">
              <a:rPr lang="zh-CN" altLang="en-US" smtClean="0"/>
            </a:fld>
            <a:endParaRPr lang="zh-CN" altLang="en-US" dirty="0"/>
          </a:p>
        </p:txBody>
      </p:sp>
      <p:pic>
        <p:nvPicPr>
          <p:cNvPr id="45" name="图片 4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4040" y="242315"/>
            <a:ext cx="1813144" cy="595886"/>
          </a:xfrm>
          <a:prstGeom prst="rect">
            <a:avLst/>
          </a:prstGeom>
        </p:spPr>
      </p:pic>
      <p:sp>
        <p:nvSpPr>
          <p:cNvPr id="46" name="矩形 45"/>
          <p:cNvSpPr/>
          <p:nvPr userDrawn="1"/>
        </p:nvSpPr>
        <p:spPr>
          <a:xfrm>
            <a:off x="1" y="311234"/>
            <a:ext cx="396240" cy="326939"/>
          </a:xfrm>
          <a:prstGeom prst="rect">
            <a:avLst/>
          </a:prstGeom>
          <a:solidFill>
            <a:srgbClr val="34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矩形 46"/>
          <p:cNvSpPr/>
          <p:nvPr userDrawn="1"/>
        </p:nvSpPr>
        <p:spPr>
          <a:xfrm>
            <a:off x="393853" y="311234"/>
            <a:ext cx="65722" cy="3269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标题 1"/>
          <p:cNvSpPr>
            <a:spLocks noGrp="1"/>
          </p:cNvSpPr>
          <p:nvPr>
            <p:ph type="ctrTitle"/>
          </p:nvPr>
        </p:nvSpPr>
        <p:spPr>
          <a:xfrm>
            <a:off x="558800" y="165099"/>
            <a:ext cx="5232400" cy="550863"/>
          </a:xfrm>
        </p:spPr>
        <p:txBody>
          <a:bodyPr anchor="b">
            <a:normAutofit/>
          </a:bodyPr>
          <a:lstStyle>
            <a:lvl1pPr algn="l">
              <a:defRPr sz="2800" b="1"/>
            </a:lvl1pPr>
          </a:lstStyle>
          <a:p>
            <a:r>
              <a:rPr lang="zh-CN" altLang="en-US"/>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无左上角色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日期占位符 3"/>
          <p:cNvSpPr>
            <a:spLocks noGrp="1"/>
          </p:cNvSpPr>
          <p:nvPr>
            <p:ph type="dt" sz="half" idx="10"/>
          </p:nvPr>
        </p:nvSpPr>
        <p:spPr>
          <a:xfrm>
            <a:off x="1089660" y="6415619"/>
            <a:ext cx="2743200" cy="365125"/>
          </a:xfrm>
          <a:prstGeom prst="rect">
            <a:avLst/>
          </a:prstGeom>
        </p:spPr>
        <p:txBody>
          <a:bodyPr/>
          <a:lstStyle>
            <a:lvl1pPr>
              <a:lnSpc>
                <a:spcPct val="150000"/>
              </a:lnSpc>
              <a:defRPr sz="1200">
                <a:solidFill>
                  <a:schemeClr val="tx1">
                    <a:lumMod val="75000"/>
                    <a:lumOff val="25000"/>
                  </a:schemeClr>
                </a:solidFill>
                <a:latin typeface="+mn-lt"/>
              </a:defRPr>
            </a:lvl1pPr>
          </a:lstStyle>
          <a:p>
            <a:r>
              <a:rPr lang="en-US" altLang="zh-CN">
                <a:ea typeface="Microsoft YaHei" panose="020B0503020204020204" charset="-122"/>
              </a:rPr>
              <a:t>Sangfor Technologies</a:t>
            </a:r>
            <a:endParaRPr lang="en-US" altLang="zh-CN" dirty="0">
              <a:ea typeface="Microsoft YaHei" panose="020B0503020204020204" charset="-122"/>
            </a:endParaRPr>
          </a:p>
        </p:txBody>
      </p:sp>
      <p:sp>
        <p:nvSpPr>
          <p:cNvPr id="13" name="页脚占位符 4"/>
          <p:cNvSpPr>
            <a:spLocks noGrp="1"/>
          </p:cNvSpPr>
          <p:nvPr>
            <p:ph type="ftr" sz="quarter" idx="11"/>
          </p:nvPr>
        </p:nvSpPr>
        <p:spPr>
          <a:xfrm>
            <a:off x="4038600" y="6415619"/>
            <a:ext cx="4114800" cy="365125"/>
          </a:xfrm>
          <a:prstGeom prst="rect">
            <a:avLst/>
          </a:prstGeom>
        </p:spPr>
        <p:txBody>
          <a:bodyPr/>
          <a:lstStyle>
            <a:lvl1pPr algn="ctr">
              <a:lnSpc>
                <a:spcPct val="150000"/>
              </a:lnSpc>
              <a:defRPr sz="1200">
                <a:solidFill>
                  <a:schemeClr val="tx1">
                    <a:lumMod val="75000"/>
                    <a:lumOff val="25000"/>
                  </a:schemeClr>
                </a:solidFill>
                <a:latin typeface="+mn-lt"/>
              </a:defRPr>
            </a:lvl1pPr>
          </a:lstStyle>
          <a:p>
            <a:r>
              <a:rPr lang="en-US" altLang="zh-CN">
                <a:ea typeface="Microsoft YaHei" panose="020B0503020204020204" charset="-122"/>
              </a:rPr>
              <a:t>CONFIDENTIAL</a:t>
            </a:r>
            <a:endParaRPr lang="zh-CN" altLang="en-US" dirty="0">
              <a:ea typeface="Microsoft YaHei" panose="020B0503020204020204" charset="-122"/>
            </a:endParaRPr>
          </a:p>
        </p:txBody>
      </p:sp>
      <p:grpSp>
        <p:nvGrpSpPr>
          <p:cNvPr id="14" name="组合 13"/>
          <p:cNvGrpSpPr/>
          <p:nvPr userDrawn="1"/>
        </p:nvGrpSpPr>
        <p:grpSpPr>
          <a:xfrm>
            <a:off x="907549" y="6517055"/>
            <a:ext cx="10423265" cy="162252"/>
            <a:chOff x="907549" y="6523638"/>
            <a:chExt cx="10423265" cy="162252"/>
          </a:xfrm>
        </p:grpSpPr>
        <p:sp>
          <p:nvSpPr>
            <p:cNvPr id="15" name="矩形 14"/>
            <p:cNvSpPr/>
            <p:nvPr/>
          </p:nvSpPr>
          <p:spPr>
            <a:xfrm>
              <a:off x="11168562" y="6523638"/>
              <a:ext cx="162252" cy="162252"/>
            </a:xfrm>
            <a:prstGeom prst="rect">
              <a:avLst/>
            </a:prstGeom>
            <a:solidFill>
              <a:srgbClr val="6FB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 name="矩形 18"/>
            <p:cNvSpPr/>
            <p:nvPr/>
          </p:nvSpPr>
          <p:spPr>
            <a:xfrm>
              <a:off x="907549" y="6523638"/>
              <a:ext cx="162252" cy="162252"/>
            </a:xfrm>
            <a:prstGeom prst="rect">
              <a:avLst/>
            </a:prstGeom>
            <a:solidFill>
              <a:srgbClr val="34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cxnSp>
        <p:nvCxnSpPr>
          <p:cNvPr id="20" name="直接连接符 19"/>
          <p:cNvCxnSpPr/>
          <p:nvPr userDrawn="1"/>
        </p:nvCxnSpPr>
        <p:spPr>
          <a:xfrm>
            <a:off x="914400" y="6299667"/>
            <a:ext cx="10421938" cy="0"/>
          </a:xfrm>
          <a:prstGeom prst="line">
            <a:avLst/>
          </a:prstGeom>
          <a:ln w="12700">
            <a:solidFill>
              <a:srgbClr val="79BD28"/>
            </a:solidFill>
          </a:ln>
        </p:spPr>
        <p:style>
          <a:lnRef idx="1">
            <a:schemeClr val="accent1"/>
          </a:lnRef>
          <a:fillRef idx="0">
            <a:schemeClr val="accent1"/>
          </a:fillRef>
          <a:effectRef idx="0">
            <a:schemeClr val="accent1"/>
          </a:effectRef>
          <a:fontRef idx="minor">
            <a:schemeClr val="tx1"/>
          </a:fontRef>
        </p:style>
      </p:cxnSp>
      <p:sp>
        <p:nvSpPr>
          <p:cNvPr id="21" name="灯片编号占位符 5"/>
          <p:cNvSpPr>
            <a:spLocks noGrp="1"/>
          </p:cNvSpPr>
          <p:nvPr>
            <p:ph type="sldNum" sz="quarter" idx="12"/>
          </p:nvPr>
        </p:nvSpPr>
        <p:spPr>
          <a:xfrm>
            <a:off x="8432797" y="6415619"/>
            <a:ext cx="2743200" cy="365125"/>
          </a:xfrm>
        </p:spPr>
        <p:txBody>
          <a:bodyPr/>
          <a:lstStyle>
            <a:lvl1pPr>
              <a:defRPr>
                <a:solidFill>
                  <a:schemeClr val="tx1">
                    <a:lumMod val="75000"/>
                    <a:lumOff val="25000"/>
                  </a:schemeClr>
                </a:solidFill>
                <a:latin typeface="+mn-lt"/>
              </a:defRPr>
            </a:lvl1pPr>
          </a:lstStyle>
          <a:p>
            <a:r>
              <a:rPr lang="en-US" altLang="zh-CN"/>
              <a:t>Page  </a:t>
            </a:r>
            <a:fld id="{6F6B6950-8D1A-4668-8374-25B44628E0DF}"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标题和内容 0">
    <p:spTree>
      <p:nvGrpSpPr>
        <p:cNvPr id="1" name=""/>
        <p:cNvGrpSpPr/>
        <p:nvPr/>
      </p:nvGrpSpPr>
      <p:grpSpPr>
        <a:xfrm>
          <a:off x="0" y="0"/>
          <a:ext cx="0" cy="0"/>
          <a:chOff x="0" y="0"/>
          <a:chExt cx="0" cy="0"/>
        </a:xfrm>
      </p:grpSpPr>
      <p:sp>
        <p:nvSpPr>
          <p:cNvPr id="29" name="Shape 29"/>
          <p:cNvSpPr>
            <a:spLocks noGrp="1"/>
          </p:cNvSpPr>
          <p:nvPr>
            <p:ph type="title" hasCustomPrompt="1"/>
          </p:nvPr>
        </p:nvSpPr>
        <p:spPr>
          <a:prstGeom prst="rect">
            <a:avLst/>
          </a:prstGeom>
        </p:spPr>
        <p:txBody>
          <a:bodyPr/>
          <a:lstStyle/>
          <a:p>
            <a:r>
              <a:t>标题文本</a:t>
            </a:r>
          </a:p>
        </p:txBody>
      </p:sp>
      <p:sp>
        <p:nvSpPr>
          <p:cNvPr id="30" name="Shape 30"/>
          <p:cNvSpPr>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31" name="Shape 31"/>
          <p:cNvSpPr>
            <a:spLocks noGrp="1"/>
          </p:cNvSpPr>
          <p:nvPr>
            <p:ph type="sldNum" sz="quarter" idx="2"/>
          </p:nvPr>
        </p:nvSpPr>
        <p:spPr>
          <a:xfrm>
            <a:off x="8610600" y="6356350"/>
            <a:ext cx="2743200" cy="365126"/>
          </a:xfrm>
          <a:prstGeom prst="rect">
            <a:avLst/>
          </a:prstGeom>
        </p:spPr>
        <p:txBody>
          <a:bodyPr/>
          <a:lstStyle/>
          <a:p>
            <a:fld id="{86CB4B4D-7CA3-9044-876B-883B54F8677D}" type="slidenum">
              <a:rPr/>
            </a:fld>
            <a:endParaRP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7"/>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a:solidFill>
                  <a:schemeClr val="bg1"/>
                </a:solidFill>
                <a:latin typeface="Century Gothic" panose="020B0502020202020204" pitchFamily="34" charset="0"/>
              </a:defRPr>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Century Gothic" panose="020B0502020202020204" pitchFamily="34" charset="0"/>
              </a:defRPr>
            </a:lvl1pPr>
          </a:lstStyle>
          <a:p>
            <a:fld id="{671B68C5-42EF-4379-86FD-B2ED80CEA11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Century Gothic" panose="020B0502020202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Century Gothic" panose="020B0502020202020204" pitchFamily="34" charset="0"/>
              </a:defRPr>
            </a:lvl1pPr>
          </a:lstStyle>
          <a:p>
            <a:fld id="{C3EB8174-CB86-4796-879B-E953D8FCD5F9}"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3"/>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3"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3"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3"/>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3"/>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版式1">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DDB974-5014-438A-91D8-53B8999E2DC3}" type="slidenum">
              <a:rPr lang="zh-CN" altLang="en-US" smtClean="0"/>
            </a:fld>
            <a:endParaRPr lang="zh-CN" altLang="en-US"/>
          </a:p>
        </p:txBody>
      </p:sp>
      <p:sp>
        <p:nvSpPr>
          <p:cNvPr id="8" name="矩形 7"/>
          <p:cNvSpPr/>
          <p:nvPr userDrawn="1"/>
        </p:nvSpPr>
        <p:spPr>
          <a:xfrm rot="5400000" flipH="1" flipV="1">
            <a:off x="-413385" y="413385"/>
            <a:ext cx="906145" cy="79375"/>
          </a:xfrm>
          <a:prstGeom prst="rect">
            <a:avLst/>
          </a:prstGeom>
          <a:solidFill>
            <a:srgbClr val="713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20">
              <a:solidFill>
                <a:schemeClr val="bg1"/>
              </a:solidFill>
            </a:endParaRPr>
          </a:p>
        </p:txBody>
      </p:sp>
      <p:sp>
        <p:nvSpPr>
          <p:cNvPr id="2" name="标题 1"/>
          <p:cNvSpPr>
            <a:spLocks noGrp="1"/>
          </p:cNvSpPr>
          <p:nvPr>
            <p:ph type="title"/>
          </p:nvPr>
        </p:nvSpPr>
        <p:spPr>
          <a:xfrm>
            <a:off x="297815" y="-15875"/>
            <a:ext cx="10515600" cy="1325563"/>
          </a:xfrm>
        </p:spPr>
        <p:txBody>
          <a:bodyPr/>
          <a:lstStyle>
            <a:lvl1pPr>
              <a:defRPr sz="4000"/>
            </a:lvl1pPr>
          </a:lstStyle>
          <a:p>
            <a:r>
              <a:rPr lang="zh-CN" altLang="en-US"/>
              <a:t>单击此处编辑母版标题样式</a:t>
            </a:r>
            <a:endParaRPr lang="zh-CN" altLang="en-US"/>
          </a:p>
        </p:txBody>
      </p:sp>
      <p:pic>
        <p:nvPicPr>
          <p:cNvPr id="9" name="图片 8" descr="/private/var/folders/__/_s4cxzxs22x3nxnjzcbsl0r00000gn/T/com.kingsoft.wpsoffice.mac/picturecompress_20230423171552/output_1.pngoutput_1"/>
          <p:cNvPicPr>
            <a:picLocks noChangeAspect="1"/>
          </p:cNvPicPr>
          <p:nvPr userDrawn="1"/>
        </p:nvPicPr>
        <p:blipFill>
          <a:blip r:embed="rId2"/>
          <a:srcRect/>
          <a:stretch>
            <a:fillRect/>
          </a:stretch>
        </p:blipFill>
        <p:spPr>
          <a:xfrm>
            <a:off x="0" y="6067425"/>
            <a:ext cx="12192000" cy="789305"/>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5329" y="6264276"/>
            <a:ext cx="1056194" cy="358206"/>
          </a:xfrm>
          <a:prstGeom prst="rect">
            <a:avLst/>
          </a:prstGeom>
        </p:spPr>
      </p:pic>
      <p:pic>
        <p:nvPicPr>
          <p:cNvPr id="10" name="图片 9"/>
          <p:cNvPicPr>
            <a:picLocks noChangeAspect="1"/>
          </p:cNvPicPr>
          <p:nvPr userDrawn="1"/>
        </p:nvPicPr>
        <p:blipFill rotWithShape="1">
          <a:blip r:embed="rId4"/>
          <a:srcRect r="35364" b="-24474"/>
          <a:stretch>
            <a:fillRect/>
          </a:stretch>
        </p:blipFill>
        <p:spPr>
          <a:xfrm>
            <a:off x="483870" y="6273800"/>
            <a:ext cx="1624965" cy="291465"/>
          </a:xfrm>
          <a:prstGeom prst="rect">
            <a:avLst/>
          </a:prstGeom>
        </p:spPr>
      </p:pic>
      <p:sp>
        <p:nvSpPr>
          <p:cNvPr id="11" name="文本占位符 4"/>
          <p:cNvSpPr>
            <a:spLocks noGrp="1"/>
          </p:cNvSpPr>
          <p:nvPr userDrawn="1"/>
        </p:nvSpPr>
        <p:spPr>
          <a:xfrm>
            <a:off x="386715" y="6576060"/>
            <a:ext cx="10515600" cy="346710"/>
          </a:xfrm>
          <a:prstGeom prst="rect">
            <a:avLst/>
          </a:prstGeom>
        </p:spPr>
        <p:txBody>
          <a:bodyPr vert="horz" lIns="91440" tIns="45720" rIns="91440" bIns="45720" rtlCol="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icrosoft YaHei" panose="020B0503020204020204" charset="-122"/>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icrosoft YaHei" panose="020B0503020204020204" charset="-122"/>
                <a:ea typeface="Microsoft YaHei" panose="020B0503020204020204"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icrosoft YaHei" panose="020B0503020204020204" charset="-122"/>
                <a:ea typeface="Microsoft YaHei" panose="020B0503020204020204"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icrosoft YaHei" panose="020B0503020204020204" charset="-122"/>
                <a:ea typeface="Microsoft YaHei" panose="020B050302020402020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icrosoft YaHei" panose="020B0503020204020204" charset="-122"/>
                <a:ea typeface="Microsoft YaHei"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900">
                <a:solidFill>
                  <a:schemeClr val="bg2"/>
                </a:solidFill>
              </a:rPr>
              <a:t>©</a:t>
            </a:r>
            <a:r>
              <a:rPr lang="zh-CN" altLang="en-US" sz="900">
                <a:solidFill>
                  <a:schemeClr val="bg2"/>
                </a:solidFill>
              </a:rPr>
              <a:t>️</a:t>
            </a:r>
            <a:r>
              <a:rPr lang="en-US" sz="900">
                <a:solidFill>
                  <a:schemeClr val="bg2"/>
                </a:solidFill>
              </a:rPr>
              <a:t>XSKY</a:t>
            </a:r>
            <a:r>
              <a:rPr lang="zh-CN" altLang="en-US" sz="900">
                <a:solidFill>
                  <a:schemeClr val="bg2"/>
                </a:solidFill>
              </a:rPr>
              <a:t>星辰天合商标包含本材料版权属于北京星辰天合科技股份有限公司，引用其他公司商标等属相应公司所有。</a:t>
            </a:r>
            <a:endParaRPr lang="zh-CN" altLang="en-US" sz="900">
              <a:solidFill>
                <a:schemeClr val="bg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版式2">
    <p:spTree>
      <p:nvGrpSpPr>
        <p:cNvPr id="1" name=""/>
        <p:cNvGrpSpPr/>
        <p:nvPr/>
      </p:nvGrpSpPr>
      <p:grpSpPr>
        <a:xfrm>
          <a:off x="0" y="0"/>
          <a:ext cx="0" cy="0"/>
          <a:chOff x="0" y="0"/>
          <a:chExt cx="0" cy="0"/>
        </a:xfrm>
      </p:grpSpPr>
      <p:sp>
        <p:nvSpPr>
          <p:cNvPr id="8" name="矩形 7"/>
          <p:cNvSpPr/>
          <p:nvPr userDrawn="1"/>
        </p:nvSpPr>
        <p:spPr>
          <a:xfrm rot="5400000" flipH="1" flipV="1">
            <a:off x="-413385" y="413385"/>
            <a:ext cx="906145" cy="79375"/>
          </a:xfrm>
          <a:prstGeom prst="rect">
            <a:avLst/>
          </a:prstGeom>
          <a:solidFill>
            <a:srgbClr val="713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20">
              <a:solidFill>
                <a:schemeClr val="bg1"/>
              </a:solidFill>
            </a:endParaRPr>
          </a:p>
        </p:txBody>
      </p:sp>
      <p:sp>
        <p:nvSpPr>
          <p:cNvPr id="2" name="标题 1"/>
          <p:cNvSpPr>
            <a:spLocks noGrp="1"/>
          </p:cNvSpPr>
          <p:nvPr>
            <p:ph type="title"/>
          </p:nvPr>
        </p:nvSpPr>
        <p:spPr>
          <a:xfrm>
            <a:off x="297815" y="-15875"/>
            <a:ext cx="10515600" cy="1325563"/>
          </a:xfrm>
        </p:spPr>
        <p:txBody>
          <a:bodyPr/>
          <a:lstStyle>
            <a:lvl1pPr>
              <a:defRPr sz="4000"/>
            </a:lvl1pPr>
          </a:lstStyle>
          <a:p>
            <a:r>
              <a:rPr lang="zh-CN" altLang="en-US"/>
              <a:t>单击此处编辑母版标题样式</a:t>
            </a:r>
            <a:endParaRPr lang="zh-CN" altLang="en-US"/>
          </a:p>
        </p:txBody>
      </p:sp>
      <p:sp>
        <p:nvSpPr>
          <p:cNvPr id="3" name="文本占位符 4"/>
          <p:cNvSpPr>
            <a:spLocks noGrp="1"/>
          </p:cNvSpPr>
          <p:nvPr userDrawn="1"/>
        </p:nvSpPr>
        <p:spPr>
          <a:xfrm>
            <a:off x="1709420" y="6527800"/>
            <a:ext cx="10515600" cy="283845"/>
          </a:xfrm>
          <a:prstGeom prst="rect">
            <a:avLst/>
          </a:prstGeom>
        </p:spPr>
        <p:txBody>
          <a:bodyPr vert="horz" lIns="91440" tIns="45720" rIns="91440" bIns="45720" rtlCol="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icrosoft YaHei" panose="020B0503020204020204" charset="-122"/>
                <a:ea typeface="Microsoft YaHei" panose="020B050302020402020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icrosoft YaHei" panose="020B0503020204020204" charset="-122"/>
                <a:ea typeface="Microsoft YaHei" panose="020B0503020204020204"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icrosoft YaHei" panose="020B0503020204020204" charset="-122"/>
                <a:ea typeface="Microsoft YaHei" panose="020B0503020204020204"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icrosoft YaHei" panose="020B0503020204020204" charset="-122"/>
                <a:ea typeface="Microsoft YaHei" panose="020B050302020402020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icrosoft YaHei" panose="020B0503020204020204" charset="-122"/>
                <a:ea typeface="Microsoft YaHei" panose="020B050302020402020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1000"/>
              <a:t>©</a:t>
            </a:r>
            <a:r>
              <a:rPr lang="zh-CN" altLang="en-US" sz="1000"/>
              <a:t>️</a:t>
            </a:r>
            <a:r>
              <a:rPr lang="en-US" sz="1000"/>
              <a:t>XSKY</a:t>
            </a:r>
            <a:r>
              <a:rPr lang="zh-CN" altLang="en-US" sz="1000"/>
              <a:t>星辰天合商标包含本材料版权属于北京星辰天合科技股份有限公司，引用其他公司商标等属相应公司所有。</a:t>
            </a:r>
            <a:endParaRPr lang="zh-CN" altLang="en-US" sz="100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1B68C5-42EF-4379-86FD-B2ED80CEA11C}"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EB8174-CB86-4796-879B-E953D8FCD5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1.jpeg"/><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6" Type="http://schemas.openxmlformats.org/officeDocument/2006/relationships/theme" Target="../theme/theme3.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2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6180" y="1681778"/>
            <a:ext cx="9222658" cy="1041758"/>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1396180" y="2821858"/>
            <a:ext cx="9222658" cy="3168292"/>
          </a:xfrm>
          <a:prstGeom prst="rect">
            <a:avLst/>
          </a:prstGeom>
        </p:spPr>
        <p:txBody>
          <a:bodyPr vert="horz" lIns="91440" tIns="45720" rIns="91440" bIns="45720" rtlCol="0">
            <a:normAutofit/>
          </a:bodyPr>
          <a:lstStyle/>
          <a:p>
            <a:pPr lvl="0"/>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500" b="1"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ts val="1500"/>
        </a:lnSpc>
        <a:spcBef>
          <a:spcPts val="1000"/>
        </a:spcBef>
        <a:buFont typeface="Arial" panose="020B0604020202020204" pitchFamily="34" charset="0"/>
        <a:buNone/>
        <a:defRPr sz="1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2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6180" y="1681778"/>
            <a:ext cx="9222658" cy="1041758"/>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1396180" y="2821858"/>
            <a:ext cx="9222658" cy="3168292"/>
          </a:xfrm>
          <a:prstGeom prst="rect">
            <a:avLst/>
          </a:prstGeom>
        </p:spPr>
        <p:txBody>
          <a:bodyPr vert="horz" lIns="91440" tIns="45720" rIns="91440" bIns="45720" rtlCol="0">
            <a:normAutofit/>
          </a:bodyPr>
          <a:lstStyle/>
          <a:p>
            <a:pPr lvl="0"/>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2500" b="1"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ts val="1500"/>
        </a:lnSpc>
        <a:spcBef>
          <a:spcPts val="1000"/>
        </a:spcBef>
        <a:buFont typeface="Arial" panose="020B0604020202020204" pitchFamily="34" charset="0"/>
        <a:buNone/>
        <a:defRPr sz="1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13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13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13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9" Type="http://schemas.openxmlformats.org/officeDocument/2006/relationships/image" Target="../media/image53.jpeg"/><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jpeg"/><Relationship Id="rId23" Type="http://schemas.openxmlformats.org/officeDocument/2006/relationships/slideLayout" Target="../slideLayouts/slideLayout34.xml"/><Relationship Id="rId22" Type="http://schemas.openxmlformats.org/officeDocument/2006/relationships/image" Target="../media/image66.png"/><Relationship Id="rId21" Type="http://schemas.openxmlformats.org/officeDocument/2006/relationships/image" Target="../media/image65.png"/><Relationship Id="rId20" Type="http://schemas.openxmlformats.org/officeDocument/2006/relationships/image" Target="../media/image64.png"/><Relationship Id="rId2" Type="http://schemas.openxmlformats.org/officeDocument/2006/relationships/image" Target="../media/image9.png"/><Relationship Id="rId19" Type="http://schemas.openxmlformats.org/officeDocument/2006/relationships/image" Target="../media/image63.png"/><Relationship Id="rId18" Type="http://schemas.openxmlformats.org/officeDocument/2006/relationships/image" Target="../media/image62.png"/><Relationship Id="rId17" Type="http://schemas.openxmlformats.org/officeDocument/2006/relationships/image" Target="../media/image61.png"/><Relationship Id="rId16" Type="http://schemas.openxmlformats.org/officeDocument/2006/relationships/image" Target="../media/image60.png"/><Relationship Id="rId15" Type="http://schemas.openxmlformats.org/officeDocument/2006/relationships/image" Target="../media/image59.png"/><Relationship Id="rId14" Type="http://schemas.openxmlformats.org/officeDocument/2006/relationships/image" Target="../media/image58.png"/><Relationship Id="rId13" Type="http://schemas.openxmlformats.org/officeDocument/2006/relationships/image" Target="../media/image57.png"/><Relationship Id="rId12" Type="http://schemas.openxmlformats.org/officeDocument/2006/relationships/image" Target="../media/image56.png"/><Relationship Id="rId11" Type="http://schemas.openxmlformats.org/officeDocument/2006/relationships/image" Target="../media/image55.png"/><Relationship Id="rId10" Type="http://schemas.openxmlformats.org/officeDocument/2006/relationships/image" Target="../media/image54.jpeg"/><Relationship Id="rId1" Type="http://schemas.openxmlformats.org/officeDocument/2006/relationships/image" Target="../media/image46.png"/></Relationships>
</file>

<file path=ppt/slides/_rels/slide11.xml.rels><?xml version="1.0" encoding="UTF-8" standalone="yes"?>
<Relationships xmlns="http://schemas.openxmlformats.org/package/2006/relationships"><Relationship Id="rId9" Type="http://schemas.openxmlformats.org/officeDocument/2006/relationships/image" Target="../media/image73.jpeg"/><Relationship Id="rId8" Type="http://schemas.openxmlformats.org/officeDocument/2006/relationships/image" Target="../media/image72.jpeg"/><Relationship Id="rId7" Type="http://schemas.openxmlformats.org/officeDocument/2006/relationships/image" Target="../media/image71.jpeg"/><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7.png"/><Relationship Id="rId20" Type="http://schemas.openxmlformats.org/officeDocument/2006/relationships/slideLayout" Target="../slideLayouts/slideLayout34.xml"/><Relationship Id="rId2" Type="http://schemas.openxmlformats.org/officeDocument/2006/relationships/image" Target="../media/image9.png"/><Relationship Id="rId19" Type="http://schemas.openxmlformats.org/officeDocument/2006/relationships/image" Target="../media/image83.png"/><Relationship Id="rId18" Type="http://schemas.openxmlformats.org/officeDocument/2006/relationships/image" Target="../media/image82.png"/><Relationship Id="rId17" Type="http://schemas.openxmlformats.org/officeDocument/2006/relationships/image" Target="../media/image81.jpeg"/><Relationship Id="rId16" Type="http://schemas.openxmlformats.org/officeDocument/2006/relationships/image" Target="../media/image80.png"/><Relationship Id="rId15" Type="http://schemas.openxmlformats.org/officeDocument/2006/relationships/image" Target="../media/image79.png"/><Relationship Id="rId14" Type="http://schemas.openxmlformats.org/officeDocument/2006/relationships/image" Target="../media/image78.png"/><Relationship Id="rId13" Type="http://schemas.openxmlformats.org/officeDocument/2006/relationships/image" Target="../media/image77.png"/><Relationship Id="rId12" Type="http://schemas.openxmlformats.org/officeDocument/2006/relationships/image" Target="../media/image76.png"/><Relationship Id="rId11" Type="http://schemas.openxmlformats.org/officeDocument/2006/relationships/image" Target="../media/image75.png"/><Relationship Id="rId10" Type="http://schemas.openxmlformats.org/officeDocument/2006/relationships/image" Target="../media/image74.png"/><Relationship Id="rId1"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17.png"/><Relationship Id="rId55" Type="http://schemas.openxmlformats.org/officeDocument/2006/relationships/slideLayout" Target="../slideLayouts/slideLayout34.xml"/><Relationship Id="rId54" Type="http://schemas.openxmlformats.org/officeDocument/2006/relationships/image" Target="../media/image8.png"/><Relationship Id="rId53" Type="http://schemas.openxmlformats.org/officeDocument/2006/relationships/tags" Target="../tags/tag46.xml"/><Relationship Id="rId52" Type="http://schemas.openxmlformats.org/officeDocument/2006/relationships/image" Target="../media/image22.GIF"/><Relationship Id="rId51" Type="http://schemas.openxmlformats.org/officeDocument/2006/relationships/tags" Target="../tags/tag45.xml"/><Relationship Id="rId50" Type="http://schemas.openxmlformats.org/officeDocument/2006/relationships/image" Target="../media/image21.png"/><Relationship Id="rId5" Type="http://schemas.openxmlformats.org/officeDocument/2006/relationships/tags" Target="../tags/tag4.xml"/><Relationship Id="rId49" Type="http://schemas.openxmlformats.org/officeDocument/2006/relationships/tags" Target="../tags/tag44.xml"/><Relationship Id="rId48" Type="http://schemas.openxmlformats.org/officeDocument/2006/relationships/tags" Target="../tags/tag43.xml"/><Relationship Id="rId47" Type="http://schemas.openxmlformats.org/officeDocument/2006/relationships/image" Target="../media/image20.jpeg"/><Relationship Id="rId46" Type="http://schemas.openxmlformats.org/officeDocument/2006/relationships/tags" Target="../tags/tag42.xml"/><Relationship Id="rId45" Type="http://schemas.openxmlformats.org/officeDocument/2006/relationships/tags" Target="../tags/tag41.xml"/><Relationship Id="rId44" Type="http://schemas.openxmlformats.org/officeDocument/2006/relationships/tags" Target="../tags/tag40.xml"/><Relationship Id="rId43" Type="http://schemas.openxmlformats.org/officeDocument/2006/relationships/tags" Target="../tags/tag39.xml"/><Relationship Id="rId42" Type="http://schemas.openxmlformats.org/officeDocument/2006/relationships/tags" Target="../tags/tag38.xml"/><Relationship Id="rId41" Type="http://schemas.openxmlformats.org/officeDocument/2006/relationships/tags" Target="../tags/tag37.xml"/><Relationship Id="rId40" Type="http://schemas.openxmlformats.org/officeDocument/2006/relationships/tags" Target="../tags/tag36.xml"/><Relationship Id="rId4" Type="http://schemas.openxmlformats.org/officeDocument/2006/relationships/tags" Target="../tags/tag3.xml"/><Relationship Id="rId39" Type="http://schemas.openxmlformats.org/officeDocument/2006/relationships/tags" Target="../tags/tag35.xml"/><Relationship Id="rId38" Type="http://schemas.openxmlformats.org/officeDocument/2006/relationships/tags" Target="../tags/tag34.xml"/><Relationship Id="rId37" Type="http://schemas.openxmlformats.org/officeDocument/2006/relationships/tags" Target="../tags/tag33.xml"/><Relationship Id="rId36" Type="http://schemas.openxmlformats.org/officeDocument/2006/relationships/tags" Target="../tags/tag32.xml"/><Relationship Id="rId35" Type="http://schemas.openxmlformats.org/officeDocument/2006/relationships/tags" Target="../tags/tag31.xml"/><Relationship Id="rId34" Type="http://schemas.openxmlformats.org/officeDocument/2006/relationships/tags" Target="../tags/tag30.xml"/><Relationship Id="rId33" Type="http://schemas.openxmlformats.org/officeDocument/2006/relationships/image" Target="../media/image19.png"/><Relationship Id="rId32" Type="http://schemas.openxmlformats.org/officeDocument/2006/relationships/tags" Target="../tags/tag29.xml"/><Relationship Id="rId31" Type="http://schemas.openxmlformats.org/officeDocument/2006/relationships/tags" Target="../tags/tag28.xml"/><Relationship Id="rId30" Type="http://schemas.openxmlformats.org/officeDocument/2006/relationships/tags" Target="../tags/tag27.xml"/><Relationship Id="rId3" Type="http://schemas.openxmlformats.org/officeDocument/2006/relationships/tags" Target="../tags/tag2.xml"/><Relationship Id="rId29" Type="http://schemas.openxmlformats.org/officeDocument/2006/relationships/image" Target="../media/image18.emf"/><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5" Type="http://schemas.openxmlformats.org/officeDocument/2006/relationships/slideLayout" Target="../slideLayouts/slideLayout34.xml"/><Relationship Id="rId44" Type="http://schemas.openxmlformats.org/officeDocument/2006/relationships/image" Target="../media/image8.png"/><Relationship Id="rId43" Type="http://schemas.openxmlformats.org/officeDocument/2006/relationships/tags" Target="../tags/tag88.xml"/><Relationship Id="rId42" Type="http://schemas.openxmlformats.org/officeDocument/2006/relationships/tags" Target="../tags/tag87.xml"/><Relationship Id="rId41" Type="http://schemas.openxmlformats.org/officeDocument/2006/relationships/tags" Target="../tags/tag86.xml"/><Relationship Id="rId40" Type="http://schemas.openxmlformats.org/officeDocument/2006/relationships/tags" Target="../tags/tag85.xml"/><Relationship Id="rId4" Type="http://schemas.openxmlformats.org/officeDocument/2006/relationships/tags" Target="../tags/tag49.xml"/><Relationship Id="rId39" Type="http://schemas.openxmlformats.org/officeDocument/2006/relationships/tags" Target="../tags/tag84.xml"/><Relationship Id="rId38" Type="http://schemas.openxmlformats.org/officeDocument/2006/relationships/tags" Target="../tags/tag83.xml"/><Relationship Id="rId37" Type="http://schemas.openxmlformats.org/officeDocument/2006/relationships/tags" Target="../tags/tag82.xml"/><Relationship Id="rId36" Type="http://schemas.openxmlformats.org/officeDocument/2006/relationships/tags" Target="../tags/tag81.xml"/><Relationship Id="rId35" Type="http://schemas.openxmlformats.org/officeDocument/2006/relationships/tags" Target="../tags/tag80.xml"/><Relationship Id="rId34" Type="http://schemas.openxmlformats.org/officeDocument/2006/relationships/tags" Target="../tags/tag79.xml"/><Relationship Id="rId33" Type="http://schemas.openxmlformats.org/officeDocument/2006/relationships/tags" Target="../tags/tag78.xml"/><Relationship Id="rId32" Type="http://schemas.openxmlformats.org/officeDocument/2006/relationships/tags" Target="../tags/tag77.xml"/><Relationship Id="rId31" Type="http://schemas.openxmlformats.org/officeDocument/2006/relationships/tags" Target="../tags/tag76.xml"/><Relationship Id="rId30" Type="http://schemas.openxmlformats.org/officeDocument/2006/relationships/tags" Target="../tags/tag75.xml"/><Relationship Id="rId3" Type="http://schemas.openxmlformats.org/officeDocument/2006/relationships/tags" Target="../tags/tag48.xml"/><Relationship Id="rId29" Type="http://schemas.openxmlformats.org/officeDocument/2006/relationships/tags" Target="../tags/tag74.xml"/><Relationship Id="rId28" Type="http://schemas.openxmlformats.org/officeDocument/2006/relationships/tags" Target="../tags/tag73.xml"/><Relationship Id="rId27" Type="http://schemas.openxmlformats.org/officeDocument/2006/relationships/tags" Target="../tags/tag72.xml"/><Relationship Id="rId26" Type="http://schemas.openxmlformats.org/officeDocument/2006/relationships/tags" Target="../tags/tag71.xml"/><Relationship Id="rId25" Type="http://schemas.openxmlformats.org/officeDocument/2006/relationships/tags" Target="../tags/tag70.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tags" Target="../tags/tag47.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openxmlformats.org/officeDocument/2006/relationships/tags" Target="../tags/tag93.xml"/><Relationship Id="rId86" Type="http://schemas.openxmlformats.org/officeDocument/2006/relationships/slideLayout" Target="../slideLayouts/slideLayout34.xml"/><Relationship Id="rId85" Type="http://schemas.openxmlformats.org/officeDocument/2006/relationships/image" Target="../media/image8.png"/><Relationship Id="rId84" Type="http://schemas.openxmlformats.org/officeDocument/2006/relationships/tags" Target="../tags/tag159.xml"/><Relationship Id="rId83" Type="http://schemas.openxmlformats.org/officeDocument/2006/relationships/tags" Target="../tags/tag158.xml"/><Relationship Id="rId82" Type="http://schemas.openxmlformats.org/officeDocument/2006/relationships/tags" Target="../tags/tag157.xml"/><Relationship Id="rId81" Type="http://schemas.openxmlformats.org/officeDocument/2006/relationships/tags" Target="../tags/tag156.xml"/><Relationship Id="rId80" Type="http://schemas.openxmlformats.org/officeDocument/2006/relationships/tags" Target="../tags/tag155.xml"/><Relationship Id="rId8" Type="http://schemas.openxmlformats.org/officeDocument/2006/relationships/image" Target="../media/image25.png"/><Relationship Id="rId79" Type="http://schemas.openxmlformats.org/officeDocument/2006/relationships/tags" Target="../tags/tag154.xml"/><Relationship Id="rId78" Type="http://schemas.openxmlformats.org/officeDocument/2006/relationships/tags" Target="../tags/tag153.xml"/><Relationship Id="rId77" Type="http://schemas.openxmlformats.org/officeDocument/2006/relationships/tags" Target="../tags/tag152.xml"/><Relationship Id="rId76" Type="http://schemas.openxmlformats.org/officeDocument/2006/relationships/tags" Target="../tags/tag151.xml"/><Relationship Id="rId75" Type="http://schemas.openxmlformats.org/officeDocument/2006/relationships/tags" Target="../tags/tag150.xml"/><Relationship Id="rId74" Type="http://schemas.openxmlformats.org/officeDocument/2006/relationships/tags" Target="../tags/tag149.xml"/><Relationship Id="rId73" Type="http://schemas.openxmlformats.org/officeDocument/2006/relationships/tags" Target="../tags/tag148.xml"/><Relationship Id="rId72" Type="http://schemas.openxmlformats.org/officeDocument/2006/relationships/tags" Target="../tags/tag147.xml"/><Relationship Id="rId71" Type="http://schemas.openxmlformats.org/officeDocument/2006/relationships/tags" Target="../tags/tag146.xml"/><Relationship Id="rId70" Type="http://schemas.openxmlformats.org/officeDocument/2006/relationships/tags" Target="../tags/tag145.xml"/><Relationship Id="rId7" Type="http://schemas.openxmlformats.org/officeDocument/2006/relationships/tags" Target="../tags/tag92.xml"/><Relationship Id="rId69" Type="http://schemas.openxmlformats.org/officeDocument/2006/relationships/tags" Target="../tags/tag144.xml"/><Relationship Id="rId68" Type="http://schemas.openxmlformats.org/officeDocument/2006/relationships/tags" Target="../tags/tag143.xml"/><Relationship Id="rId67" Type="http://schemas.openxmlformats.org/officeDocument/2006/relationships/tags" Target="../tags/tag142.xml"/><Relationship Id="rId66" Type="http://schemas.openxmlformats.org/officeDocument/2006/relationships/tags" Target="../tags/tag141.xml"/><Relationship Id="rId65" Type="http://schemas.openxmlformats.org/officeDocument/2006/relationships/tags" Target="../tags/tag140.xml"/><Relationship Id="rId64" Type="http://schemas.openxmlformats.org/officeDocument/2006/relationships/tags" Target="../tags/tag139.xml"/><Relationship Id="rId63" Type="http://schemas.openxmlformats.org/officeDocument/2006/relationships/tags" Target="../tags/tag138.xml"/><Relationship Id="rId62" Type="http://schemas.openxmlformats.org/officeDocument/2006/relationships/tags" Target="../tags/tag137.xml"/><Relationship Id="rId61" Type="http://schemas.openxmlformats.org/officeDocument/2006/relationships/tags" Target="../tags/tag136.xml"/><Relationship Id="rId60" Type="http://schemas.openxmlformats.org/officeDocument/2006/relationships/tags" Target="../tags/tag135.xml"/><Relationship Id="rId6" Type="http://schemas.openxmlformats.org/officeDocument/2006/relationships/image" Target="../media/image24.png"/><Relationship Id="rId59" Type="http://schemas.openxmlformats.org/officeDocument/2006/relationships/tags" Target="../tags/tag134.xml"/><Relationship Id="rId58" Type="http://schemas.openxmlformats.org/officeDocument/2006/relationships/tags" Target="../tags/tag133.xml"/><Relationship Id="rId57" Type="http://schemas.openxmlformats.org/officeDocument/2006/relationships/tags" Target="../tags/tag132.xml"/><Relationship Id="rId56" Type="http://schemas.openxmlformats.org/officeDocument/2006/relationships/tags" Target="../tags/tag131.xml"/><Relationship Id="rId55" Type="http://schemas.openxmlformats.org/officeDocument/2006/relationships/tags" Target="../tags/tag130.xml"/><Relationship Id="rId54" Type="http://schemas.openxmlformats.org/officeDocument/2006/relationships/tags" Target="../tags/tag129.xml"/><Relationship Id="rId53" Type="http://schemas.openxmlformats.org/officeDocument/2006/relationships/tags" Target="../tags/tag128.xml"/><Relationship Id="rId52" Type="http://schemas.openxmlformats.org/officeDocument/2006/relationships/tags" Target="../tags/tag127.xml"/><Relationship Id="rId51" Type="http://schemas.openxmlformats.org/officeDocument/2006/relationships/tags" Target="../tags/tag126.xml"/><Relationship Id="rId50" Type="http://schemas.openxmlformats.org/officeDocument/2006/relationships/tags" Target="../tags/tag125.xml"/><Relationship Id="rId5" Type="http://schemas.openxmlformats.org/officeDocument/2006/relationships/tags" Target="../tags/tag91.xml"/><Relationship Id="rId49" Type="http://schemas.openxmlformats.org/officeDocument/2006/relationships/tags" Target="../tags/tag124.xml"/><Relationship Id="rId48" Type="http://schemas.openxmlformats.org/officeDocument/2006/relationships/tags" Target="../tags/tag123.xml"/><Relationship Id="rId47" Type="http://schemas.openxmlformats.org/officeDocument/2006/relationships/tags" Target="../tags/tag122.xml"/><Relationship Id="rId46" Type="http://schemas.openxmlformats.org/officeDocument/2006/relationships/tags" Target="../tags/tag121.xml"/><Relationship Id="rId45" Type="http://schemas.openxmlformats.org/officeDocument/2006/relationships/tags" Target="../tags/tag120.xml"/><Relationship Id="rId44" Type="http://schemas.openxmlformats.org/officeDocument/2006/relationships/tags" Target="../tags/tag119.xml"/><Relationship Id="rId43" Type="http://schemas.openxmlformats.org/officeDocument/2006/relationships/tags" Target="../tags/tag118.xml"/><Relationship Id="rId42" Type="http://schemas.openxmlformats.org/officeDocument/2006/relationships/tags" Target="../tags/tag117.xml"/><Relationship Id="rId41" Type="http://schemas.openxmlformats.org/officeDocument/2006/relationships/tags" Target="../tags/tag116.xml"/><Relationship Id="rId40" Type="http://schemas.openxmlformats.org/officeDocument/2006/relationships/tags" Target="../tags/tag115.xml"/><Relationship Id="rId4" Type="http://schemas.openxmlformats.org/officeDocument/2006/relationships/image" Target="../media/image23.jpeg"/><Relationship Id="rId39" Type="http://schemas.openxmlformats.org/officeDocument/2006/relationships/image" Target="../media/image34.png"/><Relationship Id="rId38" Type="http://schemas.openxmlformats.org/officeDocument/2006/relationships/tags" Target="../tags/tag114.xml"/><Relationship Id="rId37" Type="http://schemas.openxmlformats.org/officeDocument/2006/relationships/image" Target="../media/image33.png"/><Relationship Id="rId36" Type="http://schemas.openxmlformats.org/officeDocument/2006/relationships/tags" Target="../tags/tag113.xml"/><Relationship Id="rId35" Type="http://schemas.openxmlformats.org/officeDocument/2006/relationships/image" Target="../media/image32.png"/><Relationship Id="rId34" Type="http://schemas.openxmlformats.org/officeDocument/2006/relationships/tags" Target="../tags/tag112.xml"/><Relationship Id="rId33" Type="http://schemas.openxmlformats.org/officeDocument/2006/relationships/image" Target="../media/image31.png"/><Relationship Id="rId32" Type="http://schemas.openxmlformats.org/officeDocument/2006/relationships/tags" Target="../tags/tag111.xml"/><Relationship Id="rId31" Type="http://schemas.openxmlformats.org/officeDocument/2006/relationships/image" Target="../media/image30.png"/><Relationship Id="rId30" Type="http://schemas.openxmlformats.org/officeDocument/2006/relationships/tags" Target="../tags/tag110.xml"/><Relationship Id="rId3" Type="http://schemas.openxmlformats.org/officeDocument/2006/relationships/tags" Target="../tags/tag90.xml"/><Relationship Id="rId29" Type="http://schemas.openxmlformats.org/officeDocument/2006/relationships/image" Target="../media/image29.png"/><Relationship Id="rId28" Type="http://schemas.openxmlformats.org/officeDocument/2006/relationships/tags" Target="../tags/tag109.xml"/><Relationship Id="rId27" Type="http://schemas.openxmlformats.org/officeDocument/2006/relationships/tags" Target="../tags/tag108.xml"/><Relationship Id="rId26" Type="http://schemas.openxmlformats.org/officeDocument/2006/relationships/tags" Target="../tags/tag107.xml"/><Relationship Id="rId25" Type="http://schemas.openxmlformats.org/officeDocument/2006/relationships/tags" Target="../tags/tag106.xml"/><Relationship Id="rId24" Type="http://schemas.openxmlformats.org/officeDocument/2006/relationships/tags" Target="../tags/tag105.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9.xml"/><Relationship Id="rId19" Type="http://schemas.openxmlformats.org/officeDocument/2006/relationships/image" Target="../media/image28.png"/><Relationship Id="rId18" Type="http://schemas.openxmlformats.org/officeDocument/2006/relationships/tags" Target="../tags/tag100.xml"/><Relationship Id="rId17" Type="http://schemas.openxmlformats.org/officeDocument/2006/relationships/image" Target="../media/image27.jpeg"/><Relationship Id="rId16" Type="http://schemas.openxmlformats.org/officeDocument/2006/relationships/tags" Target="../tags/tag99.xml"/><Relationship Id="rId15" Type="http://schemas.openxmlformats.org/officeDocument/2006/relationships/image" Target="../media/image26.png"/><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0" Type="http://schemas.openxmlformats.org/officeDocument/2006/relationships/notesSlide" Target="../notesSlides/notesSlide1.xml"/><Relationship Id="rId4" Type="http://schemas.openxmlformats.org/officeDocument/2006/relationships/tags" Target="../tags/tag161.xml"/><Relationship Id="rId39" Type="http://schemas.openxmlformats.org/officeDocument/2006/relationships/slideLayout" Target="../slideLayouts/slideLayout34.xml"/><Relationship Id="rId38" Type="http://schemas.openxmlformats.org/officeDocument/2006/relationships/tags" Target="../tags/tag195.xml"/><Relationship Id="rId37" Type="http://schemas.openxmlformats.org/officeDocument/2006/relationships/tags" Target="../tags/tag194.xml"/><Relationship Id="rId36" Type="http://schemas.openxmlformats.org/officeDocument/2006/relationships/tags" Target="../tags/tag193.xml"/><Relationship Id="rId35" Type="http://schemas.openxmlformats.org/officeDocument/2006/relationships/tags" Target="../tags/tag192.xml"/><Relationship Id="rId34" Type="http://schemas.openxmlformats.org/officeDocument/2006/relationships/tags" Target="../tags/tag191.xml"/><Relationship Id="rId33" Type="http://schemas.openxmlformats.org/officeDocument/2006/relationships/tags" Target="../tags/tag190.xml"/><Relationship Id="rId32" Type="http://schemas.openxmlformats.org/officeDocument/2006/relationships/tags" Target="../tags/tag189.xml"/><Relationship Id="rId31" Type="http://schemas.openxmlformats.org/officeDocument/2006/relationships/tags" Target="../tags/tag188.xml"/><Relationship Id="rId30" Type="http://schemas.openxmlformats.org/officeDocument/2006/relationships/tags" Target="../tags/tag187.xml"/><Relationship Id="rId3" Type="http://schemas.openxmlformats.org/officeDocument/2006/relationships/tags" Target="../tags/tag160.xml"/><Relationship Id="rId29" Type="http://schemas.openxmlformats.org/officeDocument/2006/relationships/tags" Target="../tags/tag186.xml"/><Relationship Id="rId28" Type="http://schemas.openxmlformats.org/officeDocument/2006/relationships/tags" Target="../tags/tag185.xml"/><Relationship Id="rId27" Type="http://schemas.openxmlformats.org/officeDocument/2006/relationships/tags" Target="../tags/tag184.xml"/><Relationship Id="rId26" Type="http://schemas.openxmlformats.org/officeDocument/2006/relationships/tags" Target="../tags/tag183.xml"/><Relationship Id="rId25" Type="http://schemas.openxmlformats.org/officeDocument/2006/relationships/tags" Target="../tags/tag182.xml"/><Relationship Id="rId24" Type="http://schemas.openxmlformats.org/officeDocument/2006/relationships/tags" Target="../tags/tag181.xml"/><Relationship Id="rId23" Type="http://schemas.openxmlformats.org/officeDocument/2006/relationships/tags" Target="../tags/tag180.xml"/><Relationship Id="rId22" Type="http://schemas.openxmlformats.org/officeDocument/2006/relationships/tags" Target="../tags/tag179.xml"/><Relationship Id="rId21" Type="http://schemas.openxmlformats.org/officeDocument/2006/relationships/tags" Target="../tags/tag178.xml"/><Relationship Id="rId20" Type="http://schemas.openxmlformats.org/officeDocument/2006/relationships/tags" Target="../tags/tag177.xml"/><Relationship Id="rId2" Type="http://schemas.openxmlformats.org/officeDocument/2006/relationships/image" Target="../media/image8.png"/><Relationship Id="rId19" Type="http://schemas.openxmlformats.org/officeDocument/2006/relationships/tags" Target="../tags/tag176.xml"/><Relationship Id="rId18" Type="http://schemas.openxmlformats.org/officeDocument/2006/relationships/tags" Target="../tags/tag175.xml"/><Relationship Id="rId17" Type="http://schemas.openxmlformats.org/officeDocument/2006/relationships/tags" Target="../tags/tag174.xml"/><Relationship Id="rId16" Type="http://schemas.openxmlformats.org/officeDocument/2006/relationships/tags" Target="../tags/tag173.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 Type="http://schemas.openxmlformats.org/officeDocument/2006/relationships/image" Target="../media/image39.jpe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image" Target="../media/image8.png"/><Relationship Id="rId14" Type="http://schemas.openxmlformats.org/officeDocument/2006/relationships/notesSlide" Target="../notesSlides/notesSlide2.xml"/><Relationship Id="rId13" Type="http://schemas.openxmlformats.org/officeDocument/2006/relationships/slideLayout" Target="../slideLayouts/slideLayout34.xml"/><Relationship Id="rId12" Type="http://schemas.openxmlformats.org/officeDocument/2006/relationships/image" Target="../media/image42.png"/><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jpeg"/><Relationship Id="rId2" Type="http://schemas.openxmlformats.org/officeDocument/2006/relationships/image" Target="../media/image8.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8" name="Freeform 8"/>
          <p:cNvSpPr/>
          <p:nvPr/>
        </p:nvSpPr>
        <p:spPr>
          <a:xfrm>
            <a:off x="9448784" y="25447"/>
            <a:ext cx="2724987" cy="703062"/>
          </a:xfrm>
          <a:custGeom>
            <a:avLst/>
            <a:gdLst/>
            <a:ahLst/>
            <a:cxnLst/>
            <a:rect l="l" t="t" r="r" b="b"/>
            <a:pathLst>
              <a:path w="4087481" h="1054593">
                <a:moveTo>
                  <a:pt x="0" y="0"/>
                </a:moveTo>
                <a:lnTo>
                  <a:pt x="4087481" y="0"/>
                </a:lnTo>
                <a:lnTo>
                  <a:pt x="4087481" y="1054592"/>
                </a:lnTo>
                <a:lnTo>
                  <a:pt x="0" y="1054592"/>
                </a:lnTo>
                <a:lnTo>
                  <a:pt x="0" y="0"/>
                </a:lnTo>
                <a:close/>
              </a:path>
            </a:pathLst>
          </a:custGeom>
          <a:blipFill>
            <a:blip r:embed="rId1"/>
            <a:stretch>
              <a:fillRect/>
            </a:stretch>
          </a:blipFill>
        </p:spPr>
        <p:txBody>
          <a:bodyPr/>
          <a:lstStyle/>
          <a:p>
            <a:endParaRPr lang="it-IT" sz="1200" dirty="0"/>
          </a:p>
        </p:txBody>
      </p:sp>
      <p:sp>
        <p:nvSpPr>
          <p:cNvPr id="14" name="TextBox 14"/>
          <p:cNvSpPr txBox="1"/>
          <p:nvPr/>
        </p:nvSpPr>
        <p:spPr>
          <a:xfrm>
            <a:off x="1930400" y="2616200"/>
            <a:ext cx="9699837" cy="1769745"/>
          </a:xfrm>
          <a:prstGeom prst="rect">
            <a:avLst/>
          </a:prstGeom>
        </p:spPr>
        <p:txBody>
          <a:bodyPr wrap="square" lIns="0" tIns="0" rIns="0" bIns="0" rtlCol="0" anchor="t">
            <a:spAutoFit/>
          </a:bodyPr>
          <a:lstStyle/>
          <a:p>
            <a:pPr algn="l">
              <a:lnSpc>
                <a:spcPts val="13800"/>
              </a:lnSpc>
            </a:pPr>
            <a:r>
              <a:rPr lang="en-US" sz="5865" b="1" dirty="0">
                <a:solidFill>
                  <a:srgbClr val="FAFAFA"/>
                </a:solidFill>
                <a:latin typeface="Roboto Bold" panose="02000000000000000000"/>
                <a:ea typeface="Roboto Bold" panose="02000000000000000000"/>
                <a:cs typeface="Roboto Bold" panose="02000000000000000000"/>
                <a:sym typeface="Roboto Bold" panose="02000000000000000000"/>
              </a:rPr>
              <a:t>NexaVM HCI Solution</a:t>
            </a:r>
            <a:endParaRPr lang="en-US" sz="5865" b="1" dirty="0">
              <a:solidFill>
                <a:srgbClr val="FAFAFA"/>
              </a:solidFill>
              <a:latin typeface="Roboto Bold" panose="02000000000000000000"/>
              <a:ea typeface="Roboto Bold" panose="02000000000000000000"/>
              <a:cs typeface="Roboto Bold" panose="02000000000000000000"/>
              <a:sym typeface="Roboto Bold" panose="020000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rot="0">
            <a:off x="0" y="6402298"/>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a:p>
          </p:txBody>
        </p:sp>
      </p:grpSp>
      <p:sp>
        <p:nvSpPr>
          <p:cNvPr id="5" name="Freeform 5"/>
          <p:cNvSpPr/>
          <p:nvPr/>
        </p:nvSpPr>
        <p:spPr>
          <a:xfrm>
            <a:off x="258077" y="154173"/>
            <a:ext cx="616013" cy="531627"/>
          </a:xfrm>
          <a:custGeom>
            <a:avLst/>
            <a:gdLst/>
            <a:ahLst/>
            <a:cxnLst/>
            <a:rect l="l" t="t" r="r" b="b"/>
            <a:pathLst>
              <a:path w="924019" h="797441">
                <a:moveTo>
                  <a:pt x="0" y="0"/>
                </a:moveTo>
                <a:lnTo>
                  <a:pt x="924019" y="0"/>
                </a:lnTo>
                <a:lnTo>
                  <a:pt x="924019" y="797441"/>
                </a:lnTo>
                <a:lnTo>
                  <a:pt x="0" y="797441"/>
                </a:lnTo>
                <a:lnTo>
                  <a:pt x="0" y="0"/>
                </a:lnTo>
                <a:close/>
              </a:path>
            </a:pathLst>
          </a:custGeom>
          <a:blipFill>
            <a:blip r:embed="rId1"/>
            <a:stretch>
              <a:fillRect/>
            </a:stretch>
          </a:blipFill>
        </p:spPr>
      </p:sp>
      <p:sp>
        <p:nvSpPr>
          <p:cNvPr id="6" name="AutoShape 6"/>
          <p:cNvSpPr/>
          <p:nvPr/>
        </p:nvSpPr>
        <p:spPr>
          <a:xfrm>
            <a:off x="996882" y="654050"/>
            <a:ext cx="10509318" cy="31750"/>
          </a:xfrm>
          <a:prstGeom prst="line">
            <a:avLst/>
          </a:prstGeom>
          <a:ln w="19050" cap="flat">
            <a:solidFill>
              <a:srgbClr val="FAFAFA"/>
            </a:solidFill>
            <a:prstDash val="solid"/>
            <a:headEnd type="none" w="sm" len="sm"/>
            <a:tailEnd type="none" w="sm" len="sm"/>
          </a:ln>
        </p:spPr>
      </p:sp>
      <p:sp>
        <p:nvSpPr>
          <p:cNvPr id="7" name="Freeform 7"/>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2"/>
            <a:stretch>
              <a:fillRect/>
            </a:stretch>
          </a:blipFill>
        </p:spPr>
      </p:sp>
      <p:grpSp>
        <p:nvGrpSpPr>
          <p:cNvPr id="8" name="Group 8"/>
          <p:cNvGrpSpPr/>
          <p:nvPr/>
        </p:nvGrpSpPr>
        <p:grpSpPr>
          <a:xfrm rot="0">
            <a:off x="466616" y="1150302"/>
            <a:ext cx="1510105" cy="1321341"/>
            <a:chOff x="0" y="0"/>
            <a:chExt cx="812800" cy="711200"/>
          </a:xfrm>
        </p:grpSpPr>
        <p:sp>
          <p:nvSpPr>
            <p:cNvPr id="9" name="Freeform 9"/>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10" name="TextBox 10"/>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11" name="Group 11"/>
          <p:cNvGrpSpPr/>
          <p:nvPr/>
        </p:nvGrpSpPr>
        <p:grpSpPr>
          <a:xfrm rot="0">
            <a:off x="2522666" y="1150302"/>
            <a:ext cx="1510105" cy="1321341"/>
            <a:chOff x="0" y="0"/>
            <a:chExt cx="812800" cy="711200"/>
          </a:xfrm>
        </p:grpSpPr>
        <p:sp>
          <p:nvSpPr>
            <p:cNvPr id="12" name="Freeform 12"/>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13" name="TextBox 13"/>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14" name="Group 14"/>
          <p:cNvGrpSpPr/>
          <p:nvPr/>
        </p:nvGrpSpPr>
        <p:grpSpPr>
          <a:xfrm rot="0">
            <a:off x="4578871" y="1150302"/>
            <a:ext cx="1510105" cy="1321341"/>
            <a:chOff x="0" y="0"/>
            <a:chExt cx="812800" cy="711200"/>
          </a:xfrm>
        </p:grpSpPr>
        <p:sp>
          <p:nvSpPr>
            <p:cNvPr id="15" name="Freeform 15"/>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16" name="TextBox 16"/>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17" name="Group 17"/>
          <p:cNvGrpSpPr/>
          <p:nvPr/>
        </p:nvGrpSpPr>
        <p:grpSpPr>
          <a:xfrm rot="0">
            <a:off x="6635075" y="1150302"/>
            <a:ext cx="1510105" cy="1321341"/>
            <a:chOff x="0" y="0"/>
            <a:chExt cx="812800" cy="711200"/>
          </a:xfrm>
        </p:grpSpPr>
        <p:sp>
          <p:nvSpPr>
            <p:cNvPr id="18" name="Freeform 18"/>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19" name="TextBox 19"/>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26" name="Group 26"/>
          <p:cNvGrpSpPr/>
          <p:nvPr/>
        </p:nvGrpSpPr>
        <p:grpSpPr>
          <a:xfrm rot="0">
            <a:off x="4326341" y="2928844"/>
            <a:ext cx="1510105" cy="1321341"/>
            <a:chOff x="0" y="0"/>
            <a:chExt cx="812800" cy="711200"/>
          </a:xfrm>
        </p:grpSpPr>
        <p:sp>
          <p:nvSpPr>
            <p:cNvPr id="27" name="Freeform 27"/>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28" name="TextBox 28"/>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32" name="Freeform 32"/>
          <p:cNvSpPr/>
          <p:nvPr/>
        </p:nvSpPr>
        <p:spPr>
          <a:xfrm>
            <a:off x="918355" y="1288292"/>
            <a:ext cx="606627" cy="857992"/>
          </a:xfrm>
          <a:custGeom>
            <a:avLst/>
            <a:gdLst/>
            <a:ahLst/>
            <a:cxnLst/>
            <a:rect l="l" t="t" r="r" b="b"/>
            <a:pathLst>
              <a:path w="909941" h="1286988">
                <a:moveTo>
                  <a:pt x="0" y="0"/>
                </a:moveTo>
                <a:lnTo>
                  <a:pt x="909941" y="0"/>
                </a:lnTo>
                <a:lnTo>
                  <a:pt x="909941" y="1286988"/>
                </a:lnTo>
                <a:lnTo>
                  <a:pt x="0" y="1286988"/>
                </a:lnTo>
                <a:lnTo>
                  <a:pt x="0" y="0"/>
                </a:lnTo>
                <a:close/>
              </a:path>
            </a:pathLst>
          </a:custGeom>
          <a:blipFill>
            <a:blip r:embed="rId3"/>
            <a:stretch>
              <a:fillRect/>
            </a:stretch>
          </a:blipFill>
        </p:spPr>
      </p:sp>
      <p:sp>
        <p:nvSpPr>
          <p:cNvPr id="33" name="Freeform 33"/>
          <p:cNvSpPr/>
          <p:nvPr/>
        </p:nvSpPr>
        <p:spPr>
          <a:xfrm>
            <a:off x="2296526" y="1196595"/>
            <a:ext cx="1860784" cy="1240523"/>
          </a:xfrm>
          <a:custGeom>
            <a:avLst/>
            <a:gdLst/>
            <a:ahLst/>
            <a:cxnLst/>
            <a:rect l="l" t="t" r="r" b="b"/>
            <a:pathLst>
              <a:path w="2791176" h="1860784">
                <a:moveTo>
                  <a:pt x="0" y="0"/>
                </a:moveTo>
                <a:lnTo>
                  <a:pt x="2791176" y="0"/>
                </a:lnTo>
                <a:lnTo>
                  <a:pt x="2791176" y="1860785"/>
                </a:lnTo>
                <a:lnTo>
                  <a:pt x="0" y="1860785"/>
                </a:lnTo>
                <a:lnTo>
                  <a:pt x="0" y="0"/>
                </a:lnTo>
                <a:close/>
              </a:path>
            </a:pathLst>
          </a:custGeom>
          <a:blipFill>
            <a:blip r:embed="rId4"/>
            <a:stretch>
              <a:fillRect/>
            </a:stretch>
          </a:blipFill>
        </p:spPr>
      </p:sp>
      <p:sp>
        <p:nvSpPr>
          <p:cNvPr id="34" name="Freeform 34"/>
          <p:cNvSpPr/>
          <p:nvPr/>
        </p:nvSpPr>
        <p:spPr>
          <a:xfrm>
            <a:off x="4606171" y="1596893"/>
            <a:ext cx="1482803" cy="428159"/>
          </a:xfrm>
          <a:custGeom>
            <a:avLst/>
            <a:gdLst/>
            <a:ahLst/>
            <a:cxnLst/>
            <a:rect l="l" t="t" r="r" b="b"/>
            <a:pathLst>
              <a:path w="2224205" h="642239">
                <a:moveTo>
                  <a:pt x="0" y="0"/>
                </a:moveTo>
                <a:lnTo>
                  <a:pt x="2224206" y="0"/>
                </a:lnTo>
                <a:lnTo>
                  <a:pt x="2224206" y="642239"/>
                </a:lnTo>
                <a:lnTo>
                  <a:pt x="0" y="642239"/>
                </a:lnTo>
                <a:lnTo>
                  <a:pt x="0" y="0"/>
                </a:lnTo>
                <a:close/>
              </a:path>
            </a:pathLst>
          </a:custGeom>
          <a:blipFill>
            <a:blip r:embed="rId5"/>
            <a:stretch>
              <a:fillRect/>
            </a:stretch>
          </a:blipFill>
        </p:spPr>
      </p:sp>
      <p:sp>
        <p:nvSpPr>
          <p:cNvPr id="35" name="Freeform 35"/>
          <p:cNvSpPr/>
          <p:nvPr/>
        </p:nvSpPr>
        <p:spPr>
          <a:xfrm>
            <a:off x="6685875" y="1665975"/>
            <a:ext cx="1375069" cy="289997"/>
          </a:xfrm>
          <a:custGeom>
            <a:avLst/>
            <a:gdLst/>
            <a:ahLst/>
            <a:cxnLst/>
            <a:rect l="l" t="t" r="r" b="b"/>
            <a:pathLst>
              <a:path w="2062603" h="434995">
                <a:moveTo>
                  <a:pt x="0" y="0"/>
                </a:moveTo>
                <a:lnTo>
                  <a:pt x="2062602" y="0"/>
                </a:lnTo>
                <a:lnTo>
                  <a:pt x="2062602" y="434995"/>
                </a:lnTo>
                <a:lnTo>
                  <a:pt x="0" y="434995"/>
                </a:lnTo>
                <a:lnTo>
                  <a:pt x="0" y="0"/>
                </a:lnTo>
                <a:close/>
              </a:path>
            </a:pathLst>
          </a:custGeom>
          <a:blipFill>
            <a:blip r:embed="rId6"/>
            <a:stretch>
              <a:fillRect/>
            </a:stretch>
          </a:blipFill>
        </p:spPr>
      </p:sp>
      <p:grpSp>
        <p:nvGrpSpPr>
          <p:cNvPr id="78" name="组合 77"/>
          <p:cNvGrpSpPr/>
          <p:nvPr/>
        </p:nvGrpSpPr>
        <p:grpSpPr>
          <a:xfrm>
            <a:off x="6456257" y="2928197"/>
            <a:ext cx="1509607" cy="1320800"/>
            <a:chOff x="22331" y="2717"/>
            <a:chExt cx="3566" cy="3120"/>
          </a:xfrm>
        </p:grpSpPr>
        <p:grpSp>
          <p:nvGrpSpPr>
            <p:cNvPr id="20" name="Group 20"/>
            <p:cNvGrpSpPr/>
            <p:nvPr/>
          </p:nvGrpSpPr>
          <p:grpSpPr>
            <a:xfrm rot="0">
              <a:off x="22331" y="2717"/>
              <a:ext cx="3567" cy="3121"/>
              <a:chOff x="0" y="0"/>
              <a:chExt cx="812800" cy="711200"/>
            </a:xfrm>
          </p:grpSpPr>
          <p:sp>
            <p:nvSpPr>
              <p:cNvPr id="21" name="Freeform 21"/>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22" name="TextBox 22"/>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36" name="Freeform 36"/>
            <p:cNvSpPr/>
            <p:nvPr/>
          </p:nvSpPr>
          <p:spPr>
            <a:xfrm>
              <a:off x="22503" y="3860"/>
              <a:ext cx="3221" cy="923"/>
            </a:xfrm>
            <a:custGeom>
              <a:avLst/>
              <a:gdLst/>
              <a:ahLst/>
              <a:cxnLst/>
              <a:rect l="l" t="t" r="r" b="b"/>
              <a:pathLst>
                <a:path w="2045553" h="586392">
                  <a:moveTo>
                    <a:pt x="0" y="0"/>
                  </a:moveTo>
                  <a:lnTo>
                    <a:pt x="2045553" y="0"/>
                  </a:lnTo>
                  <a:lnTo>
                    <a:pt x="2045553" y="586392"/>
                  </a:lnTo>
                  <a:lnTo>
                    <a:pt x="0" y="586392"/>
                  </a:lnTo>
                  <a:lnTo>
                    <a:pt x="0" y="0"/>
                  </a:lnTo>
                  <a:close/>
                </a:path>
              </a:pathLst>
            </a:custGeom>
            <a:blipFill>
              <a:blip r:embed="rId7"/>
              <a:stretch>
                <a:fillRect/>
              </a:stretch>
            </a:blipFill>
          </p:spPr>
        </p:sp>
      </p:grpSp>
      <p:grpSp>
        <p:nvGrpSpPr>
          <p:cNvPr id="77" name="组合 76"/>
          <p:cNvGrpSpPr/>
          <p:nvPr/>
        </p:nvGrpSpPr>
        <p:grpSpPr>
          <a:xfrm>
            <a:off x="8585200" y="1137920"/>
            <a:ext cx="1509607" cy="1320800"/>
            <a:chOff x="15077" y="6919"/>
            <a:chExt cx="3566" cy="3120"/>
          </a:xfrm>
        </p:grpSpPr>
        <p:grpSp>
          <p:nvGrpSpPr>
            <p:cNvPr id="29" name="Group 29"/>
            <p:cNvGrpSpPr/>
            <p:nvPr/>
          </p:nvGrpSpPr>
          <p:grpSpPr>
            <a:xfrm rot="0">
              <a:off x="15077" y="6919"/>
              <a:ext cx="3567" cy="3121"/>
              <a:chOff x="0" y="0"/>
              <a:chExt cx="812800" cy="711200"/>
            </a:xfrm>
          </p:grpSpPr>
          <p:sp>
            <p:nvSpPr>
              <p:cNvPr id="30" name="Freeform 30"/>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31" name="TextBox 31"/>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37" name="Freeform 37"/>
            <p:cNvSpPr/>
            <p:nvPr/>
          </p:nvSpPr>
          <p:spPr>
            <a:xfrm>
              <a:off x="15077" y="7651"/>
              <a:ext cx="3567" cy="1587"/>
            </a:xfrm>
            <a:custGeom>
              <a:avLst/>
              <a:gdLst/>
              <a:ahLst/>
              <a:cxnLst/>
              <a:rect l="l" t="t" r="r" b="b"/>
              <a:pathLst>
                <a:path w="2265157" h="1008024">
                  <a:moveTo>
                    <a:pt x="0" y="0"/>
                  </a:moveTo>
                  <a:lnTo>
                    <a:pt x="2265157" y="0"/>
                  </a:lnTo>
                  <a:lnTo>
                    <a:pt x="2265157" y="1008024"/>
                  </a:lnTo>
                  <a:lnTo>
                    <a:pt x="0" y="1008024"/>
                  </a:lnTo>
                  <a:lnTo>
                    <a:pt x="0" y="0"/>
                  </a:lnTo>
                  <a:close/>
                </a:path>
              </a:pathLst>
            </a:custGeom>
            <a:blipFill>
              <a:blip r:embed="rId8"/>
              <a:stretch>
                <a:fillRect/>
              </a:stretch>
            </a:blipFill>
          </p:spPr>
        </p:sp>
      </p:grpSp>
      <p:sp>
        <p:nvSpPr>
          <p:cNvPr id="38" name="Freeform 38"/>
          <p:cNvSpPr/>
          <p:nvPr/>
        </p:nvSpPr>
        <p:spPr>
          <a:xfrm>
            <a:off x="4493242" y="3001363"/>
            <a:ext cx="1176303" cy="1176303"/>
          </a:xfrm>
          <a:custGeom>
            <a:avLst/>
            <a:gdLst/>
            <a:ahLst/>
            <a:cxnLst/>
            <a:rect l="l" t="t" r="r" b="b"/>
            <a:pathLst>
              <a:path w="1764454" h="1764454">
                <a:moveTo>
                  <a:pt x="0" y="0"/>
                </a:moveTo>
                <a:lnTo>
                  <a:pt x="1764455" y="0"/>
                </a:lnTo>
                <a:lnTo>
                  <a:pt x="1764455" y="1764455"/>
                </a:lnTo>
                <a:lnTo>
                  <a:pt x="0" y="1764455"/>
                </a:lnTo>
                <a:lnTo>
                  <a:pt x="0" y="0"/>
                </a:lnTo>
                <a:close/>
              </a:path>
            </a:pathLst>
          </a:custGeom>
          <a:blipFill>
            <a:blip r:embed="rId9"/>
            <a:stretch>
              <a:fillRect/>
            </a:stretch>
          </a:blipFill>
        </p:spPr>
      </p:sp>
      <p:grpSp>
        <p:nvGrpSpPr>
          <p:cNvPr id="96" name="组合 95"/>
          <p:cNvGrpSpPr/>
          <p:nvPr/>
        </p:nvGrpSpPr>
        <p:grpSpPr>
          <a:xfrm>
            <a:off x="2422737" y="2878243"/>
            <a:ext cx="1512993" cy="1320800"/>
            <a:chOff x="5723" y="6919"/>
            <a:chExt cx="3574" cy="3120"/>
          </a:xfrm>
        </p:grpSpPr>
        <p:grpSp>
          <p:nvGrpSpPr>
            <p:cNvPr id="23" name="Group 23"/>
            <p:cNvGrpSpPr/>
            <p:nvPr/>
          </p:nvGrpSpPr>
          <p:grpSpPr>
            <a:xfrm rot="0">
              <a:off x="5723" y="6919"/>
              <a:ext cx="3567" cy="3121"/>
              <a:chOff x="0" y="0"/>
              <a:chExt cx="812800" cy="711200"/>
            </a:xfrm>
          </p:grpSpPr>
          <p:sp>
            <p:nvSpPr>
              <p:cNvPr id="24"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25"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39" name="Freeform 39"/>
            <p:cNvSpPr/>
            <p:nvPr/>
          </p:nvSpPr>
          <p:spPr>
            <a:xfrm>
              <a:off x="5723" y="7809"/>
              <a:ext cx="3574" cy="1340"/>
            </a:xfrm>
            <a:custGeom>
              <a:avLst/>
              <a:gdLst/>
              <a:ahLst/>
              <a:cxnLst/>
              <a:rect l="l" t="t" r="r" b="b"/>
              <a:pathLst>
                <a:path w="2269774" h="851165">
                  <a:moveTo>
                    <a:pt x="0" y="0"/>
                  </a:moveTo>
                  <a:lnTo>
                    <a:pt x="2269774" y="0"/>
                  </a:lnTo>
                  <a:lnTo>
                    <a:pt x="2269774" y="851165"/>
                  </a:lnTo>
                  <a:lnTo>
                    <a:pt x="0" y="851165"/>
                  </a:lnTo>
                  <a:lnTo>
                    <a:pt x="0" y="0"/>
                  </a:lnTo>
                  <a:close/>
                </a:path>
              </a:pathLst>
            </a:custGeom>
            <a:blipFill>
              <a:blip r:embed="rId10"/>
              <a:stretch>
                <a:fillRect/>
              </a:stretch>
            </a:blipFill>
          </p:spPr>
        </p:sp>
      </p:grpSp>
      <p:sp>
        <p:nvSpPr>
          <p:cNvPr id="44" name="TextBox 44"/>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a:solidFill>
                  <a:srgbClr val="00151C"/>
                </a:solidFill>
                <a:latin typeface="Roboto" panose="02000000000000000000"/>
                <a:ea typeface="Roboto" panose="02000000000000000000"/>
                <a:cs typeface="Roboto" panose="02000000000000000000"/>
                <a:sym typeface="Roboto" panose="02000000000000000000"/>
              </a:rPr>
              <a:t>NEXAVM Technologies AG ©2026 All Rights Reserved</a:t>
            </a:r>
            <a:endParaRPr lang="en-US" sz="1335">
              <a:solidFill>
                <a:srgbClr val="00151C"/>
              </a:solidFill>
              <a:latin typeface="Roboto" panose="02000000000000000000"/>
              <a:ea typeface="Roboto" panose="02000000000000000000"/>
              <a:cs typeface="Roboto" panose="02000000000000000000"/>
              <a:sym typeface="Roboto" panose="02000000000000000000"/>
            </a:endParaRPr>
          </a:p>
        </p:txBody>
      </p:sp>
      <p:sp>
        <p:nvSpPr>
          <p:cNvPr id="45" name="TextBox 45"/>
          <p:cNvSpPr txBox="1"/>
          <p:nvPr/>
        </p:nvSpPr>
        <p:spPr>
          <a:xfrm>
            <a:off x="996882" y="226311"/>
            <a:ext cx="8167001" cy="538480"/>
          </a:xfrm>
          <a:prstGeom prst="rect">
            <a:avLst/>
          </a:prstGeom>
        </p:spPr>
        <p:txBody>
          <a:bodyPr lIns="0" tIns="0" rIns="0" bIns="0" rtlCol="0" anchor="t">
            <a:spAutoFit/>
          </a:bodyPr>
          <a:lstStyle/>
          <a:p>
            <a:pPr algn="ctr">
              <a:lnSpc>
                <a:spcPts val="4200"/>
              </a:lnSpc>
              <a:spcBef>
                <a:spcPct val="0"/>
              </a:spcBef>
            </a:pPr>
            <a:r>
              <a:rPr lang="en-US" sz="2935" b="1">
                <a:solidFill>
                  <a:srgbClr val="FAFAFA"/>
                </a:solidFill>
                <a:latin typeface="Roboto Bold" panose="02000000000000000000"/>
                <a:ea typeface="Roboto Bold" panose="02000000000000000000"/>
                <a:cs typeface="Roboto Bold" panose="02000000000000000000"/>
                <a:sym typeface="Roboto Bold" panose="02000000000000000000"/>
              </a:rPr>
              <a:t>Europe</a:t>
            </a:r>
            <a:endParaRPr lang="en-US" sz="2935" b="1">
              <a:solidFill>
                <a:srgbClr val="FAFAFA"/>
              </a:solidFill>
              <a:latin typeface="Roboto Bold" panose="02000000000000000000"/>
              <a:ea typeface="Roboto Bold" panose="02000000000000000000"/>
              <a:cs typeface="Roboto Bold" panose="02000000000000000000"/>
              <a:sym typeface="Roboto Bold" panose="02000000000000000000"/>
            </a:endParaRPr>
          </a:p>
        </p:txBody>
      </p:sp>
      <p:sp>
        <p:nvSpPr>
          <p:cNvPr id="46" name="TextBox 46"/>
          <p:cNvSpPr txBox="1"/>
          <p:nvPr/>
        </p:nvSpPr>
        <p:spPr>
          <a:xfrm>
            <a:off x="292267" y="2139934"/>
            <a:ext cx="1858802" cy="304800"/>
          </a:xfrm>
          <a:prstGeom prst="rect">
            <a:avLst/>
          </a:prstGeom>
        </p:spPr>
        <p:txBody>
          <a:bodyPr lIns="0" tIns="0" rIns="0" bIns="0" rtlCol="0" anchor="t">
            <a:spAutoFit/>
          </a:bodyPr>
          <a:lstStyle/>
          <a:p>
            <a:pPr algn="ctr">
              <a:lnSpc>
                <a:spcPts val="2380"/>
              </a:lnSpc>
            </a:pPr>
            <a:r>
              <a:rPr lang="en-US" sz="1135">
                <a:solidFill>
                  <a:srgbClr val="00151C"/>
                </a:solidFill>
                <a:latin typeface="Roboto" panose="02000000000000000000"/>
                <a:ea typeface="Roboto" panose="02000000000000000000"/>
                <a:cs typeface="Roboto" panose="02000000000000000000"/>
                <a:sym typeface="Roboto" panose="02000000000000000000"/>
              </a:rPr>
              <a:t>COMUNE DI GORNATE</a:t>
            </a:r>
            <a:endParaRPr lang="en-US" sz="1135">
              <a:solidFill>
                <a:srgbClr val="00151C"/>
              </a:solidFill>
              <a:latin typeface="Roboto" panose="02000000000000000000"/>
              <a:ea typeface="Roboto" panose="02000000000000000000"/>
              <a:cs typeface="Roboto" panose="02000000000000000000"/>
              <a:sym typeface="Roboto" panose="02000000000000000000"/>
            </a:endParaRPr>
          </a:p>
        </p:txBody>
      </p:sp>
      <p:grpSp>
        <p:nvGrpSpPr>
          <p:cNvPr id="95" name="组合 94"/>
          <p:cNvGrpSpPr/>
          <p:nvPr/>
        </p:nvGrpSpPr>
        <p:grpSpPr>
          <a:xfrm>
            <a:off x="457200" y="2912110"/>
            <a:ext cx="1509607" cy="1320800"/>
            <a:chOff x="1080" y="6879"/>
            <a:chExt cx="3566" cy="3120"/>
          </a:xfrm>
        </p:grpSpPr>
        <p:grpSp>
          <p:nvGrpSpPr>
            <p:cNvPr id="48" name="Group 23"/>
            <p:cNvGrpSpPr/>
            <p:nvPr/>
          </p:nvGrpSpPr>
          <p:grpSpPr>
            <a:xfrm rot="0">
              <a:off x="1080" y="6879"/>
              <a:ext cx="3567" cy="3121"/>
              <a:chOff x="0" y="0"/>
              <a:chExt cx="812800" cy="711200"/>
            </a:xfrm>
          </p:grpSpPr>
          <p:sp>
            <p:nvSpPr>
              <p:cNvPr id="49"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50"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pic>
          <p:nvPicPr>
            <p:cNvPr id="51" name="图片 50"/>
            <p:cNvPicPr>
              <a:picLocks noChangeAspect="1"/>
            </p:cNvPicPr>
            <p:nvPr/>
          </p:nvPicPr>
          <p:blipFill>
            <a:blip r:embed="rId11"/>
            <a:stretch>
              <a:fillRect/>
            </a:stretch>
          </p:blipFill>
          <p:spPr>
            <a:xfrm>
              <a:off x="1356" y="7427"/>
              <a:ext cx="3015" cy="1950"/>
            </a:xfrm>
            <a:prstGeom prst="rect">
              <a:avLst/>
            </a:prstGeom>
          </p:spPr>
        </p:pic>
      </p:grpSp>
      <p:grpSp>
        <p:nvGrpSpPr>
          <p:cNvPr id="94" name="组合 93"/>
          <p:cNvGrpSpPr/>
          <p:nvPr/>
        </p:nvGrpSpPr>
        <p:grpSpPr>
          <a:xfrm>
            <a:off x="10515600" y="2874857"/>
            <a:ext cx="1509607" cy="1320800"/>
            <a:chOff x="24840" y="6911"/>
            <a:chExt cx="3566" cy="3120"/>
          </a:xfrm>
        </p:grpSpPr>
        <p:grpSp>
          <p:nvGrpSpPr>
            <p:cNvPr id="53" name="Group 40"/>
            <p:cNvGrpSpPr/>
            <p:nvPr/>
          </p:nvGrpSpPr>
          <p:grpSpPr>
            <a:xfrm rot="0">
              <a:off x="24840" y="6911"/>
              <a:ext cx="3567" cy="3121"/>
              <a:chOff x="0" y="0"/>
              <a:chExt cx="812800" cy="711200"/>
            </a:xfrm>
          </p:grpSpPr>
          <p:sp>
            <p:nvSpPr>
              <p:cNvPr id="54" name="Freeform 41"/>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55" name="TextBox 42"/>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pic>
          <p:nvPicPr>
            <p:cNvPr id="52" name="图片 51"/>
            <p:cNvPicPr>
              <a:picLocks noChangeAspect="1"/>
            </p:cNvPicPr>
            <p:nvPr/>
          </p:nvPicPr>
          <p:blipFill>
            <a:blip r:embed="rId12"/>
            <a:stretch>
              <a:fillRect/>
            </a:stretch>
          </p:blipFill>
          <p:spPr>
            <a:xfrm>
              <a:off x="25080" y="7792"/>
              <a:ext cx="3001" cy="1149"/>
            </a:xfrm>
            <a:prstGeom prst="rect">
              <a:avLst/>
            </a:prstGeom>
          </p:spPr>
        </p:pic>
      </p:grpSp>
      <p:grpSp>
        <p:nvGrpSpPr>
          <p:cNvPr id="56" name="Group 23"/>
          <p:cNvGrpSpPr/>
          <p:nvPr/>
        </p:nvGrpSpPr>
        <p:grpSpPr>
          <a:xfrm rot="0">
            <a:off x="1828755" y="4689487"/>
            <a:ext cx="1510105" cy="1321341"/>
            <a:chOff x="0" y="0"/>
            <a:chExt cx="812800" cy="711200"/>
          </a:xfrm>
        </p:grpSpPr>
        <p:sp>
          <p:nvSpPr>
            <p:cNvPr id="57"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58"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59" name="Group 23"/>
          <p:cNvGrpSpPr/>
          <p:nvPr/>
        </p:nvGrpSpPr>
        <p:grpSpPr>
          <a:xfrm rot="0">
            <a:off x="3505155" y="4638687"/>
            <a:ext cx="1510105" cy="1321341"/>
            <a:chOff x="0" y="0"/>
            <a:chExt cx="812800" cy="711200"/>
          </a:xfrm>
        </p:grpSpPr>
        <p:sp>
          <p:nvSpPr>
            <p:cNvPr id="60"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61"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62" name="Group 23"/>
          <p:cNvGrpSpPr/>
          <p:nvPr/>
        </p:nvGrpSpPr>
        <p:grpSpPr>
          <a:xfrm rot="0">
            <a:off x="5266221" y="4621754"/>
            <a:ext cx="1510105" cy="1321341"/>
            <a:chOff x="0" y="0"/>
            <a:chExt cx="812800" cy="711200"/>
          </a:xfrm>
        </p:grpSpPr>
        <p:sp>
          <p:nvSpPr>
            <p:cNvPr id="63"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64"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65" name="Group 23"/>
          <p:cNvGrpSpPr/>
          <p:nvPr/>
        </p:nvGrpSpPr>
        <p:grpSpPr>
          <a:xfrm rot="0">
            <a:off x="7027288" y="4604821"/>
            <a:ext cx="1510105" cy="1321341"/>
            <a:chOff x="0" y="0"/>
            <a:chExt cx="812800" cy="711200"/>
          </a:xfrm>
        </p:grpSpPr>
        <p:sp>
          <p:nvSpPr>
            <p:cNvPr id="66"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67"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68" name="Group 23"/>
          <p:cNvGrpSpPr/>
          <p:nvPr/>
        </p:nvGrpSpPr>
        <p:grpSpPr>
          <a:xfrm rot="0">
            <a:off x="8805288" y="4604821"/>
            <a:ext cx="1510105" cy="1321341"/>
            <a:chOff x="0" y="0"/>
            <a:chExt cx="812800" cy="711200"/>
          </a:xfrm>
        </p:grpSpPr>
        <p:sp>
          <p:nvSpPr>
            <p:cNvPr id="69"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70"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71" name="Group 23"/>
          <p:cNvGrpSpPr/>
          <p:nvPr/>
        </p:nvGrpSpPr>
        <p:grpSpPr>
          <a:xfrm rot="0">
            <a:off x="10532488" y="4604821"/>
            <a:ext cx="1510105" cy="1321341"/>
            <a:chOff x="0" y="0"/>
            <a:chExt cx="812800" cy="711200"/>
          </a:xfrm>
        </p:grpSpPr>
        <p:sp>
          <p:nvSpPr>
            <p:cNvPr id="72"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73"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74" name="Group 23"/>
          <p:cNvGrpSpPr/>
          <p:nvPr/>
        </p:nvGrpSpPr>
        <p:grpSpPr>
          <a:xfrm rot="0">
            <a:off x="220088" y="4706421"/>
            <a:ext cx="1510105" cy="1321341"/>
            <a:chOff x="0" y="0"/>
            <a:chExt cx="812800" cy="711200"/>
          </a:xfrm>
        </p:grpSpPr>
        <p:sp>
          <p:nvSpPr>
            <p:cNvPr id="75"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76"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pic>
        <p:nvPicPr>
          <p:cNvPr id="79" name="图片 78"/>
          <p:cNvPicPr>
            <a:picLocks noChangeAspect="1"/>
          </p:cNvPicPr>
          <p:nvPr/>
        </p:nvPicPr>
        <p:blipFill>
          <a:blip r:embed="rId13"/>
          <a:stretch>
            <a:fillRect/>
          </a:stretch>
        </p:blipFill>
        <p:spPr>
          <a:xfrm>
            <a:off x="281093" y="5003800"/>
            <a:ext cx="1377527" cy="745490"/>
          </a:xfrm>
          <a:prstGeom prst="rect">
            <a:avLst/>
          </a:prstGeom>
        </p:spPr>
      </p:pic>
      <p:pic>
        <p:nvPicPr>
          <p:cNvPr id="81" name="图片 80"/>
          <p:cNvPicPr>
            <a:picLocks noChangeAspect="1"/>
          </p:cNvPicPr>
          <p:nvPr/>
        </p:nvPicPr>
        <p:blipFill>
          <a:blip r:embed="rId14"/>
          <a:stretch>
            <a:fillRect/>
          </a:stretch>
        </p:blipFill>
        <p:spPr>
          <a:xfrm>
            <a:off x="1879600" y="5046557"/>
            <a:ext cx="1331807" cy="563880"/>
          </a:xfrm>
          <a:prstGeom prst="rect">
            <a:avLst/>
          </a:prstGeom>
        </p:spPr>
      </p:pic>
      <p:pic>
        <p:nvPicPr>
          <p:cNvPr id="82" name="图片 81"/>
          <p:cNvPicPr>
            <a:picLocks noChangeAspect="1"/>
          </p:cNvPicPr>
          <p:nvPr/>
        </p:nvPicPr>
        <p:blipFill>
          <a:blip r:embed="rId15"/>
          <a:stretch>
            <a:fillRect/>
          </a:stretch>
        </p:blipFill>
        <p:spPr>
          <a:xfrm>
            <a:off x="3556000" y="4902200"/>
            <a:ext cx="1416050" cy="806450"/>
          </a:xfrm>
          <a:prstGeom prst="rect">
            <a:avLst/>
          </a:prstGeom>
        </p:spPr>
      </p:pic>
      <p:pic>
        <p:nvPicPr>
          <p:cNvPr id="83" name="图片 82"/>
          <p:cNvPicPr>
            <a:picLocks noChangeAspect="1"/>
          </p:cNvPicPr>
          <p:nvPr/>
        </p:nvPicPr>
        <p:blipFill>
          <a:blip r:embed="rId16"/>
          <a:stretch>
            <a:fillRect/>
          </a:stretch>
        </p:blipFill>
        <p:spPr>
          <a:xfrm>
            <a:off x="5283200" y="5003800"/>
            <a:ext cx="1458383" cy="485987"/>
          </a:xfrm>
          <a:prstGeom prst="rect">
            <a:avLst/>
          </a:prstGeom>
        </p:spPr>
      </p:pic>
      <p:pic>
        <p:nvPicPr>
          <p:cNvPr id="84" name="图片 83"/>
          <p:cNvPicPr>
            <a:picLocks noChangeAspect="1"/>
          </p:cNvPicPr>
          <p:nvPr/>
        </p:nvPicPr>
        <p:blipFill>
          <a:blip r:embed="rId17"/>
          <a:stretch>
            <a:fillRect/>
          </a:stretch>
        </p:blipFill>
        <p:spPr>
          <a:xfrm>
            <a:off x="7040033" y="4851400"/>
            <a:ext cx="1464310" cy="698923"/>
          </a:xfrm>
          <a:prstGeom prst="rect">
            <a:avLst/>
          </a:prstGeom>
        </p:spPr>
      </p:pic>
      <p:pic>
        <p:nvPicPr>
          <p:cNvPr id="85" name="图片 84"/>
          <p:cNvPicPr>
            <a:picLocks noChangeAspect="1"/>
          </p:cNvPicPr>
          <p:nvPr/>
        </p:nvPicPr>
        <p:blipFill>
          <a:blip r:embed="rId18"/>
          <a:stretch>
            <a:fillRect/>
          </a:stretch>
        </p:blipFill>
        <p:spPr>
          <a:xfrm>
            <a:off x="8840047" y="4902200"/>
            <a:ext cx="1463463" cy="648970"/>
          </a:xfrm>
          <a:prstGeom prst="rect">
            <a:avLst/>
          </a:prstGeom>
        </p:spPr>
      </p:pic>
      <p:pic>
        <p:nvPicPr>
          <p:cNvPr id="86" name="图片 85"/>
          <p:cNvPicPr>
            <a:picLocks noChangeAspect="1"/>
          </p:cNvPicPr>
          <p:nvPr/>
        </p:nvPicPr>
        <p:blipFill>
          <a:blip r:embed="rId19"/>
          <a:stretch>
            <a:fillRect/>
          </a:stretch>
        </p:blipFill>
        <p:spPr>
          <a:xfrm>
            <a:off x="10633287" y="4947073"/>
            <a:ext cx="1364827" cy="603250"/>
          </a:xfrm>
          <a:prstGeom prst="rect">
            <a:avLst/>
          </a:prstGeom>
        </p:spPr>
      </p:pic>
      <p:grpSp>
        <p:nvGrpSpPr>
          <p:cNvPr id="93" name="组合 92"/>
          <p:cNvGrpSpPr/>
          <p:nvPr/>
        </p:nvGrpSpPr>
        <p:grpSpPr>
          <a:xfrm>
            <a:off x="8635601" y="2852221"/>
            <a:ext cx="1510105" cy="1321341"/>
            <a:chOff x="19814" y="6919"/>
            <a:chExt cx="3567" cy="3121"/>
          </a:xfrm>
        </p:grpSpPr>
        <p:grpSp>
          <p:nvGrpSpPr>
            <p:cNvPr id="40" name="Group 40"/>
            <p:cNvGrpSpPr/>
            <p:nvPr/>
          </p:nvGrpSpPr>
          <p:grpSpPr>
            <a:xfrm rot="0">
              <a:off x="19814" y="6919"/>
              <a:ext cx="3567" cy="3121"/>
              <a:chOff x="0" y="0"/>
              <a:chExt cx="812800" cy="711200"/>
            </a:xfrm>
          </p:grpSpPr>
          <p:sp>
            <p:nvSpPr>
              <p:cNvPr id="41" name="Freeform 41"/>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42" name="TextBox 42"/>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pic>
          <p:nvPicPr>
            <p:cNvPr id="87" name="图片 86"/>
            <p:cNvPicPr>
              <a:picLocks noChangeAspect="1"/>
            </p:cNvPicPr>
            <p:nvPr/>
          </p:nvPicPr>
          <p:blipFill>
            <a:blip r:embed="rId20"/>
            <a:stretch>
              <a:fillRect/>
            </a:stretch>
          </p:blipFill>
          <p:spPr>
            <a:xfrm>
              <a:off x="19935" y="7733"/>
              <a:ext cx="3352" cy="1553"/>
            </a:xfrm>
            <a:prstGeom prst="rect">
              <a:avLst/>
            </a:prstGeom>
          </p:spPr>
        </p:pic>
      </p:grpSp>
      <p:pic>
        <p:nvPicPr>
          <p:cNvPr id="88" name="图片 87"/>
          <p:cNvPicPr>
            <a:picLocks noChangeAspect="1"/>
          </p:cNvPicPr>
          <p:nvPr/>
        </p:nvPicPr>
        <p:blipFill>
          <a:blip r:embed="rId21"/>
          <a:stretch>
            <a:fillRect/>
          </a:stretch>
        </p:blipFill>
        <p:spPr>
          <a:xfrm>
            <a:off x="6512560" y="3175000"/>
            <a:ext cx="1431290" cy="863177"/>
          </a:xfrm>
          <a:prstGeom prst="rect">
            <a:avLst/>
          </a:prstGeom>
        </p:spPr>
      </p:pic>
      <p:grpSp>
        <p:nvGrpSpPr>
          <p:cNvPr id="128" name="组合 127"/>
          <p:cNvGrpSpPr/>
          <p:nvPr/>
        </p:nvGrpSpPr>
        <p:grpSpPr>
          <a:xfrm>
            <a:off x="10448290" y="1131147"/>
            <a:ext cx="1509607" cy="1320800"/>
            <a:chOff x="2174" y="2599"/>
            <a:chExt cx="3566" cy="3120"/>
          </a:xfrm>
        </p:grpSpPr>
        <p:grpSp>
          <p:nvGrpSpPr>
            <p:cNvPr id="89" name="Group 40"/>
            <p:cNvGrpSpPr/>
            <p:nvPr/>
          </p:nvGrpSpPr>
          <p:grpSpPr>
            <a:xfrm rot="0">
              <a:off x="2174" y="2599"/>
              <a:ext cx="3567" cy="3121"/>
              <a:chOff x="0" y="0"/>
              <a:chExt cx="812800" cy="711200"/>
            </a:xfrm>
          </p:grpSpPr>
          <p:sp>
            <p:nvSpPr>
              <p:cNvPr id="90" name="Freeform 41"/>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91" name="TextBox 42"/>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92" name="Freeform 43"/>
            <p:cNvSpPr/>
            <p:nvPr/>
          </p:nvSpPr>
          <p:spPr>
            <a:xfrm>
              <a:off x="2174" y="3347"/>
              <a:ext cx="3567" cy="1624"/>
            </a:xfrm>
            <a:custGeom>
              <a:avLst/>
              <a:gdLst/>
              <a:ahLst/>
              <a:cxnLst/>
              <a:rect l="l" t="t" r="r" b="b"/>
              <a:pathLst>
                <a:path w="2265157" h="1031314">
                  <a:moveTo>
                    <a:pt x="0" y="0"/>
                  </a:moveTo>
                  <a:lnTo>
                    <a:pt x="2265157" y="0"/>
                  </a:lnTo>
                  <a:lnTo>
                    <a:pt x="2265157" y="1031314"/>
                  </a:lnTo>
                  <a:lnTo>
                    <a:pt x="0" y="1031314"/>
                  </a:lnTo>
                  <a:lnTo>
                    <a:pt x="0" y="0"/>
                  </a:lnTo>
                  <a:close/>
                </a:path>
              </a:pathLst>
            </a:custGeom>
            <a:blipFill>
              <a:blip r:embed="rId22"/>
              <a:stretch>
                <a:fillRect l="-1176"/>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rot="0">
            <a:off x="0" y="6402298"/>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a:p>
          </p:txBody>
        </p:sp>
      </p:grpSp>
      <p:sp>
        <p:nvSpPr>
          <p:cNvPr id="5" name="Freeform 5"/>
          <p:cNvSpPr/>
          <p:nvPr/>
        </p:nvSpPr>
        <p:spPr>
          <a:xfrm>
            <a:off x="258077" y="154173"/>
            <a:ext cx="616013" cy="531627"/>
          </a:xfrm>
          <a:custGeom>
            <a:avLst/>
            <a:gdLst/>
            <a:ahLst/>
            <a:cxnLst/>
            <a:rect l="l" t="t" r="r" b="b"/>
            <a:pathLst>
              <a:path w="924019" h="797441">
                <a:moveTo>
                  <a:pt x="0" y="0"/>
                </a:moveTo>
                <a:lnTo>
                  <a:pt x="924019" y="0"/>
                </a:lnTo>
                <a:lnTo>
                  <a:pt x="924019" y="797441"/>
                </a:lnTo>
                <a:lnTo>
                  <a:pt x="0" y="797441"/>
                </a:lnTo>
                <a:lnTo>
                  <a:pt x="0" y="0"/>
                </a:lnTo>
                <a:close/>
              </a:path>
            </a:pathLst>
          </a:custGeom>
          <a:blipFill>
            <a:blip r:embed="rId1"/>
            <a:stretch>
              <a:fillRect/>
            </a:stretch>
          </a:blipFill>
        </p:spPr>
      </p:sp>
      <p:sp>
        <p:nvSpPr>
          <p:cNvPr id="6" name="AutoShape 6"/>
          <p:cNvSpPr/>
          <p:nvPr/>
        </p:nvSpPr>
        <p:spPr>
          <a:xfrm>
            <a:off x="996882" y="654050"/>
            <a:ext cx="10509318" cy="31750"/>
          </a:xfrm>
          <a:prstGeom prst="line">
            <a:avLst/>
          </a:prstGeom>
          <a:ln w="19050" cap="flat">
            <a:solidFill>
              <a:srgbClr val="FAFAFA"/>
            </a:solidFill>
            <a:prstDash val="solid"/>
            <a:headEnd type="none" w="sm" len="sm"/>
            <a:tailEnd type="none" w="sm" len="sm"/>
          </a:ln>
        </p:spPr>
      </p:sp>
      <p:sp>
        <p:nvSpPr>
          <p:cNvPr id="7" name="Freeform 7"/>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2"/>
            <a:stretch>
              <a:fillRect/>
            </a:stretch>
          </a:blipFill>
        </p:spPr>
      </p:sp>
      <p:grpSp>
        <p:nvGrpSpPr>
          <p:cNvPr id="8" name="Group 8"/>
          <p:cNvGrpSpPr/>
          <p:nvPr/>
        </p:nvGrpSpPr>
        <p:grpSpPr>
          <a:xfrm rot="0">
            <a:off x="1228616" y="1150302"/>
            <a:ext cx="1510105" cy="1321341"/>
            <a:chOff x="0" y="0"/>
            <a:chExt cx="812800" cy="711200"/>
          </a:xfrm>
        </p:grpSpPr>
        <p:sp>
          <p:nvSpPr>
            <p:cNvPr id="9" name="Freeform 9"/>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10" name="TextBox 10"/>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11" name="Group 11"/>
          <p:cNvGrpSpPr/>
          <p:nvPr/>
        </p:nvGrpSpPr>
        <p:grpSpPr>
          <a:xfrm rot="0">
            <a:off x="3284666" y="1150302"/>
            <a:ext cx="1510105" cy="1321341"/>
            <a:chOff x="0" y="0"/>
            <a:chExt cx="812800" cy="711200"/>
          </a:xfrm>
        </p:grpSpPr>
        <p:sp>
          <p:nvSpPr>
            <p:cNvPr id="12" name="Freeform 12"/>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13" name="TextBox 13"/>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14" name="Group 14"/>
          <p:cNvGrpSpPr/>
          <p:nvPr/>
        </p:nvGrpSpPr>
        <p:grpSpPr>
          <a:xfrm rot="0">
            <a:off x="5340871" y="1150302"/>
            <a:ext cx="1510105" cy="1321341"/>
            <a:chOff x="0" y="0"/>
            <a:chExt cx="812800" cy="711200"/>
          </a:xfrm>
        </p:grpSpPr>
        <p:sp>
          <p:nvSpPr>
            <p:cNvPr id="15" name="Freeform 15"/>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16" name="TextBox 16"/>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17" name="Group 17"/>
          <p:cNvGrpSpPr/>
          <p:nvPr/>
        </p:nvGrpSpPr>
        <p:grpSpPr>
          <a:xfrm rot="0">
            <a:off x="7397075" y="1150302"/>
            <a:ext cx="1510105" cy="1321341"/>
            <a:chOff x="0" y="0"/>
            <a:chExt cx="812800" cy="711200"/>
          </a:xfrm>
        </p:grpSpPr>
        <p:sp>
          <p:nvSpPr>
            <p:cNvPr id="18" name="Freeform 18"/>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19" name="TextBox 19"/>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20" name="Group 20"/>
          <p:cNvGrpSpPr/>
          <p:nvPr/>
        </p:nvGrpSpPr>
        <p:grpSpPr>
          <a:xfrm rot="0">
            <a:off x="9453279" y="1150302"/>
            <a:ext cx="1510105" cy="1321341"/>
            <a:chOff x="0" y="0"/>
            <a:chExt cx="812800" cy="711200"/>
          </a:xfrm>
        </p:grpSpPr>
        <p:sp>
          <p:nvSpPr>
            <p:cNvPr id="21" name="Freeform 21"/>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22" name="TextBox 22"/>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23" name="Group 23"/>
          <p:cNvGrpSpPr/>
          <p:nvPr/>
        </p:nvGrpSpPr>
        <p:grpSpPr>
          <a:xfrm rot="0">
            <a:off x="1228616" y="2886553"/>
            <a:ext cx="1510105" cy="1321341"/>
            <a:chOff x="0" y="0"/>
            <a:chExt cx="812800" cy="711200"/>
          </a:xfrm>
        </p:grpSpPr>
        <p:sp>
          <p:nvSpPr>
            <p:cNvPr id="24"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25"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29" name="Group 29"/>
          <p:cNvGrpSpPr/>
          <p:nvPr/>
        </p:nvGrpSpPr>
        <p:grpSpPr>
          <a:xfrm rot="0">
            <a:off x="5340871" y="2886553"/>
            <a:ext cx="1510105" cy="1321341"/>
            <a:chOff x="0" y="0"/>
            <a:chExt cx="812800" cy="711200"/>
          </a:xfrm>
        </p:grpSpPr>
        <p:sp>
          <p:nvSpPr>
            <p:cNvPr id="30" name="Freeform 30"/>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31" name="TextBox 31"/>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32" name="Group 32"/>
          <p:cNvGrpSpPr/>
          <p:nvPr/>
        </p:nvGrpSpPr>
        <p:grpSpPr>
          <a:xfrm rot="0">
            <a:off x="7397075" y="2886553"/>
            <a:ext cx="1510105" cy="1321341"/>
            <a:chOff x="0" y="0"/>
            <a:chExt cx="812800" cy="711200"/>
          </a:xfrm>
        </p:grpSpPr>
        <p:sp>
          <p:nvSpPr>
            <p:cNvPr id="33" name="Freeform 33"/>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34" name="TextBox 34"/>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grpSp>
        <p:nvGrpSpPr>
          <p:cNvPr id="35" name="Group 35"/>
          <p:cNvGrpSpPr/>
          <p:nvPr/>
        </p:nvGrpSpPr>
        <p:grpSpPr>
          <a:xfrm rot="0">
            <a:off x="9453279" y="2886553"/>
            <a:ext cx="1510105" cy="1321341"/>
            <a:chOff x="0" y="0"/>
            <a:chExt cx="812800" cy="711200"/>
          </a:xfrm>
        </p:grpSpPr>
        <p:sp>
          <p:nvSpPr>
            <p:cNvPr id="36" name="Freeform 36"/>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37" name="TextBox 37"/>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44" name="Freeform 44"/>
          <p:cNvSpPr/>
          <p:nvPr/>
        </p:nvSpPr>
        <p:spPr>
          <a:xfrm>
            <a:off x="3325610" y="1469859"/>
            <a:ext cx="1428216" cy="682228"/>
          </a:xfrm>
          <a:custGeom>
            <a:avLst/>
            <a:gdLst/>
            <a:ahLst/>
            <a:cxnLst/>
            <a:rect l="l" t="t" r="r" b="b"/>
            <a:pathLst>
              <a:path w="2142324" h="1023342">
                <a:moveTo>
                  <a:pt x="0" y="0"/>
                </a:moveTo>
                <a:lnTo>
                  <a:pt x="2142324" y="0"/>
                </a:lnTo>
                <a:lnTo>
                  <a:pt x="2142324" y="1023343"/>
                </a:lnTo>
                <a:lnTo>
                  <a:pt x="0" y="1023343"/>
                </a:lnTo>
                <a:lnTo>
                  <a:pt x="0" y="0"/>
                </a:lnTo>
                <a:close/>
              </a:path>
            </a:pathLst>
          </a:custGeom>
          <a:blipFill>
            <a:blip r:embed="rId3"/>
            <a:stretch>
              <a:fillRect/>
            </a:stretch>
          </a:blipFill>
        </p:spPr>
      </p:sp>
      <p:sp>
        <p:nvSpPr>
          <p:cNvPr id="45" name="Freeform 45"/>
          <p:cNvSpPr/>
          <p:nvPr/>
        </p:nvSpPr>
        <p:spPr>
          <a:xfrm>
            <a:off x="1267817" y="1327773"/>
            <a:ext cx="1431703" cy="966399"/>
          </a:xfrm>
          <a:custGeom>
            <a:avLst/>
            <a:gdLst/>
            <a:ahLst/>
            <a:cxnLst/>
            <a:rect l="l" t="t" r="r" b="b"/>
            <a:pathLst>
              <a:path w="2147554" h="1449599">
                <a:moveTo>
                  <a:pt x="0" y="0"/>
                </a:moveTo>
                <a:lnTo>
                  <a:pt x="2147554" y="0"/>
                </a:lnTo>
                <a:lnTo>
                  <a:pt x="2147554" y="1449599"/>
                </a:lnTo>
                <a:lnTo>
                  <a:pt x="0" y="1449599"/>
                </a:lnTo>
                <a:lnTo>
                  <a:pt x="0" y="0"/>
                </a:lnTo>
                <a:close/>
              </a:path>
            </a:pathLst>
          </a:custGeom>
          <a:blipFill>
            <a:blip r:embed="rId4"/>
            <a:stretch>
              <a:fillRect/>
            </a:stretch>
          </a:blipFill>
        </p:spPr>
      </p:sp>
      <p:grpSp>
        <p:nvGrpSpPr>
          <p:cNvPr id="62" name="组合 61"/>
          <p:cNvGrpSpPr/>
          <p:nvPr/>
        </p:nvGrpSpPr>
        <p:grpSpPr>
          <a:xfrm>
            <a:off x="3289300" y="4644390"/>
            <a:ext cx="1509607" cy="1320800"/>
            <a:chOff x="14753" y="10971"/>
            <a:chExt cx="3566" cy="3120"/>
          </a:xfrm>
        </p:grpSpPr>
        <p:grpSp>
          <p:nvGrpSpPr>
            <p:cNvPr id="41" name="Group 41"/>
            <p:cNvGrpSpPr/>
            <p:nvPr/>
          </p:nvGrpSpPr>
          <p:grpSpPr>
            <a:xfrm rot="0">
              <a:off x="14753" y="10971"/>
              <a:ext cx="3567" cy="3121"/>
              <a:chOff x="0" y="0"/>
              <a:chExt cx="812800" cy="711200"/>
            </a:xfrm>
          </p:grpSpPr>
          <p:sp>
            <p:nvSpPr>
              <p:cNvPr id="42" name="Freeform 42"/>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43" name="TextBox 43"/>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47" name="Freeform 47"/>
            <p:cNvSpPr/>
            <p:nvPr/>
          </p:nvSpPr>
          <p:spPr>
            <a:xfrm>
              <a:off x="14903" y="11879"/>
              <a:ext cx="3265" cy="1306"/>
            </a:xfrm>
            <a:custGeom>
              <a:avLst/>
              <a:gdLst/>
              <a:ahLst/>
              <a:cxnLst/>
              <a:rect l="l" t="t" r="r" b="b"/>
              <a:pathLst>
                <a:path w="2073544" h="829418">
                  <a:moveTo>
                    <a:pt x="0" y="0"/>
                  </a:moveTo>
                  <a:lnTo>
                    <a:pt x="2073543" y="0"/>
                  </a:lnTo>
                  <a:lnTo>
                    <a:pt x="2073543" y="829418"/>
                  </a:lnTo>
                  <a:lnTo>
                    <a:pt x="0" y="829418"/>
                  </a:lnTo>
                  <a:lnTo>
                    <a:pt x="0" y="0"/>
                  </a:lnTo>
                  <a:close/>
                </a:path>
              </a:pathLst>
            </a:custGeom>
            <a:blipFill>
              <a:blip r:embed="rId5"/>
              <a:stretch>
                <a:fillRect/>
              </a:stretch>
            </a:blipFill>
          </p:spPr>
        </p:sp>
      </p:grpSp>
      <p:sp>
        <p:nvSpPr>
          <p:cNvPr id="48" name="Freeform 48"/>
          <p:cNvSpPr/>
          <p:nvPr/>
        </p:nvSpPr>
        <p:spPr>
          <a:xfrm>
            <a:off x="7422475" y="1543766"/>
            <a:ext cx="1484705" cy="534413"/>
          </a:xfrm>
          <a:custGeom>
            <a:avLst/>
            <a:gdLst/>
            <a:ahLst/>
            <a:cxnLst/>
            <a:rect l="l" t="t" r="r" b="b"/>
            <a:pathLst>
              <a:path w="2227057" h="801620">
                <a:moveTo>
                  <a:pt x="0" y="0"/>
                </a:moveTo>
                <a:lnTo>
                  <a:pt x="2227056" y="0"/>
                </a:lnTo>
                <a:lnTo>
                  <a:pt x="2227056" y="801621"/>
                </a:lnTo>
                <a:lnTo>
                  <a:pt x="0" y="801621"/>
                </a:lnTo>
                <a:lnTo>
                  <a:pt x="0" y="0"/>
                </a:lnTo>
                <a:close/>
              </a:path>
            </a:pathLst>
          </a:custGeom>
          <a:blipFill>
            <a:blip r:embed="rId6"/>
            <a:stretch>
              <a:fillRect l="-4163" r="-2453"/>
            </a:stretch>
          </a:blipFill>
        </p:spPr>
      </p:sp>
      <p:sp>
        <p:nvSpPr>
          <p:cNvPr id="49" name="Freeform 49"/>
          <p:cNvSpPr/>
          <p:nvPr/>
        </p:nvSpPr>
        <p:spPr>
          <a:xfrm>
            <a:off x="9567707" y="1272667"/>
            <a:ext cx="1281249" cy="1076612"/>
          </a:xfrm>
          <a:custGeom>
            <a:avLst/>
            <a:gdLst/>
            <a:ahLst/>
            <a:cxnLst/>
            <a:rect l="l" t="t" r="r" b="b"/>
            <a:pathLst>
              <a:path w="1921874" h="1614918">
                <a:moveTo>
                  <a:pt x="0" y="0"/>
                </a:moveTo>
                <a:lnTo>
                  <a:pt x="1921874" y="0"/>
                </a:lnTo>
                <a:lnTo>
                  <a:pt x="1921874" y="1614918"/>
                </a:lnTo>
                <a:lnTo>
                  <a:pt x="0" y="1614918"/>
                </a:lnTo>
                <a:lnTo>
                  <a:pt x="0" y="0"/>
                </a:lnTo>
                <a:close/>
              </a:path>
            </a:pathLst>
          </a:custGeom>
          <a:blipFill>
            <a:blip r:embed="rId7"/>
            <a:stretch>
              <a:fillRect l="-17275" t="-23104" r="-17788" b="-37632"/>
            </a:stretch>
          </a:blipFill>
        </p:spPr>
      </p:sp>
      <p:sp>
        <p:nvSpPr>
          <p:cNvPr id="50" name="Freeform 50"/>
          <p:cNvSpPr/>
          <p:nvPr/>
        </p:nvSpPr>
        <p:spPr>
          <a:xfrm>
            <a:off x="1267817" y="3227294"/>
            <a:ext cx="1431703" cy="661765"/>
          </a:xfrm>
          <a:custGeom>
            <a:avLst/>
            <a:gdLst/>
            <a:ahLst/>
            <a:cxnLst/>
            <a:rect l="l" t="t" r="r" b="b"/>
            <a:pathLst>
              <a:path w="2147554" h="992647">
                <a:moveTo>
                  <a:pt x="0" y="0"/>
                </a:moveTo>
                <a:lnTo>
                  <a:pt x="2147554" y="0"/>
                </a:lnTo>
                <a:lnTo>
                  <a:pt x="2147554" y="992647"/>
                </a:lnTo>
                <a:lnTo>
                  <a:pt x="0" y="992647"/>
                </a:lnTo>
                <a:lnTo>
                  <a:pt x="0" y="0"/>
                </a:lnTo>
                <a:close/>
              </a:path>
            </a:pathLst>
          </a:custGeom>
          <a:blipFill>
            <a:blip r:embed="rId8"/>
            <a:stretch>
              <a:fillRect/>
            </a:stretch>
          </a:blipFill>
        </p:spPr>
      </p:sp>
      <p:sp>
        <p:nvSpPr>
          <p:cNvPr id="53" name="Freeform 53"/>
          <p:cNvSpPr/>
          <p:nvPr/>
        </p:nvSpPr>
        <p:spPr>
          <a:xfrm>
            <a:off x="5340871" y="3093587"/>
            <a:ext cx="1502674" cy="968973"/>
          </a:xfrm>
          <a:custGeom>
            <a:avLst/>
            <a:gdLst/>
            <a:ahLst/>
            <a:cxnLst/>
            <a:rect l="l" t="t" r="r" b="b"/>
            <a:pathLst>
              <a:path w="2254011" h="1453459">
                <a:moveTo>
                  <a:pt x="0" y="0"/>
                </a:moveTo>
                <a:lnTo>
                  <a:pt x="2254011" y="0"/>
                </a:lnTo>
                <a:lnTo>
                  <a:pt x="2254011" y="1453460"/>
                </a:lnTo>
                <a:lnTo>
                  <a:pt x="0" y="1453460"/>
                </a:lnTo>
                <a:lnTo>
                  <a:pt x="0" y="0"/>
                </a:lnTo>
                <a:close/>
              </a:path>
            </a:pathLst>
          </a:custGeom>
          <a:blipFill>
            <a:blip r:embed="rId9"/>
            <a:stretch>
              <a:fillRect t="-29946" b="-25132"/>
            </a:stretch>
          </a:blipFill>
        </p:spPr>
      </p:sp>
      <p:sp>
        <p:nvSpPr>
          <p:cNvPr id="54" name="Freeform 54"/>
          <p:cNvSpPr/>
          <p:nvPr/>
        </p:nvSpPr>
        <p:spPr>
          <a:xfrm>
            <a:off x="7466201" y="3217317"/>
            <a:ext cx="1397251" cy="659813"/>
          </a:xfrm>
          <a:custGeom>
            <a:avLst/>
            <a:gdLst/>
            <a:ahLst/>
            <a:cxnLst/>
            <a:rect l="l" t="t" r="r" b="b"/>
            <a:pathLst>
              <a:path w="2095877" h="989720">
                <a:moveTo>
                  <a:pt x="0" y="0"/>
                </a:moveTo>
                <a:lnTo>
                  <a:pt x="2095878" y="0"/>
                </a:lnTo>
                <a:lnTo>
                  <a:pt x="2095878" y="989720"/>
                </a:lnTo>
                <a:lnTo>
                  <a:pt x="0" y="989720"/>
                </a:lnTo>
                <a:lnTo>
                  <a:pt x="0" y="0"/>
                </a:lnTo>
                <a:close/>
              </a:path>
            </a:pathLst>
          </a:custGeom>
          <a:blipFill>
            <a:blip r:embed="rId10"/>
            <a:stretch>
              <a:fillRect/>
            </a:stretch>
          </a:blipFill>
        </p:spPr>
      </p:sp>
      <p:sp>
        <p:nvSpPr>
          <p:cNvPr id="55" name="Freeform 55"/>
          <p:cNvSpPr/>
          <p:nvPr/>
        </p:nvSpPr>
        <p:spPr>
          <a:xfrm>
            <a:off x="9523129" y="3295400"/>
            <a:ext cx="1367933" cy="503648"/>
          </a:xfrm>
          <a:custGeom>
            <a:avLst/>
            <a:gdLst/>
            <a:ahLst/>
            <a:cxnLst/>
            <a:rect l="l" t="t" r="r" b="b"/>
            <a:pathLst>
              <a:path w="2051900" h="755472">
                <a:moveTo>
                  <a:pt x="0" y="0"/>
                </a:moveTo>
                <a:lnTo>
                  <a:pt x="2051901" y="0"/>
                </a:lnTo>
                <a:lnTo>
                  <a:pt x="2051901" y="755472"/>
                </a:lnTo>
                <a:lnTo>
                  <a:pt x="0" y="755472"/>
                </a:lnTo>
                <a:lnTo>
                  <a:pt x="0" y="0"/>
                </a:lnTo>
                <a:close/>
              </a:path>
            </a:pathLst>
          </a:custGeom>
          <a:blipFill>
            <a:blip r:embed="rId11"/>
            <a:stretch>
              <a:fillRect/>
            </a:stretch>
          </a:blipFill>
        </p:spPr>
      </p:sp>
      <p:sp>
        <p:nvSpPr>
          <p:cNvPr id="56" name="TextBox 56"/>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a:solidFill>
                  <a:srgbClr val="00151C"/>
                </a:solidFill>
                <a:latin typeface="Roboto" panose="02000000000000000000"/>
                <a:ea typeface="Roboto" panose="02000000000000000000"/>
                <a:cs typeface="Roboto" panose="02000000000000000000"/>
                <a:sym typeface="Roboto" panose="02000000000000000000"/>
              </a:rPr>
              <a:t>NEXAVM Technologies AG ©2026 All Rights Reserved</a:t>
            </a:r>
            <a:endParaRPr lang="en-US" sz="1335">
              <a:solidFill>
                <a:srgbClr val="00151C"/>
              </a:solidFill>
              <a:latin typeface="Roboto" panose="02000000000000000000"/>
              <a:ea typeface="Roboto" panose="02000000000000000000"/>
              <a:cs typeface="Roboto" panose="02000000000000000000"/>
              <a:sym typeface="Roboto" panose="02000000000000000000"/>
            </a:endParaRPr>
          </a:p>
        </p:txBody>
      </p:sp>
      <p:sp>
        <p:nvSpPr>
          <p:cNvPr id="57" name="TextBox 57"/>
          <p:cNvSpPr txBox="1"/>
          <p:nvPr/>
        </p:nvSpPr>
        <p:spPr>
          <a:xfrm>
            <a:off x="996882" y="226311"/>
            <a:ext cx="8167001" cy="538480"/>
          </a:xfrm>
          <a:prstGeom prst="rect">
            <a:avLst/>
          </a:prstGeom>
        </p:spPr>
        <p:txBody>
          <a:bodyPr lIns="0" tIns="0" rIns="0" bIns="0" rtlCol="0" anchor="t">
            <a:spAutoFit/>
          </a:bodyPr>
          <a:lstStyle/>
          <a:p>
            <a:pPr algn="ctr">
              <a:lnSpc>
                <a:spcPts val="4200"/>
              </a:lnSpc>
              <a:spcBef>
                <a:spcPct val="0"/>
              </a:spcBef>
            </a:pPr>
            <a:r>
              <a:rPr lang="en-US" sz="2000" b="1">
                <a:solidFill>
                  <a:srgbClr val="FAFAFA"/>
                </a:solidFill>
                <a:latin typeface="Roboto Bold" panose="02000000000000000000"/>
                <a:ea typeface="Roboto Bold" panose="02000000000000000000"/>
                <a:cs typeface="Roboto Bold" panose="02000000000000000000"/>
                <a:sym typeface="Roboto Bold" panose="02000000000000000000"/>
              </a:rPr>
              <a:t>Middle East</a:t>
            </a:r>
            <a:endParaRPr lang="en-US" sz="2000" b="1">
              <a:solidFill>
                <a:srgbClr val="FAFAFA"/>
              </a:solidFill>
              <a:latin typeface="Roboto Bold" panose="02000000000000000000"/>
              <a:ea typeface="Roboto Bold" panose="02000000000000000000"/>
              <a:cs typeface="Roboto Bold" panose="02000000000000000000"/>
              <a:sym typeface="Roboto Bold" panose="02000000000000000000"/>
            </a:endParaRPr>
          </a:p>
        </p:txBody>
      </p:sp>
      <p:grpSp>
        <p:nvGrpSpPr>
          <p:cNvPr id="58" name="Group 17"/>
          <p:cNvGrpSpPr/>
          <p:nvPr/>
        </p:nvGrpSpPr>
        <p:grpSpPr>
          <a:xfrm rot="0">
            <a:off x="1219372" y="4638569"/>
            <a:ext cx="1510105" cy="1321341"/>
            <a:chOff x="0" y="0"/>
            <a:chExt cx="812800" cy="711200"/>
          </a:xfrm>
        </p:grpSpPr>
        <p:sp>
          <p:nvSpPr>
            <p:cNvPr id="59" name="Freeform 18"/>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60" name="TextBox 19"/>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pic>
        <p:nvPicPr>
          <p:cNvPr id="61" name="图片 60"/>
          <p:cNvPicPr>
            <a:picLocks noChangeAspect="1"/>
          </p:cNvPicPr>
          <p:nvPr/>
        </p:nvPicPr>
        <p:blipFill>
          <a:blip r:embed="rId12"/>
          <a:stretch>
            <a:fillRect/>
          </a:stretch>
        </p:blipFill>
        <p:spPr>
          <a:xfrm>
            <a:off x="1239097" y="5003800"/>
            <a:ext cx="1409700" cy="628650"/>
          </a:xfrm>
          <a:prstGeom prst="rect">
            <a:avLst/>
          </a:prstGeom>
        </p:spPr>
      </p:pic>
      <p:pic>
        <p:nvPicPr>
          <p:cNvPr id="63" name="图片 62"/>
          <p:cNvPicPr>
            <a:picLocks noChangeAspect="1"/>
          </p:cNvPicPr>
          <p:nvPr/>
        </p:nvPicPr>
        <p:blipFill>
          <a:blip r:embed="rId13"/>
          <a:stretch>
            <a:fillRect/>
          </a:stretch>
        </p:blipFill>
        <p:spPr>
          <a:xfrm>
            <a:off x="5435600" y="1258147"/>
            <a:ext cx="1202267" cy="1119717"/>
          </a:xfrm>
          <a:prstGeom prst="rect">
            <a:avLst/>
          </a:prstGeom>
        </p:spPr>
      </p:pic>
      <p:grpSp>
        <p:nvGrpSpPr>
          <p:cNvPr id="38" name="组合 37"/>
          <p:cNvGrpSpPr/>
          <p:nvPr/>
        </p:nvGrpSpPr>
        <p:grpSpPr>
          <a:xfrm>
            <a:off x="5340773" y="2886710"/>
            <a:ext cx="1509607" cy="1320800"/>
            <a:chOff x="12616" y="6819"/>
            <a:chExt cx="3566" cy="3120"/>
          </a:xfrm>
        </p:grpSpPr>
        <p:grpSp>
          <p:nvGrpSpPr>
            <p:cNvPr id="39" name="Group 29"/>
            <p:cNvGrpSpPr/>
            <p:nvPr/>
          </p:nvGrpSpPr>
          <p:grpSpPr>
            <a:xfrm rot="0">
              <a:off x="12616" y="6819"/>
              <a:ext cx="3567" cy="3121"/>
              <a:chOff x="0" y="0"/>
              <a:chExt cx="812800" cy="711200"/>
            </a:xfrm>
          </p:grpSpPr>
          <p:sp>
            <p:nvSpPr>
              <p:cNvPr id="40" name="Freeform 30"/>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51" name="TextBox 31"/>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64" name="Freeform 49"/>
            <p:cNvSpPr/>
            <p:nvPr/>
          </p:nvSpPr>
          <p:spPr>
            <a:xfrm>
              <a:off x="13213" y="7055"/>
              <a:ext cx="2373" cy="2644"/>
            </a:xfrm>
            <a:custGeom>
              <a:avLst/>
              <a:gdLst/>
              <a:ahLst/>
              <a:cxnLst/>
              <a:rect l="l" t="t" r="r" b="b"/>
              <a:pathLst>
                <a:path w="1506911" h="1679009">
                  <a:moveTo>
                    <a:pt x="0" y="0"/>
                  </a:moveTo>
                  <a:lnTo>
                    <a:pt x="1506911" y="0"/>
                  </a:lnTo>
                  <a:lnTo>
                    <a:pt x="1506911" y="1679009"/>
                  </a:lnTo>
                  <a:lnTo>
                    <a:pt x="0" y="1679009"/>
                  </a:lnTo>
                  <a:lnTo>
                    <a:pt x="0" y="0"/>
                  </a:lnTo>
                  <a:close/>
                </a:path>
              </a:pathLst>
            </a:custGeom>
            <a:blipFill>
              <a:blip r:embed="rId14"/>
              <a:stretch>
                <a:fillRect/>
              </a:stretch>
            </a:blipFill>
          </p:spPr>
        </p:sp>
      </p:grpSp>
      <p:grpSp>
        <p:nvGrpSpPr>
          <p:cNvPr id="65" name="组合 64"/>
          <p:cNvGrpSpPr/>
          <p:nvPr/>
        </p:nvGrpSpPr>
        <p:grpSpPr>
          <a:xfrm>
            <a:off x="1228513" y="2886710"/>
            <a:ext cx="1509607" cy="1320800"/>
            <a:chOff x="2902" y="6819"/>
            <a:chExt cx="3566" cy="3120"/>
          </a:xfrm>
        </p:grpSpPr>
        <p:grpSp>
          <p:nvGrpSpPr>
            <p:cNvPr id="66" name="Group 23"/>
            <p:cNvGrpSpPr/>
            <p:nvPr/>
          </p:nvGrpSpPr>
          <p:grpSpPr>
            <a:xfrm rot="0">
              <a:off x="2902" y="6819"/>
              <a:ext cx="3567" cy="3121"/>
              <a:chOff x="0" y="0"/>
              <a:chExt cx="812800" cy="711200"/>
            </a:xfrm>
          </p:grpSpPr>
          <p:sp>
            <p:nvSpPr>
              <p:cNvPr id="67" name="Freeform 24"/>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68" name="TextBox 25"/>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69" name="Freeform 51"/>
            <p:cNvSpPr/>
            <p:nvPr/>
          </p:nvSpPr>
          <p:spPr>
            <a:xfrm>
              <a:off x="2974" y="7614"/>
              <a:ext cx="3495" cy="1531"/>
            </a:xfrm>
            <a:custGeom>
              <a:avLst/>
              <a:gdLst/>
              <a:ahLst/>
              <a:cxnLst/>
              <a:rect l="l" t="t" r="r" b="b"/>
              <a:pathLst>
                <a:path w="2219461" h="972124">
                  <a:moveTo>
                    <a:pt x="0" y="0"/>
                  </a:moveTo>
                  <a:lnTo>
                    <a:pt x="2219461" y="0"/>
                  </a:lnTo>
                  <a:lnTo>
                    <a:pt x="2219461" y="972124"/>
                  </a:lnTo>
                  <a:lnTo>
                    <a:pt x="0" y="972124"/>
                  </a:lnTo>
                  <a:lnTo>
                    <a:pt x="0" y="0"/>
                  </a:lnTo>
                  <a:close/>
                </a:path>
              </a:pathLst>
            </a:custGeom>
            <a:blipFill>
              <a:blip r:embed="rId15"/>
              <a:stretch>
                <a:fillRect/>
              </a:stretch>
            </a:blipFill>
          </p:spPr>
        </p:sp>
      </p:grpSp>
      <p:grpSp>
        <p:nvGrpSpPr>
          <p:cNvPr id="70" name="组合 69"/>
          <p:cNvGrpSpPr/>
          <p:nvPr/>
        </p:nvGrpSpPr>
        <p:grpSpPr>
          <a:xfrm>
            <a:off x="7396903" y="2886710"/>
            <a:ext cx="1509607" cy="1320800"/>
            <a:chOff x="17473" y="6819"/>
            <a:chExt cx="3566" cy="3120"/>
          </a:xfrm>
        </p:grpSpPr>
        <p:grpSp>
          <p:nvGrpSpPr>
            <p:cNvPr id="71" name="组合 70"/>
            <p:cNvGrpSpPr/>
            <p:nvPr/>
          </p:nvGrpSpPr>
          <p:grpSpPr>
            <a:xfrm>
              <a:off x="17473" y="6819"/>
              <a:ext cx="3566" cy="3120"/>
              <a:chOff x="17473" y="6819"/>
              <a:chExt cx="3566" cy="3120"/>
            </a:xfrm>
          </p:grpSpPr>
          <p:grpSp>
            <p:nvGrpSpPr>
              <p:cNvPr id="72" name="Group 32"/>
              <p:cNvGrpSpPr/>
              <p:nvPr/>
            </p:nvGrpSpPr>
            <p:grpSpPr>
              <a:xfrm rot="0">
                <a:off x="17473" y="6819"/>
                <a:ext cx="3567" cy="3121"/>
                <a:chOff x="0" y="0"/>
                <a:chExt cx="812800" cy="711200"/>
              </a:xfrm>
            </p:grpSpPr>
            <p:sp>
              <p:nvSpPr>
                <p:cNvPr id="73" name="Freeform 33"/>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74" name="TextBox 34"/>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75" name="Freeform 53"/>
              <p:cNvSpPr/>
              <p:nvPr/>
            </p:nvSpPr>
            <p:spPr>
              <a:xfrm>
                <a:off x="17701" y="8755"/>
                <a:ext cx="3112" cy="972"/>
              </a:xfrm>
              <a:custGeom>
                <a:avLst/>
                <a:gdLst/>
                <a:ahLst/>
                <a:cxnLst/>
                <a:rect l="l" t="t" r="r" b="b"/>
                <a:pathLst>
                  <a:path w="1975979" h="616988">
                    <a:moveTo>
                      <a:pt x="0" y="0"/>
                    </a:moveTo>
                    <a:lnTo>
                      <a:pt x="1975978" y="0"/>
                    </a:lnTo>
                    <a:lnTo>
                      <a:pt x="1975978" y="616988"/>
                    </a:lnTo>
                    <a:lnTo>
                      <a:pt x="0" y="616988"/>
                    </a:lnTo>
                    <a:lnTo>
                      <a:pt x="0" y="0"/>
                    </a:lnTo>
                    <a:close/>
                  </a:path>
                </a:pathLst>
              </a:custGeom>
              <a:blipFill>
                <a:blip r:embed="rId16"/>
                <a:stretch>
                  <a:fillRect l="-37615" t="-183" r="-18704" b="-27550"/>
                </a:stretch>
              </a:blipFill>
            </p:spPr>
          </p:sp>
        </p:grpSp>
        <p:sp>
          <p:nvSpPr>
            <p:cNvPr id="76" name="Freeform 52"/>
            <p:cNvSpPr/>
            <p:nvPr/>
          </p:nvSpPr>
          <p:spPr>
            <a:xfrm>
              <a:off x="18320" y="7055"/>
              <a:ext cx="1874" cy="1700"/>
            </a:xfrm>
            <a:custGeom>
              <a:avLst/>
              <a:gdLst/>
              <a:ahLst/>
              <a:cxnLst/>
              <a:rect l="l" t="t" r="r" b="b"/>
              <a:pathLst>
                <a:path w="1190150" h="1079436">
                  <a:moveTo>
                    <a:pt x="0" y="0"/>
                  </a:moveTo>
                  <a:lnTo>
                    <a:pt x="1190150" y="0"/>
                  </a:lnTo>
                  <a:lnTo>
                    <a:pt x="1190150" y="1079435"/>
                  </a:lnTo>
                  <a:lnTo>
                    <a:pt x="0" y="1079435"/>
                  </a:lnTo>
                  <a:lnTo>
                    <a:pt x="0" y="0"/>
                  </a:lnTo>
                  <a:close/>
                </a:path>
              </a:pathLst>
            </a:custGeom>
            <a:blipFill>
              <a:blip r:embed="rId16"/>
              <a:stretch>
                <a:fillRect t="-6344" r="-300005" b="-6182"/>
              </a:stretch>
            </a:blipFill>
          </p:spPr>
        </p:sp>
      </p:grpSp>
      <p:grpSp>
        <p:nvGrpSpPr>
          <p:cNvPr id="77" name="组合 76"/>
          <p:cNvGrpSpPr/>
          <p:nvPr/>
        </p:nvGrpSpPr>
        <p:grpSpPr>
          <a:xfrm>
            <a:off x="5340773" y="4669367"/>
            <a:ext cx="1509607" cy="1320800"/>
            <a:chOff x="9895" y="10971"/>
            <a:chExt cx="3566" cy="3120"/>
          </a:xfrm>
        </p:grpSpPr>
        <p:grpSp>
          <p:nvGrpSpPr>
            <p:cNvPr id="78" name="Group 38"/>
            <p:cNvGrpSpPr/>
            <p:nvPr/>
          </p:nvGrpSpPr>
          <p:grpSpPr>
            <a:xfrm rot="0">
              <a:off x="9895" y="10971"/>
              <a:ext cx="3567" cy="3121"/>
              <a:chOff x="0" y="0"/>
              <a:chExt cx="812800" cy="711200"/>
            </a:xfrm>
          </p:grpSpPr>
          <p:sp>
            <p:nvSpPr>
              <p:cNvPr id="79" name="Freeform 39"/>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80" name="TextBox 40"/>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81" name="Freeform 55"/>
            <p:cNvSpPr/>
            <p:nvPr/>
          </p:nvSpPr>
          <p:spPr>
            <a:xfrm>
              <a:off x="10114" y="11281"/>
              <a:ext cx="3129" cy="2501"/>
            </a:xfrm>
            <a:custGeom>
              <a:avLst/>
              <a:gdLst/>
              <a:ahLst/>
              <a:cxnLst/>
              <a:rect l="l" t="t" r="r" b="b"/>
              <a:pathLst>
                <a:path w="1987098" h="1588173">
                  <a:moveTo>
                    <a:pt x="0" y="0"/>
                  </a:moveTo>
                  <a:lnTo>
                    <a:pt x="1987098" y="0"/>
                  </a:lnTo>
                  <a:lnTo>
                    <a:pt x="1987098" y="1588173"/>
                  </a:lnTo>
                  <a:lnTo>
                    <a:pt x="0" y="1588173"/>
                  </a:lnTo>
                  <a:lnTo>
                    <a:pt x="0" y="0"/>
                  </a:lnTo>
                  <a:close/>
                </a:path>
              </a:pathLst>
            </a:custGeom>
            <a:blipFill>
              <a:blip r:embed="rId17"/>
              <a:stretch>
                <a:fillRect/>
              </a:stretch>
            </a:blipFill>
          </p:spPr>
        </p:sp>
      </p:grpSp>
      <p:grpSp>
        <p:nvGrpSpPr>
          <p:cNvPr id="88" name="组合 87"/>
          <p:cNvGrpSpPr/>
          <p:nvPr/>
        </p:nvGrpSpPr>
        <p:grpSpPr>
          <a:xfrm>
            <a:off x="7366000" y="4543213"/>
            <a:ext cx="1511300" cy="1511300"/>
            <a:chOff x="17400" y="10732"/>
            <a:chExt cx="3570" cy="3570"/>
          </a:xfrm>
        </p:grpSpPr>
        <p:grpSp>
          <p:nvGrpSpPr>
            <p:cNvPr id="84" name="Group 41"/>
            <p:cNvGrpSpPr/>
            <p:nvPr/>
          </p:nvGrpSpPr>
          <p:grpSpPr>
            <a:xfrm rot="0">
              <a:off x="17400" y="10972"/>
              <a:ext cx="3567" cy="3121"/>
              <a:chOff x="0" y="0"/>
              <a:chExt cx="812800" cy="711200"/>
            </a:xfrm>
          </p:grpSpPr>
          <p:sp>
            <p:nvSpPr>
              <p:cNvPr id="85" name="Freeform 42"/>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86" name="TextBox 43"/>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46" name="Freeform 46"/>
            <p:cNvSpPr/>
            <p:nvPr/>
          </p:nvSpPr>
          <p:spPr>
            <a:xfrm>
              <a:off x="17400" y="10732"/>
              <a:ext cx="3571" cy="3571"/>
            </a:xfrm>
            <a:custGeom>
              <a:avLst/>
              <a:gdLst/>
              <a:ahLst/>
              <a:cxnLst/>
              <a:rect l="l" t="t" r="r" b="b"/>
              <a:pathLst>
                <a:path w="2267823" h="2267823">
                  <a:moveTo>
                    <a:pt x="0" y="0"/>
                  </a:moveTo>
                  <a:lnTo>
                    <a:pt x="2267824" y="0"/>
                  </a:lnTo>
                  <a:lnTo>
                    <a:pt x="2267824" y="2267823"/>
                  </a:lnTo>
                  <a:lnTo>
                    <a:pt x="0" y="2267823"/>
                  </a:lnTo>
                  <a:lnTo>
                    <a:pt x="0" y="0"/>
                  </a:lnTo>
                  <a:close/>
                </a:path>
              </a:pathLst>
            </a:custGeom>
            <a:blipFill>
              <a:blip r:embed="rId18"/>
              <a:stretch>
                <a:fillRect/>
              </a:stretch>
            </a:blipFill>
          </p:spPr>
        </p:sp>
      </p:grpSp>
      <p:grpSp>
        <p:nvGrpSpPr>
          <p:cNvPr id="89" name="组合 88"/>
          <p:cNvGrpSpPr/>
          <p:nvPr/>
        </p:nvGrpSpPr>
        <p:grpSpPr>
          <a:xfrm>
            <a:off x="3290570" y="2899833"/>
            <a:ext cx="1509607" cy="1320800"/>
            <a:chOff x="12616" y="2717"/>
            <a:chExt cx="3566" cy="3120"/>
          </a:xfrm>
        </p:grpSpPr>
        <p:grpSp>
          <p:nvGrpSpPr>
            <p:cNvPr id="90" name="Group 14"/>
            <p:cNvGrpSpPr/>
            <p:nvPr/>
          </p:nvGrpSpPr>
          <p:grpSpPr>
            <a:xfrm rot="0">
              <a:off x="12616" y="2717"/>
              <a:ext cx="3567" cy="3121"/>
              <a:chOff x="0" y="0"/>
              <a:chExt cx="812800" cy="711200"/>
            </a:xfrm>
          </p:grpSpPr>
          <p:sp>
            <p:nvSpPr>
              <p:cNvPr id="91" name="Freeform 15"/>
              <p:cNvSpPr/>
              <p:nvPr/>
            </p:nvSpPr>
            <p:spPr>
              <a:xfrm>
                <a:off x="0" y="0"/>
                <a:ext cx="812800" cy="711200"/>
              </a:xfrm>
              <a:custGeom>
                <a:avLst/>
                <a:gdLst/>
                <a:ahLst/>
                <a:cxnLst/>
                <a:rect l="l" t="t" r="r" b="b"/>
                <a:pathLst>
                  <a:path w="812800" h="711200">
                    <a:moveTo>
                      <a:pt x="0" y="50800"/>
                    </a:moveTo>
                    <a:lnTo>
                      <a:pt x="406400" y="0"/>
                    </a:lnTo>
                    <a:lnTo>
                      <a:pt x="812800" y="50800"/>
                    </a:lnTo>
                    <a:lnTo>
                      <a:pt x="812800" y="660400"/>
                    </a:lnTo>
                    <a:lnTo>
                      <a:pt x="406400" y="711200"/>
                    </a:lnTo>
                    <a:lnTo>
                      <a:pt x="0" y="660400"/>
                    </a:lnTo>
                    <a:lnTo>
                      <a:pt x="0" y="50800"/>
                    </a:lnTo>
                    <a:close/>
                  </a:path>
                </a:pathLst>
              </a:custGeom>
              <a:solidFill>
                <a:srgbClr val="FFFFFF"/>
              </a:solidFill>
            </p:spPr>
          </p:sp>
          <p:sp>
            <p:nvSpPr>
              <p:cNvPr id="92" name="TextBox 16"/>
              <p:cNvSpPr txBox="1"/>
              <p:nvPr/>
            </p:nvSpPr>
            <p:spPr>
              <a:xfrm>
                <a:off x="0" y="-22225"/>
                <a:ext cx="812800" cy="708025"/>
              </a:xfrm>
              <a:prstGeom prst="rect">
                <a:avLst/>
              </a:prstGeom>
            </p:spPr>
            <p:txBody>
              <a:bodyPr lIns="33866" tIns="33866" rIns="33866" bIns="33866" rtlCol="0" anchor="ctr"/>
              <a:lstStyle/>
              <a:p>
                <a:pPr algn="ctr">
                  <a:lnSpc>
                    <a:spcPts val="2800"/>
                  </a:lnSpc>
                </a:pPr>
                <a:endParaRPr sz="1200"/>
              </a:p>
            </p:txBody>
          </p:sp>
        </p:grpSp>
        <p:sp>
          <p:nvSpPr>
            <p:cNvPr id="93" name="Freeform 47"/>
            <p:cNvSpPr/>
            <p:nvPr/>
          </p:nvSpPr>
          <p:spPr>
            <a:xfrm>
              <a:off x="12966" y="3007"/>
              <a:ext cx="2867" cy="2542"/>
            </a:xfrm>
            <a:custGeom>
              <a:avLst/>
              <a:gdLst/>
              <a:ahLst/>
              <a:cxnLst/>
              <a:rect l="l" t="t" r="r" b="b"/>
              <a:pathLst>
                <a:path w="1820848" h="1614304">
                  <a:moveTo>
                    <a:pt x="0" y="0"/>
                  </a:moveTo>
                  <a:lnTo>
                    <a:pt x="1820848" y="0"/>
                  </a:lnTo>
                  <a:lnTo>
                    <a:pt x="1820848" y="1614304"/>
                  </a:lnTo>
                  <a:lnTo>
                    <a:pt x="0" y="1614304"/>
                  </a:lnTo>
                  <a:lnTo>
                    <a:pt x="0" y="0"/>
                  </a:lnTo>
                  <a:close/>
                </a:path>
              </a:pathLst>
            </a:custGeom>
            <a:blipFill>
              <a:blip r:embed="rId19"/>
              <a:stretch>
                <a:fillRect/>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8" name="Freeform 8"/>
          <p:cNvSpPr/>
          <p:nvPr/>
        </p:nvSpPr>
        <p:spPr>
          <a:xfrm>
            <a:off x="9245584" y="25447"/>
            <a:ext cx="2724987" cy="703062"/>
          </a:xfrm>
          <a:custGeom>
            <a:avLst/>
            <a:gdLst/>
            <a:ahLst/>
            <a:cxnLst/>
            <a:rect l="l" t="t" r="r" b="b"/>
            <a:pathLst>
              <a:path w="4087481" h="1054593">
                <a:moveTo>
                  <a:pt x="0" y="0"/>
                </a:moveTo>
                <a:lnTo>
                  <a:pt x="4087481" y="0"/>
                </a:lnTo>
                <a:lnTo>
                  <a:pt x="4087481" y="1054592"/>
                </a:lnTo>
                <a:lnTo>
                  <a:pt x="0" y="1054592"/>
                </a:lnTo>
                <a:lnTo>
                  <a:pt x="0" y="0"/>
                </a:lnTo>
                <a:close/>
              </a:path>
            </a:pathLst>
          </a:custGeom>
          <a:blipFill>
            <a:blip r:embed="rId1"/>
            <a:stretch>
              <a:fillRect/>
            </a:stretch>
          </a:blipFill>
        </p:spPr>
        <p:txBody>
          <a:bodyPr/>
          <a:lstStyle/>
          <a:p>
            <a:endParaRPr lang="it-IT" sz="1200" dirty="0"/>
          </a:p>
        </p:txBody>
      </p:sp>
      <p:sp>
        <p:nvSpPr>
          <p:cNvPr id="14" name="TextBox 14"/>
          <p:cNvSpPr txBox="1"/>
          <p:nvPr/>
        </p:nvSpPr>
        <p:spPr>
          <a:xfrm>
            <a:off x="3505063" y="3035579"/>
            <a:ext cx="6482599" cy="1179830"/>
          </a:xfrm>
          <a:prstGeom prst="rect">
            <a:avLst/>
          </a:prstGeom>
        </p:spPr>
        <p:txBody>
          <a:bodyPr lIns="0" tIns="0" rIns="0" bIns="0" rtlCol="0" anchor="t">
            <a:spAutoFit/>
          </a:bodyPr>
          <a:lstStyle/>
          <a:p>
            <a:pPr algn="l">
              <a:lnSpc>
                <a:spcPts val="9200"/>
              </a:lnSpc>
            </a:pPr>
            <a:r>
              <a:rPr lang="en-US" sz="5335" b="1" dirty="0">
                <a:solidFill>
                  <a:srgbClr val="FAFAFA"/>
                </a:solidFill>
                <a:latin typeface="Roboto Bold" panose="02000000000000000000"/>
                <a:ea typeface="Roboto Bold" panose="02000000000000000000"/>
                <a:cs typeface="Roboto Bold" panose="02000000000000000000"/>
                <a:sym typeface="Roboto Bold" panose="02000000000000000000"/>
              </a:rPr>
              <a:t>THANK You!</a:t>
            </a:r>
            <a:endParaRPr lang="en-US" sz="5335" b="1" dirty="0">
              <a:solidFill>
                <a:srgbClr val="FAFAFA"/>
              </a:solidFill>
              <a:latin typeface="Roboto Bold" panose="02000000000000000000"/>
              <a:ea typeface="Roboto Bold" panose="02000000000000000000"/>
              <a:cs typeface="Roboto Bold" panose="02000000000000000000"/>
              <a:sym typeface="Roboto Bold" panose="020000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6402298"/>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sz="1200" dirty="0"/>
            </a:p>
          </p:txBody>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dirty="0"/>
            </a:p>
          </p:txBody>
        </p:sp>
      </p:grpSp>
      <p:sp>
        <p:nvSpPr>
          <p:cNvPr id="7" name="Freeform 7"/>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sz="1200" dirty="0"/>
          </a:p>
        </p:txBody>
      </p:sp>
      <p:sp>
        <p:nvSpPr>
          <p:cNvPr id="8" name="TextBox 8"/>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1335"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13" name="Freeform 9"/>
          <p:cNvSpPr/>
          <p:nvPr/>
        </p:nvSpPr>
        <p:spPr>
          <a:xfrm>
            <a:off x="9855200" y="25400"/>
            <a:ext cx="2260600" cy="591397"/>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sz="1200" dirty="0"/>
          </a:p>
        </p:txBody>
      </p:sp>
      <p:grpSp>
        <p:nvGrpSpPr>
          <p:cNvPr id="36" name="组合 11"/>
          <p:cNvGrpSpPr/>
          <p:nvPr/>
        </p:nvGrpSpPr>
        <p:grpSpPr>
          <a:xfrm rot="0">
            <a:off x="417513" y="3474045"/>
            <a:ext cx="8324056" cy="2490192"/>
            <a:chOff x="745367" y="2847150"/>
            <a:chExt cx="7932289" cy="2361083"/>
          </a:xfrm>
        </p:grpSpPr>
        <p:pic>
          <p:nvPicPr>
            <p:cNvPr id="38" name="Picture 6" descr="R:\拥抱\PNG\12-5.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45367" y="2847150"/>
              <a:ext cx="7932289" cy="236108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6"/>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6760620" y="3430916"/>
              <a:ext cx="1576426" cy="1556964"/>
            </a:xfrm>
            <a:prstGeom prst="rect">
              <a:avLst/>
            </a:prstGeom>
            <a:ln w="19050">
              <a:solidFill>
                <a:srgbClr val="0070C0"/>
              </a:solidFill>
            </a:ln>
          </p:spPr>
        </p:pic>
        <p:sp>
          <p:nvSpPr>
            <p:cNvPr id="40" name="矩形 9"/>
            <p:cNvSpPr>
              <a:spLocks noChangeArrowheads="1"/>
            </p:cNvSpPr>
            <p:nvPr/>
          </p:nvSpPr>
          <p:spPr bwMode="auto">
            <a:xfrm>
              <a:off x="1100116" y="2947433"/>
              <a:ext cx="6819257" cy="370277"/>
            </a:xfrm>
            <a:prstGeom prst="rect">
              <a:avLst/>
            </a:prstGeom>
            <a:noFill/>
            <a:ln w="9525">
              <a:solidFill>
                <a:schemeClr val="accent3">
                  <a:lumMod val="40000"/>
                  <a:lumOff val="60000"/>
                </a:schemeClr>
              </a:solidFill>
              <a:miter lim="800000"/>
            </a:ln>
            <a:extLst>
              <a:ext uri="{909E8E84-426E-40DD-AFC4-6F175D3DCCD1}">
                <a14:hiddenFill xmlns:a14="http://schemas.microsoft.com/office/drawing/2010/main">
                  <a:solidFill>
                    <a:srgbClr val="FFFFFF"/>
                  </a:solidFill>
                </a14:hiddenFill>
              </a:ext>
            </a:extLst>
          </p:spPr>
          <p:txBody>
            <a:bodyPr wrap="square" lIns="102406" tIns="51203" rIns="102406" bIns="51203">
              <a:spAutoFit/>
            </a:bodyPr>
            <a:lstStyle>
              <a:lvl1pPr>
                <a:defRPr kumimoji="1" sz="2400">
                  <a:solidFill>
                    <a:schemeClr val="tx1"/>
                  </a:solidFill>
                  <a:latin typeface="Arial" panose="020B0604020202020204" pitchFamily="34" charset="0"/>
                  <a:ea typeface="SimSun" panose="02010600030101010101" pitchFamily="2" charset="-122"/>
                </a:defRPr>
              </a:lvl1pPr>
              <a:lvl2pPr marL="742950" indent="-285750">
                <a:defRPr kumimoji="1" sz="2400">
                  <a:solidFill>
                    <a:schemeClr val="tx1"/>
                  </a:solidFill>
                  <a:latin typeface="Arial" panose="020B0604020202020204" pitchFamily="34" charset="0"/>
                  <a:ea typeface="SimSun" panose="02010600030101010101" pitchFamily="2" charset="-122"/>
                </a:defRPr>
              </a:lvl2pPr>
              <a:lvl3pPr marL="1143000" indent="-228600">
                <a:defRPr kumimoji="1" sz="2400">
                  <a:solidFill>
                    <a:schemeClr val="tx1"/>
                  </a:solidFill>
                  <a:latin typeface="Arial" panose="020B0604020202020204" pitchFamily="34" charset="0"/>
                  <a:ea typeface="SimSun" panose="02010600030101010101" pitchFamily="2" charset="-122"/>
                </a:defRPr>
              </a:lvl3pPr>
              <a:lvl4pPr marL="1600200" indent="-228600">
                <a:defRPr kumimoji="1" sz="2400">
                  <a:solidFill>
                    <a:schemeClr val="tx1"/>
                  </a:solidFill>
                  <a:latin typeface="Arial" panose="020B0604020202020204" pitchFamily="34" charset="0"/>
                  <a:ea typeface="SimSun" panose="02010600030101010101" pitchFamily="2" charset="-122"/>
                </a:defRPr>
              </a:lvl4pPr>
              <a:lvl5pPr marL="2057400" indent="-228600">
                <a:defRPr kumimoji="1" sz="2400">
                  <a:solidFill>
                    <a:schemeClr val="tx1"/>
                  </a:solidFill>
                  <a:latin typeface="Arial" panose="020B0604020202020204" pitchFamily="34" charset="0"/>
                  <a:ea typeface="SimSun"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9pPr>
            </a:lstStyle>
            <a:p>
              <a:r>
                <a:rPr kumimoji="0" lang="en-US" altLang="zh-CN" sz="1875" b="1" dirty="0">
                  <a:solidFill>
                    <a:schemeClr val="accent6"/>
                  </a:solidFill>
                  <a:latin typeface="Century Gothic" panose="020B0502020202020204" pitchFamily="34" charset="0"/>
                  <a:ea typeface="Microsoft YaHei" panose="020B0503020204020204" charset="-122"/>
                </a:rPr>
                <a:t>All hardwares are virtualized into X86 Servers </a:t>
              </a:r>
              <a:endParaRPr kumimoji="0" lang="en-US" altLang="zh-CN" sz="1875" b="1" dirty="0">
                <a:solidFill>
                  <a:schemeClr val="accent6"/>
                </a:solidFill>
                <a:latin typeface="Century Gothic" panose="020B0502020202020204" pitchFamily="34" charset="0"/>
                <a:ea typeface="Microsoft YaHei" panose="020B0503020204020204" charset="-122"/>
              </a:endParaRPr>
            </a:p>
          </p:txBody>
        </p:sp>
      </p:grpSp>
      <p:sp>
        <p:nvSpPr>
          <p:cNvPr id="37" name="矩形 36"/>
          <p:cNvSpPr/>
          <p:nvPr/>
        </p:nvSpPr>
        <p:spPr bwMode="auto">
          <a:xfrm>
            <a:off x="6838553" y="5338167"/>
            <a:ext cx="1416447" cy="403860"/>
          </a:xfrm>
          <a:prstGeom prst="rect">
            <a:avLst/>
          </a:prstGeom>
        </p:spPr>
        <p:txBody>
          <a:bodyPr wrap="square" lIns="102406" tIns="51203" rIns="102406" bIns="51203">
            <a:spAutoFit/>
          </a:bodyPr>
          <a:lstStyle>
            <a:lvl1pPr>
              <a:defRPr kumimoji="1" sz="2400">
                <a:solidFill>
                  <a:schemeClr val="tx1"/>
                </a:solidFill>
                <a:latin typeface="Arial" panose="020B0604020202020204" pitchFamily="34" charset="0"/>
                <a:ea typeface="SimSun" panose="02010600030101010101" pitchFamily="2" charset="-122"/>
              </a:defRPr>
            </a:lvl1pPr>
            <a:lvl2pPr marL="742950" indent="-285750">
              <a:defRPr kumimoji="1" sz="2400">
                <a:solidFill>
                  <a:schemeClr val="tx1"/>
                </a:solidFill>
                <a:latin typeface="Arial" panose="020B0604020202020204" pitchFamily="34" charset="0"/>
                <a:ea typeface="SimSun" panose="02010600030101010101" pitchFamily="2" charset="-122"/>
              </a:defRPr>
            </a:lvl2pPr>
            <a:lvl3pPr marL="1143000" indent="-228600">
              <a:defRPr kumimoji="1" sz="2400">
                <a:solidFill>
                  <a:schemeClr val="tx1"/>
                </a:solidFill>
                <a:latin typeface="Arial" panose="020B0604020202020204" pitchFamily="34" charset="0"/>
                <a:ea typeface="SimSun" panose="02010600030101010101" pitchFamily="2" charset="-122"/>
              </a:defRPr>
            </a:lvl3pPr>
            <a:lvl4pPr marL="1600200" indent="-228600">
              <a:defRPr kumimoji="1" sz="2400">
                <a:solidFill>
                  <a:schemeClr val="tx1"/>
                </a:solidFill>
                <a:latin typeface="Arial" panose="020B0604020202020204" pitchFamily="34" charset="0"/>
                <a:ea typeface="SimSun" panose="02010600030101010101" pitchFamily="2" charset="-122"/>
              </a:defRPr>
            </a:lvl4pPr>
            <a:lvl5pPr marL="2057400" indent="-228600">
              <a:defRPr kumimoji="1" sz="2400">
                <a:solidFill>
                  <a:schemeClr val="tx1"/>
                </a:solidFill>
                <a:latin typeface="Arial" panose="020B0604020202020204" pitchFamily="34" charset="0"/>
                <a:ea typeface="SimSun"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9pPr>
          </a:lstStyle>
          <a:p>
            <a:pPr algn="ctr"/>
            <a:r>
              <a:rPr kumimoji="0" lang="en-US" altLang="zh-CN" sz="1970" b="1" dirty="0">
                <a:solidFill>
                  <a:schemeClr val="bg1"/>
                </a:solidFill>
                <a:latin typeface="Century Gothic" panose="020B0502020202020204" pitchFamily="34" charset="0"/>
                <a:ea typeface="Microsoft YaHei" panose="020B0503020204020204" charset="-122"/>
              </a:rPr>
              <a:t>Security</a:t>
            </a:r>
            <a:endParaRPr kumimoji="0" lang="en-US" altLang="zh-CN" sz="1970" b="1" dirty="0">
              <a:solidFill>
                <a:schemeClr val="bg1"/>
              </a:solidFill>
              <a:latin typeface="Century Gothic" panose="020B0502020202020204" pitchFamily="34" charset="0"/>
              <a:ea typeface="Microsoft YaHei" panose="020B0503020204020204" charset="-122"/>
            </a:endParaRPr>
          </a:p>
        </p:txBody>
      </p:sp>
      <p:sp>
        <p:nvSpPr>
          <p:cNvPr id="27" name="Freeform 409"/>
          <p:cNvSpPr>
            <a:spLocks noEditPoints="1"/>
          </p:cNvSpPr>
          <p:nvPr/>
        </p:nvSpPr>
        <p:spPr bwMode="auto">
          <a:xfrm>
            <a:off x="1750247" y="4373801"/>
            <a:ext cx="741" cy="780893"/>
          </a:xfrm>
          <a:custGeom>
            <a:avLst/>
            <a:gdLst>
              <a:gd name="T0" fmla="*/ 1 w 1"/>
              <a:gd name="T1" fmla="*/ 849 h 849"/>
              <a:gd name="T2" fmla="*/ 0 w 1"/>
              <a:gd name="T3" fmla="*/ 849 h 849"/>
              <a:gd name="T4" fmla="*/ 1 w 1"/>
              <a:gd name="T5" fmla="*/ 849 h 849"/>
              <a:gd name="T6" fmla="*/ 1 w 1"/>
              <a:gd name="T7" fmla="*/ 849 h 849"/>
              <a:gd name="T8" fmla="*/ 1 w 1"/>
              <a:gd name="T9" fmla="*/ 0 h 849"/>
              <a:gd name="T10" fmla="*/ 1 w 1"/>
              <a:gd name="T11" fmla="*/ 0 h 849"/>
              <a:gd name="T12" fmla="*/ 1 w 1"/>
              <a:gd name="T13" fmla="*/ 0 h 849"/>
              <a:gd name="T14" fmla="*/ 1 w 1"/>
              <a:gd name="T15" fmla="*/ 0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849">
                <a:moveTo>
                  <a:pt x="1" y="849"/>
                </a:moveTo>
                <a:cubicBezTo>
                  <a:pt x="1" y="849"/>
                  <a:pt x="0" y="849"/>
                  <a:pt x="0" y="849"/>
                </a:cubicBezTo>
                <a:cubicBezTo>
                  <a:pt x="1" y="849"/>
                  <a:pt x="1" y="849"/>
                  <a:pt x="1" y="849"/>
                </a:cubicBezTo>
                <a:cubicBezTo>
                  <a:pt x="1" y="849"/>
                  <a:pt x="1" y="849"/>
                  <a:pt x="1" y="849"/>
                </a:cubicBezTo>
                <a:moveTo>
                  <a:pt x="1" y="0"/>
                </a:moveTo>
                <a:cubicBezTo>
                  <a:pt x="1" y="0"/>
                  <a:pt x="1" y="0"/>
                  <a:pt x="1" y="0"/>
                </a:cubicBezTo>
                <a:cubicBezTo>
                  <a:pt x="1" y="0"/>
                  <a:pt x="1" y="0"/>
                  <a:pt x="1" y="0"/>
                </a:cubicBezTo>
                <a:cubicBezTo>
                  <a:pt x="1" y="0"/>
                  <a:pt x="1" y="0"/>
                  <a:pt x="1" y="0"/>
                </a:cubicBezTo>
              </a:path>
            </a:pathLst>
          </a:custGeom>
          <a:solidFill>
            <a:srgbClr val="3F627D"/>
          </a:solidFill>
          <a:ln>
            <a:noFill/>
          </a:ln>
          <a:extLst>
            <a:ext uri="{91240B29-F687-4F45-9708-019B960494DF}">
              <a14:hiddenLine xmlns:a14="http://schemas.microsoft.com/office/drawing/2010/main" w="9525">
                <a:solidFill>
                  <a:srgbClr val="000000"/>
                </a:solidFill>
                <a:round/>
              </a14:hiddenLine>
            </a:ext>
          </a:extLst>
        </p:spPr>
        <p:txBody>
          <a:bodyPr vert="horz" wrap="square" lIns="114282" tIns="57140" rIns="114282" bIns="57140" numCol="1" anchor="t" anchorCtr="0" compatLnSpc="1"/>
          <a:lstStyle/>
          <a:p>
            <a:endParaRPr lang="zh-CN" altLang="en-US" sz="1685">
              <a:solidFill>
                <a:schemeClr val="bg1"/>
              </a:solidFill>
            </a:endParaRPr>
          </a:p>
        </p:txBody>
      </p:sp>
      <p:grpSp>
        <p:nvGrpSpPr>
          <p:cNvPr id="28" name="组合 4"/>
          <p:cNvGrpSpPr/>
          <p:nvPr/>
        </p:nvGrpSpPr>
        <p:grpSpPr>
          <a:xfrm>
            <a:off x="889421" y="4069480"/>
            <a:ext cx="1643063" cy="1643063"/>
            <a:chOff x="1403648" y="2486052"/>
            <a:chExt cx="1314450" cy="1314450"/>
          </a:xfrm>
        </p:grpSpPr>
        <p:pic>
          <p:nvPicPr>
            <p:cNvPr id="29" name="Picture 4"/>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1403648" y="2486052"/>
              <a:ext cx="1314450" cy="1314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0" name="矩形 29"/>
            <p:cNvSpPr/>
            <p:nvPr/>
          </p:nvSpPr>
          <p:spPr>
            <a:xfrm>
              <a:off x="1495355" y="3481517"/>
              <a:ext cx="1129338" cy="314960"/>
            </a:xfrm>
            <a:prstGeom prst="rect">
              <a:avLst/>
            </a:prstGeom>
            <a:ln w="19050">
              <a:noFill/>
            </a:ln>
          </p:spPr>
          <p:txBody>
            <a:bodyPr wrap="square">
              <a:spAutoFit/>
            </a:bodyPr>
            <a:lstStyle>
              <a:lvl1pPr>
                <a:defRPr kumimoji="1" sz="2400">
                  <a:solidFill>
                    <a:schemeClr val="tx1"/>
                  </a:solidFill>
                  <a:latin typeface="Arial" panose="020B0604020202020204" pitchFamily="34" charset="0"/>
                  <a:ea typeface="SimSun" panose="02010600030101010101" pitchFamily="2" charset="-122"/>
                </a:defRPr>
              </a:lvl1pPr>
              <a:lvl2pPr marL="742950" indent="-285750">
                <a:defRPr kumimoji="1" sz="2400">
                  <a:solidFill>
                    <a:schemeClr val="tx1"/>
                  </a:solidFill>
                  <a:latin typeface="Arial" panose="020B0604020202020204" pitchFamily="34" charset="0"/>
                  <a:ea typeface="SimSun" panose="02010600030101010101" pitchFamily="2" charset="-122"/>
                </a:defRPr>
              </a:lvl2pPr>
              <a:lvl3pPr marL="1143000" indent="-228600">
                <a:defRPr kumimoji="1" sz="2400">
                  <a:solidFill>
                    <a:schemeClr val="tx1"/>
                  </a:solidFill>
                  <a:latin typeface="Arial" panose="020B0604020202020204" pitchFamily="34" charset="0"/>
                  <a:ea typeface="SimSun" panose="02010600030101010101" pitchFamily="2" charset="-122"/>
                </a:defRPr>
              </a:lvl3pPr>
              <a:lvl4pPr marL="1600200" indent="-228600">
                <a:defRPr kumimoji="1" sz="2400">
                  <a:solidFill>
                    <a:schemeClr val="tx1"/>
                  </a:solidFill>
                  <a:latin typeface="Arial" panose="020B0604020202020204" pitchFamily="34" charset="0"/>
                  <a:ea typeface="SimSun" panose="02010600030101010101" pitchFamily="2" charset="-122"/>
                </a:defRPr>
              </a:lvl4pPr>
              <a:lvl5pPr marL="2057400" indent="-228600">
                <a:defRPr kumimoji="1" sz="2400">
                  <a:solidFill>
                    <a:schemeClr val="tx1"/>
                  </a:solidFill>
                  <a:latin typeface="Arial" panose="020B0604020202020204" pitchFamily="34" charset="0"/>
                  <a:ea typeface="SimSun"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9pPr>
            </a:lstStyle>
            <a:p>
              <a:pPr algn="ctr"/>
              <a:r>
                <a:rPr kumimoji="0" lang="en-US" altLang="zh-CN" sz="1970" b="1" dirty="0">
                  <a:solidFill>
                    <a:schemeClr val="bg1"/>
                  </a:solidFill>
                  <a:latin typeface="Century Gothic" panose="020B0502020202020204" pitchFamily="34" charset="0"/>
                  <a:ea typeface="Microsoft YaHei" panose="020B0503020204020204" charset="-122"/>
                </a:rPr>
                <a:t>Compute</a:t>
              </a:r>
              <a:endParaRPr kumimoji="0" lang="en-US" altLang="zh-CN" sz="1970" b="1" dirty="0">
                <a:solidFill>
                  <a:schemeClr val="bg1"/>
                </a:solidFill>
                <a:latin typeface="Century Gothic" panose="020B0502020202020204" pitchFamily="34" charset="0"/>
                <a:ea typeface="Microsoft YaHei" panose="020B0503020204020204" charset="-122"/>
              </a:endParaRPr>
            </a:p>
          </p:txBody>
        </p:sp>
      </p:grpSp>
      <p:grpSp>
        <p:nvGrpSpPr>
          <p:cNvPr id="31" name="组合 5"/>
          <p:cNvGrpSpPr/>
          <p:nvPr/>
        </p:nvGrpSpPr>
        <p:grpSpPr>
          <a:xfrm>
            <a:off x="2779191" y="4069481"/>
            <a:ext cx="1643063" cy="1643063"/>
            <a:chOff x="2915816" y="2478435"/>
            <a:chExt cx="1314450" cy="1314450"/>
          </a:xfrm>
        </p:grpSpPr>
        <p:pic>
          <p:nvPicPr>
            <p:cNvPr id="32" name="Picture 3"/>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2915816" y="2478435"/>
              <a:ext cx="1314450" cy="1314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3" name="矩形 32"/>
            <p:cNvSpPr/>
            <p:nvPr/>
          </p:nvSpPr>
          <p:spPr>
            <a:xfrm>
              <a:off x="2957386" y="3467902"/>
              <a:ext cx="1231310" cy="314960"/>
            </a:xfrm>
            <a:prstGeom prst="rect">
              <a:avLst/>
            </a:prstGeom>
          </p:spPr>
          <p:txBody>
            <a:bodyPr wrap="square">
              <a:spAutoFit/>
            </a:bodyPr>
            <a:lstStyle>
              <a:lvl1pPr>
                <a:defRPr kumimoji="1" sz="2400">
                  <a:solidFill>
                    <a:schemeClr val="tx1"/>
                  </a:solidFill>
                  <a:latin typeface="Arial" panose="020B0604020202020204" pitchFamily="34" charset="0"/>
                  <a:ea typeface="SimSun" panose="02010600030101010101" pitchFamily="2" charset="-122"/>
                </a:defRPr>
              </a:lvl1pPr>
              <a:lvl2pPr marL="742950" indent="-285750">
                <a:defRPr kumimoji="1" sz="2400">
                  <a:solidFill>
                    <a:schemeClr val="tx1"/>
                  </a:solidFill>
                  <a:latin typeface="Arial" panose="020B0604020202020204" pitchFamily="34" charset="0"/>
                  <a:ea typeface="SimSun" panose="02010600030101010101" pitchFamily="2" charset="-122"/>
                </a:defRPr>
              </a:lvl2pPr>
              <a:lvl3pPr marL="1143000" indent="-228600">
                <a:defRPr kumimoji="1" sz="2400">
                  <a:solidFill>
                    <a:schemeClr val="tx1"/>
                  </a:solidFill>
                  <a:latin typeface="Arial" panose="020B0604020202020204" pitchFamily="34" charset="0"/>
                  <a:ea typeface="SimSun" panose="02010600030101010101" pitchFamily="2" charset="-122"/>
                </a:defRPr>
              </a:lvl3pPr>
              <a:lvl4pPr marL="1600200" indent="-228600">
                <a:defRPr kumimoji="1" sz="2400">
                  <a:solidFill>
                    <a:schemeClr val="tx1"/>
                  </a:solidFill>
                  <a:latin typeface="Arial" panose="020B0604020202020204" pitchFamily="34" charset="0"/>
                  <a:ea typeface="SimSun" panose="02010600030101010101" pitchFamily="2" charset="-122"/>
                </a:defRPr>
              </a:lvl4pPr>
              <a:lvl5pPr marL="2057400" indent="-228600">
                <a:defRPr kumimoji="1" sz="2400">
                  <a:solidFill>
                    <a:schemeClr val="tx1"/>
                  </a:solidFill>
                  <a:latin typeface="Arial" panose="020B0604020202020204" pitchFamily="34" charset="0"/>
                  <a:ea typeface="SimSun"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9pPr>
            </a:lstStyle>
            <a:p>
              <a:pPr algn="ctr"/>
              <a:r>
                <a:rPr kumimoji="0" lang="en-US" altLang="zh-CN" sz="1970" b="1" dirty="0">
                  <a:solidFill>
                    <a:schemeClr val="bg1"/>
                  </a:solidFill>
                  <a:latin typeface="Century Gothic" panose="020B0502020202020204" pitchFamily="34" charset="0"/>
                  <a:ea typeface="Microsoft YaHei" panose="020B0503020204020204" charset="-122"/>
                </a:rPr>
                <a:t>Storage</a:t>
              </a:r>
              <a:endParaRPr kumimoji="0" lang="en-US" altLang="zh-CN" sz="1970" b="1" dirty="0">
                <a:solidFill>
                  <a:schemeClr val="bg1"/>
                </a:solidFill>
                <a:latin typeface="Century Gothic" panose="020B0502020202020204" pitchFamily="34" charset="0"/>
                <a:ea typeface="Microsoft YaHei" panose="020B0503020204020204" charset="-122"/>
              </a:endParaRPr>
            </a:p>
          </p:txBody>
        </p:sp>
      </p:grpSp>
      <p:pic>
        <p:nvPicPr>
          <p:cNvPr id="41" name="Picture 3"/>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4679259" y="4069483"/>
            <a:ext cx="1642114" cy="1642114"/>
          </a:xfrm>
          <a:prstGeom prst="rect">
            <a:avLst/>
          </a:prstGeom>
          <a:ln w="19050">
            <a:solidFill>
              <a:schemeClr val="bg1"/>
            </a:solidFill>
          </a:ln>
        </p:spPr>
      </p:pic>
      <p:sp>
        <p:nvSpPr>
          <p:cNvPr id="49" name="矩形 49"/>
          <p:cNvSpPr/>
          <p:nvPr/>
        </p:nvSpPr>
        <p:spPr bwMode="auto">
          <a:xfrm>
            <a:off x="4809235" y="5317895"/>
            <a:ext cx="1368697" cy="415290"/>
          </a:xfrm>
          <a:prstGeom prst="rect">
            <a:avLst/>
          </a:prstGeom>
        </p:spPr>
        <p:txBody>
          <a:bodyPr wrap="square" lIns="114282" tIns="57140" rIns="114282" bIns="57140">
            <a:spAutoFit/>
          </a:bodyPr>
          <a:lstStyle>
            <a:lvl1pPr>
              <a:defRPr kumimoji="1" sz="2400">
                <a:solidFill>
                  <a:schemeClr val="tx1"/>
                </a:solidFill>
                <a:latin typeface="Arial" panose="020B0604020202020204" pitchFamily="34" charset="0"/>
                <a:ea typeface="SimSun" panose="02010600030101010101" pitchFamily="2" charset="-122"/>
              </a:defRPr>
            </a:lvl1pPr>
            <a:lvl2pPr marL="742950" indent="-285750">
              <a:defRPr kumimoji="1" sz="2400">
                <a:solidFill>
                  <a:schemeClr val="tx1"/>
                </a:solidFill>
                <a:latin typeface="Arial" panose="020B0604020202020204" pitchFamily="34" charset="0"/>
                <a:ea typeface="SimSun" panose="02010600030101010101" pitchFamily="2" charset="-122"/>
              </a:defRPr>
            </a:lvl2pPr>
            <a:lvl3pPr marL="1143000" indent="-228600">
              <a:defRPr kumimoji="1" sz="2400">
                <a:solidFill>
                  <a:schemeClr val="tx1"/>
                </a:solidFill>
                <a:latin typeface="Arial" panose="020B0604020202020204" pitchFamily="34" charset="0"/>
                <a:ea typeface="SimSun" panose="02010600030101010101" pitchFamily="2" charset="-122"/>
              </a:defRPr>
            </a:lvl3pPr>
            <a:lvl4pPr marL="1600200" indent="-228600">
              <a:defRPr kumimoji="1" sz="2400">
                <a:solidFill>
                  <a:schemeClr val="tx1"/>
                </a:solidFill>
                <a:latin typeface="Arial" panose="020B0604020202020204" pitchFamily="34" charset="0"/>
                <a:ea typeface="SimSun" panose="02010600030101010101" pitchFamily="2" charset="-122"/>
              </a:defRPr>
            </a:lvl4pPr>
            <a:lvl5pPr marL="2057400" indent="-228600">
              <a:defRPr kumimoji="1" sz="2400">
                <a:solidFill>
                  <a:schemeClr val="tx1"/>
                </a:solidFill>
                <a:latin typeface="Arial" panose="020B0604020202020204" pitchFamily="34" charset="0"/>
                <a:ea typeface="SimSun"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9pPr>
          </a:lstStyle>
          <a:p>
            <a:pPr algn="ctr"/>
            <a:r>
              <a:rPr kumimoji="0" lang="en-US" altLang="zh-CN" sz="1970" b="1" dirty="0">
                <a:solidFill>
                  <a:schemeClr val="bg1"/>
                </a:solidFill>
                <a:latin typeface="Century Gothic" panose="020B0502020202020204" pitchFamily="34" charset="0"/>
                <a:ea typeface="Microsoft YaHei" panose="020B0503020204020204" charset="-122"/>
              </a:rPr>
              <a:t>Network</a:t>
            </a:r>
            <a:endParaRPr kumimoji="0" lang="en-US" altLang="zh-CN" sz="1970" b="1" dirty="0">
              <a:solidFill>
                <a:schemeClr val="bg1"/>
              </a:solidFill>
              <a:latin typeface="Century Gothic" panose="020B0502020202020204" pitchFamily="34" charset="0"/>
              <a:ea typeface="Microsoft YaHei" panose="020B0503020204020204" charset="-122"/>
            </a:endParaRPr>
          </a:p>
        </p:txBody>
      </p:sp>
      <p:sp>
        <p:nvSpPr>
          <p:cNvPr id="12" name="矩形 11"/>
          <p:cNvSpPr/>
          <p:nvPr/>
        </p:nvSpPr>
        <p:spPr>
          <a:xfrm>
            <a:off x="390737" y="1095163"/>
            <a:ext cx="8351097" cy="229108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565">
              <a:ln>
                <a:solidFill>
                  <a:schemeClr val="accent3"/>
                </a:solidFill>
              </a:ln>
              <a:solidFill>
                <a:schemeClr val="bg1"/>
              </a:solidFill>
            </a:endParaRPr>
          </a:p>
        </p:txBody>
      </p:sp>
      <p:sp>
        <p:nvSpPr>
          <p:cNvPr id="5" name="文本框 4"/>
          <p:cNvSpPr txBox="1"/>
          <p:nvPr/>
        </p:nvSpPr>
        <p:spPr>
          <a:xfrm>
            <a:off x="906264" y="2692400"/>
            <a:ext cx="1410891" cy="610235"/>
          </a:xfrm>
          <a:prstGeom prst="rect">
            <a:avLst/>
          </a:prstGeom>
          <a:solidFill>
            <a:schemeClr val="tx2">
              <a:lumMod val="40000"/>
              <a:lumOff val="60000"/>
            </a:schemeClr>
          </a:solidFill>
        </p:spPr>
        <p:txBody>
          <a:bodyPr wrap="square" rtlCol="0">
            <a:spAutoFit/>
          </a:bodyPr>
          <a:p>
            <a:r>
              <a:rPr lang="en-US" altLang="zh-CN" sz="1685">
                <a:solidFill>
                  <a:schemeClr val="bg1"/>
                </a:solidFill>
              </a:rPr>
              <a:t>Single Cluster Management</a:t>
            </a:r>
            <a:endParaRPr lang="en-US" altLang="zh-CN" sz="1685">
              <a:solidFill>
                <a:schemeClr val="bg1"/>
              </a:solidFill>
            </a:endParaRPr>
          </a:p>
        </p:txBody>
      </p:sp>
      <p:sp>
        <p:nvSpPr>
          <p:cNvPr id="14" name="文本框 13"/>
          <p:cNvSpPr txBox="1"/>
          <p:nvPr/>
        </p:nvSpPr>
        <p:spPr>
          <a:xfrm>
            <a:off x="2831108" y="2692400"/>
            <a:ext cx="1410891" cy="610235"/>
          </a:xfrm>
          <a:prstGeom prst="rect">
            <a:avLst/>
          </a:prstGeom>
          <a:solidFill>
            <a:schemeClr val="accent1">
              <a:lumMod val="60000"/>
              <a:lumOff val="40000"/>
            </a:schemeClr>
          </a:solidFill>
        </p:spPr>
        <p:txBody>
          <a:bodyPr wrap="square" rtlCol="0">
            <a:spAutoFit/>
          </a:bodyPr>
          <a:p>
            <a:r>
              <a:rPr lang="en-US" altLang="zh-CN" sz="1685">
                <a:solidFill>
                  <a:schemeClr val="bg1"/>
                </a:solidFill>
              </a:rPr>
              <a:t>Multi Clusters Management</a:t>
            </a:r>
            <a:endParaRPr lang="en-US" altLang="zh-CN" sz="1685">
              <a:solidFill>
                <a:schemeClr val="bg1"/>
              </a:solidFill>
            </a:endParaRPr>
          </a:p>
        </p:txBody>
      </p:sp>
      <p:sp>
        <p:nvSpPr>
          <p:cNvPr id="6" name="文本框 5"/>
          <p:cNvSpPr txBox="1"/>
          <p:nvPr/>
        </p:nvSpPr>
        <p:spPr>
          <a:xfrm>
            <a:off x="4867275" y="2692400"/>
            <a:ext cx="1410891" cy="610235"/>
          </a:xfrm>
          <a:prstGeom prst="rect">
            <a:avLst/>
          </a:prstGeom>
          <a:solidFill>
            <a:schemeClr val="accent5"/>
          </a:solidFill>
        </p:spPr>
        <p:txBody>
          <a:bodyPr wrap="square" rtlCol="0">
            <a:spAutoFit/>
          </a:bodyPr>
          <a:p>
            <a:r>
              <a:rPr lang="en-US" altLang="zh-CN" sz="1685">
                <a:solidFill>
                  <a:schemeClr val="bg1"/>
                </a:solidFill>
              </a:rPr>
              <a:t>Multi-vendor  Management</a:t>
            </a:r>
            <a:endParaRPr lang="en-US" altLang="zh-CN" sz="1685">
              <a:solidFill>
                <a:schemeClr val="bg1"/>
              </a:solidFill>
            </a:endParaRPr>
          </a:p>
        </p:txBody>
      </p:sp>
      <p:sp>
        <p:nvSpPr>
          <p:cNvPr id="9" name="文本框 8"/>
          <p:cNvSpPr txBox="1"/>
          <p:nvPr/>
        </p:nvSpPr>
        <p:spPr>
          <a:xfrm>
            <a:off x="6700837" y="2692400"/>
            <a:ext cx="1410891" cy="610235"/>
          </a:xfrm>
          <a:prstGeom prst="rect">
            <a:avLst/>
          </a:prstGeom>
          <a:solidFill>
            <a:schemeClr val="tx2">
              <a:lumMod val="40000"/>
              <a:lumOff val="60000"/>
            </a:schemeClr>
          </a:solidFill>
        </p:spPr>
        <p:txBody>
          <a:bodyPr wrap="square" rtlCol="0">
            <a:spAutoFit/>
          </a:bodyPr>
          <a:p>
            <a:r>
              <a:rPr lang="en-US" altLang="zh-CN" sz="1685">
                <a:solidFill>
                  <a:schemeClr val="bg1"/>
                </a:solidFill>
              </a:rPr>
              <a:t>Multi-Cloud Management</a:t>
            </a:r>
            <a:endParaRPr lang="en-US" altLang="zh-CN" sz="1685">
              <a:solidFill>
                <a:schemeClr val="bg1"/>
              </a:solidFill>
            </a:endParaRPr>
          </a:p>
        </p:txBody>
      </p:sp>
      <p:sp>
        <p:nvSpPr>
          <p:cNvPr id="10" name="矩形 9"/>
          <p:cNvSpPr>
            <a:spLocks noChangeArrowheads="1"/>
          </p:cNvSpPr>
          <p:nvPr/>
        </p:nvSpPr>
        <p:spPr bwMode="auto">
          <a:xfrm>
            <a:off x="771737" y="1450340"/>
            <a:ext cx="7434157" cy="1178137"/>
          </a:xfrm>
          <a:prstGeom prst="rect">
            <a:avLst/>
          </a:prstGeom>
          <a:noFill/>
          <a:ln w="9525">
            <a:solidFill>
              <a:schemeClr val="accent3">
                <a:lumMod val="40000"/>
                <a:lumOff val="60000"/>
              </a:schemeClr>
            </a:solidFill>
            <a:miter lim="800000"/>
          </a:ln>
          <a:extLst>
            <a:ext uri="{909E8E84-426E-40DD-AFC4-6F175D3DCCD1}">
              <a14:hiddenFill xmlns:a14="http://schemas.microsoft.com/office/drawing/2010/main">
                <a:solidFill>
                  <a:srgbClr val="FFFFFF"/>
                </a:solidFill>
              </a14:hiddenFill>
            </a:ext>
          </a:extLst>
        </p:spPr>
        <p:txBody>
          <a:bodyPr wrap="square" lIns="102406" tIns="51203" rIns="102406" bIns="51203">
            <a:noAutofit/>
          </a:bodyPr>
          <a:lstStyle>
            <a:lvl1pPr>
              <a:defRPr kumimoji="1" sz="2400">
                <a:solidFill>
                  <a:schemeClr val="tx1"/>
                </a:solidFill>
                <a:latin typeface="Arial" panose="020B0604020202020204" pitchFamily="34" charset="0"/>
                <a:ea typeface="SimSun" panose="02010600030101010101" pitchFamily="2" charset="-122"/>
              </a:defRPr>
            </a:lvl1pPr>
            <a:lvl2pPr marL="742950" indent="-285750">
              <a:defRPr kumimoji="1" sz="2400">
                <a:solidFill>
                  <a:schemeClr val="tx1"/>
                </a:solidFill>
                <a:latin typeface="Arial" panose="020B0604020202020204" pitchFamily="34" charset="0"/>
                <a:ea typeface="SimSun" panose="02010600030101010101" pitchFamily="2" charset="-122"/>
              </a:defRPr>
            </a:lvl2pPr>
            <a:lvl3pPr marL="1143000" indent="-228600">
              <a:defRPr kumimoji="1" sz="2400">
                <a:solidFill>
                  <a:schemeClr val="tx1"/>
                </a:solidFill>
                <a:latin typeface="Arial" panose="020B0604020202020204" pitchFamily="34" charset="0"/>
                <a:ea typeface="SimSun" panose="02010600030101010101" pitchFamily="2" charset="-122"/>
              </a:defRPr>
            </a:lvl3pPr>
            <a:lvl4pPr marL="1600200" indent="-228600">
              <a:defRPr kumimoji="1" sz="2400">
                <a:solidFill>
                  <a:schemeClr val="tx1"/>
                </a:solidFill>
                <a:latin typeface="Arial" panose="020B0604020202020204" pitchFamily="34" charset="0"/>
                <a:ea typeface="SimSun" panose="02010600030101010101" pitchFamily="2" charset="-122"/>
              </a:defRPr>
            </a:lvl4pPr>
            <a:lvl5pPr marL="2057400" indent="-228600">
              <a:defRPr kumimoji="1" sz="2400">
                <a:solidFill>
                  <a:schemeClr val="tx1"/>
                </a:solidFill>
                <a:latin typeface="Arial" panose="020B0604020202020204" pitchFamily="34" charset="0"/>
                <a:ea typeface="SimSun"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SimSun" panose="02010600030101010101" pitchFamily="2" charset="-122"/>
              </a:defRPr>
            </a:lvl9pPr>
          </a:lstStyle>
          <a:p>
            <a:pPr algn="ctr" fontAlgn="b"/>
            <a:endParaRPr kumimoji="0" lang="en-US" altLang="zh-CN" sz="2135" b="1" dirty="0">
              <a:solidFill>
                <a:schemeClr val="accent6"/>
              </a:solidFill>
              <a:latin typeface="Century Gothic" panose="020B0502020202020204" pitchFamily="34" charset="0"/>
              <a:ea typeface="Microsoft YaHei" panose="020B0503020204020204" charset="-122"/>
            </a:endParaRPr>
          </a:p>
          <a:p>
            <a:pPr algn="ctr" fontAlgn="b"/>
            <a:r>
              <a:rPr kumimoji="0" lang="en-US" altLang="zh-CN" sz="2135" b="1" dirty="0">
                <a:solidFill>
                  <a:schemeClr val="accent6"/>
                </a:solidFill>
                <a:latin typeface="Century Gothic" panose="020B0502020202020204" pitchFamily="34" charset="0"/>
                <a:ea typeface="Microsoft YaHei" panose="020B0503020204020204" charset="-122"/>
              </a:rPr>
              <a:t>One Management for all workloads</a:t>
            </a:r>
            <a:endParaRPr kumimoji="0" lang="en-US" altLang="zh-CN" sz="2135" b="1" dirty="0">
              <a:solidFill>
                <a:schemeClr val="accent6"/>
              </a:solidFill>
              <a:latin typeface="Century Gothic" panose="020B0502020202020204" pitchFamily="34" charset="0"/>
              <a:ea typeface="Microsoft YaHei" panose="020B0503020204020204" charset="-122"/>
            </a:endParaRPr>
          </a:p>
        </p:txBody>
      </p:sp>
      <p:sp>
        <p:nvSpPr>
          <p:cNvPr id="11" name="文本框 10"/>
          <p:cNvSpPr txBox="1"/>
          <p:nvPr/>
        </p:nvSpPr>
        <p:spPr>
          <a:xfrm>
            <a:off x="323850" y="177800"/>
            <a:ext cx="8961543" cy="460375"/>
          </a:xfrm>
          <a:prstGeom prst="rect">
            <a:avLst/>
          </a:prstGeom>
          <a:noFill/>
        </p:spPr>
        <p:txBody>
          <a:bodyPr wrap="square" rtlCol="0" anchor="t">
            <a:spAutoFit/>
          </a:bodyPr>
          <a:p>
            <a:r>
              <a:rPr kumimoji="1" lang="en-US" altLang="zh-CN" sz="2400" b="1" dirty="0">
                <a:solidFill>
                  <a:schemeClr val="bg1"/>
                </a:solidFill>
                <a:latin typeface="Century Gothic" panose="020B0502020202020204" pitchFamily="34" charset="0"/>
                <a:ea typeface="Microsoft YaHei" panose="020B0503020204020204" charset="-122"/>
                <a:cs typeface="Microsoft YaHei" panose="020B0503020204020204" charset="-122"/>
                <a:sym typeface="+mn-ea"/>
              </a:rPr>
              <a:t>HCI</a:t>
            </a:r>
            <a:r>
              <a:rPr kumimoji="1" lang="zh-CN" altLang="en-US" sz="2400" b="1" dirty="0">
                <a:solidFill>
                  <a:schemeClr val="bg1"/>
                </a:solidFill>
                <a:latin typeface="Century Gothic" panose="020B0502020202020204" pitchFamily="34" charset="0"/>
                <a:ea typeface="Microsoft YaHei" panose="020B0503020204020204" charset="-122"/>
                <a:cs typeface="Microsoft YaHei" panose="020B0503020204020204" charset="-122"/>
                <a:sym typeface="+mn-ea"/>
              </a:rPr>
              <a:t>：</a:t>
            </a:r>
            <a:r>
              <a:rPr kumimoji="1" lang="en-US" altLang="zh-CN" sz="2400" b="1" dirty="0">
                <a:solidFill>
                  <a:schemeClr val="bg1"/>
                </a:solidFill>
                <a:latin typeface="Century Gothic" panose="020B0502020202020204" pitchFamily="34" charset="0"/>
                <a:ea typeface="Microsoft YaHei" panose="020B0503020204020204" charset="-122"/>
                <a:cs typeface="Microsoft YaHei" panose="020B0503020204020204" charset="-122"/>
                <a:sym typeface="+mn-ea"/>
              </a:rPr>
              <a:t>Hardware consolidation and  Silo termination</a:t>
            </a:r>
            <a:endParaRPr kumimoji="1" lang="en-US" altLang="zh-CN" sz="2400" b="1" dirty="0">
              <a:solidFill>
                <a:schemeClr val="bg1"/>
              </a:solidFill>
              <a:latin typeface="Century Gothic" panose="020B0502020202020204" pitchFamily="34" charset="0"/>
              <a:ea typeface="Microsoft YaHei" panose="020B0503020204020204" charset="-122"/>
              <a:cs typeface="Microsoft YaHei" panose="020B0503020204020204" charset="-122"/>
              <a:sym typeface="+mn-ea"/>
            </a:endParaRPr>
          </a:p>
        </p:txBody>
      </p:sp>
      <p:pic>
        <p:nvPicPr>
          <p:cNvPr id="19" name="图片 18"/>
          <p:cNvPicPr>
            <a:picLocks noChangeAspect="1"/>
          </p:cNvPicPr>
          <p:nvPr/>
        </p:nvPicPr>
        <p:blipFill>
          <a:blip r:embed="rId8"/>
          <a:stretch>
            <a:fillRect/>
          </a:stretch>
        </p:blipFill>
        <p:spPr>
          <a:xfrm>
            <a:off x="8839200" y="1041400"/>
            <a:ext cx="1460500" cy="1148503"/>
          </a:xfrm>
          <a:prstGeom prst="rect">
            <a:avLst/>
          </a:prstGeom>
        </p:spPr>
      </p:pic>
      <p:sp>
        <p:nvSpPr>
          <p:cNvPr id="20" name="文本框 19"/>
          <p:cNvSpPr txBox="1"/>
          <p:nvPr/>
        </p:nvSpPr>
        <p:spPr>
          <a:xfrm>
            <a:off x="8788400" y="2159000"/>
            <a:ext cx="1665393" cy="460375"/>
          </a:xfrm>
          <a:prstGeom prst="rect">
            <a:avLst/>
          </a:prstGeom>
          <a:noFill/>
        </p:spPr>
        <p:txBody>
          <a:bodyPr wrap="square" rtlCol="0">
            <a:spAutoFit/>
          </a:bodyPr>
          <a:p>
            <a:r>
              <a:rPr lang="en-US" altLang="zh-CN" sz="2400">
                <a:solidFill>
                  <a:schemeClr val="bg1"/>
                </a:solidFill>
              </a:rPr>
              <a:t>Innovation</a:t>
            </a:r>
            <a:endParaRPr lang="en-US" altLang="zh-CN" sz="24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6402298"/>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sz="1200" dirty="0"/>
            </a:p>
          </p:txBody>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dirty="0"/>
            </a:p>
          </p:txBody>
        </p:sp>
      </p:grpSp>
      <p:sp>
        <p:nvSpPr>
          <p:cNvPr id="7" name="Freeform 7"/>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sz="1200" dirty="0"/>
          </a:p>
        </p:txBody>
      </p:sp>
      <p:sp>
        <p:nvSpPr>
          <p:cNvPr id="8" name="TextBox 8"/>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1335"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13" name="Freeform 9"/>
          <p:cNvSpPr/>
          <p:nvPr/>
        </p:nvSpPr>
        <p:spPr>
          <a:xfrm>
            <a:off x="9855200" y="25400"/>
            <a:ext cx="2260600" cy="591397"/>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sz="1200" dirty="0"/>
          </a:p>
        </p:txBody>
      </p:sp>
      <p:sp>
        <p:nvSpPr>
          <p:cNvPr id="15" name="文本框 14"/>
          <p:cNvSpPr txBox="1"/>
          <p:nvPr/>
        </p:nvSpPr>
        <p:spPr>
          <a:xfrm>
            <a:off x="457200" y="1397000"/>
            <a:ext cx="6988387" cy="4075430"/>
          </a:xfrm>
          <a:prstGeom prst="rect">
            <a:avLst/>
          </a:prstGeom>
          <a:noFill/>
        </p:spPr>
        <p:txBody>
          <a:bodyPr wrap="square" rtlCol="0">
            <a:spAutoFit/>
          </a:bodyPr>
          <a:p>
            <a:r>
              <a:rPr lang="en-US" altLang="zh-CN" sz="2135" b="1">
                <a:solidFill>
                  <a:schemeClr val="bg1"/>
                </a:solidFill>
                <a:latin typeface="Arial" panose="020B0604020202020204" pitchFamily="34" charset="0"/>
                <a:ea typeface="SimSun" panose="02010600030101010101" pitchFamily="2" charset="-122"/>
                <a:cs typeface="Arial" panose="020B0604020202020204" pitchFamily="34" charset="0"/>
              </a:rPr>
              <a:t>nSAN: </a:t>
            </a:r>
            <a:r>
              <a:rPr lang="en-US" altLang="zh-CN" sz="1865">
                <a:solidFill>
                  <a:schemeClr val="bg1"/>
                </a:solidFill>
                <a:latin typeface="Arial" panose="020B0604020202020204" pitchFamily="34" charset="0"/>
                <a:ea typeface="SimSun" panose="02010600030101010101" pitchFamily="2" charset="-122"/>
                <a:cs typeface="Arial" panose="020B0604020202020204" pitchFamily="34" charset="0"/>
              </a:rPr>
              <a:t>Ceph based distributed block storage made for less IOPS intensive use cases. </a:t>
            </a:r>
            <a:r>
              <a:rPr lang="en-US" altLang="zh-CN" sz="1865">
                <a:solidFill>
                  <a:schemeClr val="bg1"/>
                </a:solidFill>
                <a:latin typeface="Arial" panose="020B0604020202020204" pitchFamily="34" charset="0"/>
                <a:ea typeface="SimSun" panose="02010600030101010101" pitchFamily="2" charset="-122"/>
                <a:cs typeface="Arial" panose="020B0604020202020204" pitchFamily="34" charset="0"/>
                <a:sym typeface="+mn-ea"/>
              </a:rPr>
              <a:t>less than 50% of the raw disks are usable.</a:t>
            </a:r>
            <a:endParaRPr lang="en-US" altLang="zh-CN" sz="2135">
              <a:solidFill>
                <a:schemeClr val="bg1"/>
              </a:solidFill>
              <a:latin typeface="Arial" panose="020B0604020202020204" pitchFamily="34" charset="0"/>
              <a:ea typeface="SimSun" panose="02010600030101010101" pitchFamily="2" charset="-122"/>
              <a:cs typeface="Arial" panose="020B0604020202020204" pitchFamily="34" charset="0"/>
            </a:endParaRPr>
          </a:p>
          <a:p>
            <a:endParaRPr lang="en-US" altLang="zh-CN" sz="2135">
              <a:solidFill>
                <a:schemeClr val="bg1"/>
              </a:solidFill>
              <a:latin typeface="Arial" panose="020B0604020202020204" pitchFamily="34" charset="0"/>
              <a:ea typeface="SimSun" panose="02010600030101010101" pitchFamily="2" charset="-122"/>
              <a:cs typeface="Arial" panose="020B0604020202020204" pitchFamily="34" charset="0"/>
            </a:endParaRPr>
          </a:p>
          <a:p>
            <a:r>
              <a:rPr lang="en-US" altLang="zh-CN" sz="2135" b="1">
                <a:solidFill>
                  <a:schemeClr val="bg1"/>
                </a:solidFill>
                <a:latin typeface="Arial" panose="020B0604020202020204" pitchFamily="34" charset="0"/>
                <a:ea typeface="SimSun" panose="02010600030101010101" pitchFamily="2" charset="-122"/>
                <a:cs typeface="Arial" panose="020B0604020202020204" pitchFamily="34" charset="0"/>
              </a:rPr>
              <a:t>nSAN-flash:</a:t>
            </a:r>
            <a:r>
              <a:rPr lang="en-US" altLang="zh-CN" sz="2135">
                <a:solidFill>
                  <a:schemeClr val="bg1"/>
                </a:solidFill>
                <a:latin typeface="Arial" panose="020B0604020202020204" pitchFamily="34" charset="0"/>
                <a:ea typeface="SimSun" panose="02010600030101010101" pitchFamily="2" charset="-122"/>
                <a:cs typeface="Arial" panose="020B0604020202020204" pitchFamily="34" charset="0"/>
              </a:rPr>
              <a:t> </a:t>
            </a:r>
            <a:r>
              <a:rPr lang="en-US" altLang="zh-CN" sz="1865">
                <a:solidFill>
                  <a:schemeClr val="bg1"/>
                </a:solidFill>
                <a:latin typeface="Arial" panose="020B0604020202020204" pitchFamily="34" charset="0"/>
                <a:ea typeface="SimSun" panose="02010600030101010101" pitchFamily="2" charset="-122"/>
                <a:cs typeface="Arial" panose="020B0604020202020204" pitchFamily="34" charset="0"/>
              </a:rPr>
              <a:t>Full flash distributed storage, 100% self-developped software serving high performance block storage.  less than 50% of the raw disks are usable.</a:t>
            </a:r>
            <a:endParaRPr lang="en-US" altLang="zh-CN" sz="2135">
              <a:solidFill>
                <a:schemeClr val="bg1"/>
              </a:solidFill>
              <a:latin typeface="Arial" panose="020B0604020202020204" pitchFamily="34" charset="0"/>
              <a:ea typeface="SimSun" panose="02010600030101010101" pitchFamily="2" charset="-122"/>
              <a:cs typeface="Arial" panose="020B0604020202020204" pitchFamily="34" charset="0"/>
            </a:endParaRPr>
          </a:p>
          <a:p>
            <a:endParaRPr lang="en-US" altLang="zh-CN" sz="2135">
              <a:solidFill>
                <a:schemeClr val="bg1"/>
              </a:solidFill>
              <a:latin typeface="Arial" panose="020B0604020202020204" pitchFamily="34" charset="0"/>
              <a:ea typeface="SimSun" panose="02010600030101010101" pitchFamily="2" charset="-122"/>
              <a:cs typeface="Arial" panose="020B0604020202020204" pitchFamily="34" charset="0"/>
            </a:endParaRPr>
          </a:p>
          <a:p>
            <a:r>
              <a:rPr lang="en-US" altLang="zh-CN" sz="2135" b="1">
                <a:solidFill>
                  <a:schemeClr val="bg1"/>
                </a:solidFill>
                <a:latin typeface="Arial" panose="020B0604020202020204" pitchFamily="34" charset="0"/>
                <a:ea typeface="SimSun" panose="02010600030101010101" pitchFamily="2" charset="-122"/>
                <a:cs typeface="Arial" panose="020B0604020202020204" pitchFamily="34" charset="0"/>
              </a:rPr>
              <a:t>nSDS: </a:t>
            </a:r>
            <a:r>
              <a:rPr lang="en-US" altLang="zh-CN" sz="1865">
                <a:solidFill>
                  <a:schemeClr val="bg1"/>
                </a:solidFill>
                <a:latin typeface="Arial" panose="020B0604020202020204" pitchFamily="34" charset="0"/>
                <a:ea typeface="SimSun" panose="02010600030101010101" pitchFamily="2" charset="-122"/>
                <a:cs typeface="Arial" panose="020B0604020202020204" pitchFamily="34" charset="0"/>
              </a:rPr>
              <a:t>suitable for all use cases especially in need of large deployments with need of block, file and object storage. want to have high ratio of utilization of the hardware disks. more than 65%  of the raw disk are usable.</a:t>
            </a:r>
            <a:endParaRPr lang="en-US" altLang="zh-CN" sz="2135">
              <a:solidFill>
                <a:schemeClr val="bg1"/>
              </a:solidFill>
              <a:latin typeface="Arial" panose="020B0604020202020204" pitchFamily="34" charset="0"/>
              <a:ea typeface="SimSun" panose="02010600030101010101" pitchFamily="2" charset="-122"/>
              <a:cs typeface="Arial" panose="020B0604020202020204" pitchFamily="34" charset="0"/>
            </a:endParaRPr>
          </a:p>
          <a:p>
            <a:endParaRPr lang="en-US" altLang="zh-CN" sz="2135">
              <a:solidFill>
                <a:schemeClr val="bg1"/>
              </a:solidFill>
              <a:latin typeface="Arial" panose="020B0604020202020204" pitchFamily="34" charset="0"/>
              <a:ea typeface="SimSun" panose="02010600030101010101" pitchFamily="2" charset="-122"/>
              <a:cs typeface="Arial" panose="020B0604020202020204" pitchFamily="34" charset="0"/>
            </a:endParaRPr>
          </a:p>
        </p:txBody>
      </p:sp>
      <p:sp>
        <p:nvSpPr>
          <p:cNvPr id="16" name="文本框 15"/>
          <p:cNvSpPr txBox="1"/>
          <p:nvPr/>
        </p:nvSpPr>
        <p:spPr>
          <a:xfrm>
            <a:off x="508000" y="228600"/>
            <a:ext cx="7009977" cy="501650"/>
          </a:xfrm>
          <a:prstGeom prst="rect">
            <a:avLst/>
          </a:prstGeom>
          <a:noFill/>
        </p:spPr>
        <p:txBody>
          <a:bodyPr wrap="square" rtlCol="0">
            <a:spAutoFit/>
          </a:bodyPr>
          <a:p>
            <a:r>
              <a:rPr lang="en-US" altLang="zh-CN" sz="2665" b="1">
                <a:solidFill>
                  <a:schemeClr val="bg1"/>
                </a:solidFill>
                <a:latin typeface="SimSun" panose="02010600030101010101" pitchFamily="2" charset="-122"/>
                <a:ea typeface="SimSun" panose="02010600030101010101" pitchFamily="2" charset="-122"/>
              </a:rPr>
              <a:t>Distributed storage Solutions Options</a:t>
            </a:r>
            <a:endParaRPr lang="en-US" altLang="zh-CN" sz="2665" b="1">
              <a:solidFill>
                <a:schemeClr val="bg1"/>
              </a:solidFill>
              <a:latin typeface="SimSun" panose="02010600030101010101" pitchFamily="2" charset="-122"/>
              <a:ea typeface="SimSun" panose="02010600030101010101" pitchFamily="2" charset="-122"/>
            </a:endParaRPr>
          </a:p>
        </p:txBody>
      </p:sp>
      <p:pic>
        <p:nvPicPr>
          <p:cNvPr id="17" name="图片 16"/>
          <p:cNvPicPr>
            <a:picLocks noChangeAspect="1"/>
          </p:cNvPicPr>
          <p:nvPr/>
        </p:nvPicPr>
        <p:blipFill>
          <a:blip r:embed="rId3"/>
          <a:stretch>
            <a:fillRect/>
          </a:stretch>
        </p:blipFill>
        <p:spPr>
          <a:xfrm>
            <a:off x="7278370" y="1084157"/>
            <a:ext cx="4634230" cy="46448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6402298"/>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sz="1200" dirty="0"/>
            </a:p>
          </p:txBody>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dirty="0"/>
            </a:p>
          </p:txBody>
        </p:sp>
      </p:grpSp>
      <p:sp>
        <p:nvSpPr>
          <p:cNvPr id="6" name="Freeform 6"/>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sz="1200" dirty="0"/>
          </a:p>
        </p:txBody>
      </p:sp>
      <p:sp>
        <p:nvSpPr>
          <p:cNvPr id="7" name="TextBox 7"/>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1335"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17" name="圆角矩形 173"/>
          <p:cNvSpPr/>
          <p:nvPr>
            <p:custDataLst>
              <p:tags r:id="rId2"/>
            </p:custDataLst>
          </p:nvPr>
        </p:nvSpPr>
        <p:spPr>
          <a:xfrm>
            <a:off x="5926455" y="1111885"/>
            <a:ext cx="6021070" cy="4800600"/>
          </a:xfrm>
          <a:prstGeom prst="roundRect">
            <a:avLst>
              <a:gd name="adj" fmla="val 0"/>
            </a:avLst>
          </a:prstGeom>
          <a:solidFill>
            <a:srgbClr val="ECEEF5"/>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dirty="0">
              <a:ln>
                <a:noFill/>
              </a:ln>
              <a:solidFill>
                <a:prstClr val="white"/>
              </a:solidFill>
              <a:effectLst/>
              <a:uLnTx/>
              <a:uFillTx/>
              <a:latin typeface="Microsoft YaHei" panose="020B0503020204020204" charset="-122"/>
              <a:ea typeface="Microsoft YaHei" panose="020B0503020204020204" charset="-122"/>
              <a:cs typeface="Source Han Sans CN" panose="020B0800000000000000" charset="-122"/>
            </a:endParaRPr>
          </a:p>
        </p:txBody>
      </p:sp>
      <p:grpSp>
        <p:nvGrpSpPr>
          <p:cNvPr id="5" name="组合 4"/>
          <p:cNvGrpSpPr/>
          <p:nvPr/>
        </p:nvGrpSpPr>
        <p:grpSpPr>
          <a:xfrm>
            <a:off x="326390" y="1206500"/>
            <a:ext cx="5238750" cy="3252470"/>
            <a:chOff x="-12" y="2617"/>
            <a:chExt cx="8250" cy="5122"/>
          </a:xfrm>
        </p:grpSpPr>
        <p:sp>
          <p:nvSpPr>
            <p:cNvPr id="45" name="圆角矩形"/>
            <p:cNvSpPr/>
            <p:nvPr>
              <p:custDataLst>
                <p:tags r:id="rId3"/>
              </p:custDataLst>
            </p:nvPr>
          </p:nvSpPr>
          <p:spPr>
            <a:xfrm>
              <a:off x="1557" y="5977"/>
              <a:ext cx="6681" cy="1098"/>
            </a:xfrm>
            <a:prstGeom prst="roundRect">
              <a:avLst>
                <a:gd name="adj" fmla="val 4309"/>
              </a:avLst>
            </a:prstGeom>
            <a:gradFill>
              <a:gsLst>
                <a:gs pos="0">
                  <a:srgbClr val="9461FE"/>
                </a:gs>
                <a:gs pos="100000">
                  <a:srgbClr val="6A2CE9">
                    <a:alpha val="59753"/>
                  </a:srgbClr>
                </a:gs>
              </a:gsLst>
            </a:gradFill>
            <a:ln w="12700">
              <a:miter lim="400000"/>
            </a:ln>
          </p:spPr>
          <p:txBody>
            <a:bodyPr lIns="43348" tIns="43348" rIns="43348" bIns="43348" anchor="ctr"/>
            <a:lstStyle/>
            <a:p>
              <a:pPr defTabSz="782320">
                <a:defRPr sz="56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endParaRPr sz="1800"/>
            </a:p>
          </p:txBody>
        </p:sp>
        <p:sp>
          <p:nvSpPr>
            <p:cNvPr id="46" name="圆角矩形"/>
            <p:cNvSpPr/>
            <p:nvPr>
              <p:custDataLst>
                <p:tags r:id="rId4"/>
              </p:custDataLst>
            </p:nvPr>
          </p:nvSpPr>
          <p:spPr>
            <a:xfrm>
              <a:off x="1557" y="3818"/>
              <a:ext cx="6681" cy="1615"/>
            </a:xfrm>
            <a:prstGeom prst="roundRect">
              <a:avLst>
                <a:gd name="adj" fmla="val 2807"/>
              </a:avLst>
            </a:prstGeom>
            <a:gradFill>
              <a:gsLst>
                <a:gs pos="0">
                  <a:srgbClr val="9461FE"/>
                </a:gs>
                <a:gs pos="100000">
                  <a:srgbClr val="6A2CE9">
                    <a:alpha val="59753"/>
                  </a:srgbClr>
                </a:gs>
              </a:gsLst>
            </a:gradFill>
            <a:ln w="12700">
              <a:miter lim="400000"/>
            </a:ln>
          </p:spPr>
          <p:txBody>
            <a:bodyPr lIns="43348" tIns="43348" rIns="43348" bIns="43348" anchor="ctr"/>
            <a:lstStyle/>
            <a:p>
              <a:pPr defTabSz="782320">
                <a:defRPr sz="56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endParaRPr sz="1800"/>
            </a:p>
          </p:txBody>
        </p:sp>
        <p:grpSp>
          <p:nvGrpSpPr>
            <p:cNvPr id="98" name="组合 97"/>
            <p:cNvGrpSpPr/>
            <p:nvPr/>
          </p:nvGrpSpPr>
          <p:grpSpPr>
            <a:xfrm rot="0">
              <a:off x="1883" y="6296"/>
              <a:ext cx="6075" cy="453"/>
              <a:chOff x="7342756" y="3964396"/>
              <a:chExt cx="3857625" cy="330835"/>
            </a:xfrm>
          </p:grpSpPr>
          <p:pic>
            <p:nvPicPr>
              <p:cNvPr id="48" name="图像" descr="图像"/>
              <p:cNvPicPr>
                <a:picLocks noChangeAspect="1"/>
              </p:cNvPicPr>
              <p:nvPr>
                <p:custDataLst>
                  <p:tags r:id="rId5"/>
                </p:custDataLst>
              </p:nvPr>
            </p:nvPicPr>
            <p:blipFill>
              <a:blip r:embed="rId6"/>
              <a:stretch>
                <a:fillRect/>
              </a:stretch>
            </p:blipFill>
            <p:spPr>
              <a:xfrm>
                <a:off x="7342756" y="3964396"/>
                <a:ext cx="192405" cy="330835"/>
              </a:xfrm>
              <a:prstGeom prst="rect">
                <a:avLst/>
              </a:prstGeom>
              <a:ln w="12700">
                <a:miter lim="400000"/>
                <a:headEnd/>
                <a:tailEnd/>
              </a:ln>
            </p:spPr>
          </p:pic>
          <p:pic>
            <p:nvPicPr>
              <p:cNvPr id="49" name="图像" descr="图像"/>
              <p:cNvPicPr>
                <a:picLocks noChangeAspect="1"/>
              </p:cNvPicPr>
              <p:nvPr>
                <p:custDataLst>
                  <p:tags r:id="rId7"/>
                </p:custDataLst>
              </p:nvPr>
            </p:nvPicPr>
            <p:blipFill>
              <a:blip r:embed="rId6"/>
              <a:stretch>
                <a:fillRect/>
              </a:stretch>
            </p:blipFill>
            <p:spPr>
              <a:xfrm>
                <a:off x="7596121" y="3964396"/>
                <a:ext cx="192405" cy="330835"/>
              </a:xfrm>
              <a:prstGeom prst="rect">
                <a:avLst/>
              </a:prstGeom>
              <a:ln w="12700">
                <a:miter lim="400000"/>
                <a:headEnd/>
                <a:tailEnd/>
              </a:ln>
            </p:spPr>
          </p:pic>
          <p:pic>
            <p:nvPicPr>
              <p:cNvPr id="50" name="图像" descr="图像"/>
              <p:cNvPicPr>
                <a:picLocks noChangeAspect="1"/>
              </p:cNvPicPr>
              <p:nvPr>
                <p:custDataLst>
                  <p:tags r:id="rId8"/>
                </p:custDataLst>
              </p:nvPr>
            </p:nvPicPr>
            <p:blipFill>
              <a:blip r:embed="rId6"/>
              <a:stretch>
                <a:fillRect/>
              </a:stretch>
            </p:blipFill>
            <p:spPr>
              <a:xfrm>
                <a:off x="7849486" y="3964396"/>
                <a:ext cx="192405" cy="330835"/>
              </a:xfrm>
              <a:prstGeom prst="rect">
                <a:avLst/>
              </a:prstGeom>
              <a:ln w="12700">
                <a:miter lim="400000"/>
                <a:headEnd/>
                <a:tailEnd/>
              </a:ln>
            </p:spPr>
          </p:pic>
          <p:pic>
            <p:nvPicPr>
              <p:cNvPr id="51" name="图像" descr="图像"/>
              <p:cNvPicPr>
                <a:picLocks noChangeAspect="1"/>
              </p:cNvPicPr>
              <p:nvPr>
                <p:custDataLst>
                  <p:tags r:id="rId9"/>
                </p:custDataLst>
              </p:nvPr>
            </p:nvPicPr>
            <p:blipFill>
              <a:blip r:embed="rId6"/>
              <a:stretch>
                <a:fillRect/>
              </a:stretch>
            </p:blipFill>
            <p:spPr>
              <a:xfrm>
                <a:off x="8103486" y="3964396"/>
                <a:ext cx="192405" cy="330835"/>
              </a:xfrm>
              <a:prstGeom prst="rect">
                <a:avLst/>
              </a:prstGeom>
              <a:ln w="12700">
                <a:miter lim="400000"/>
                <a:headEnd/>
                <a:tailEnd/>
              </a:ln>
            </p:spPr>
          </p:pic>
          <p:pic>
            <p:nvPicPr>
              <p:cNvPr id="52" name="图像" descr="图像"/>
              <p:cNvPicPr>
                <a:picLocks noChangeAspect="1"/>
              </p:cNvPicPr>
              <p:nvPr>
                <p:custDataLst>
                  <p:tags r:id="rId10"/>
                </p:custDataLst>
              </p:nvPr>
            </p:nvPicPr>
            <p:blipFill>
              <a:blip r:embed="rId6"/>
              <a:stretch>
                <a:fillRect/>
              </a:stretch>
            </p:blipFill>
            <p:spPr>
              <a:xfrm>
                <a:off x="8356851" y="3964396"/>
                <a:ext cx="192405" cy="330835"/>
              </a:xfrm>
              <a:prstGeom prst="rect">
                <a:avLst/>
              </a:prstGeom>
              <a:ln w="12700">
                <a:miter lim="400000"/>
                <a:headEnd/>
                <a:tailEnd/>
              </a:ln>
            </p:spPr>
          </p:pic>
          <p:pic>
            <p:nvPicPr>
              <p:cNvPr id="54" name="图像" descr="图像"/>
              <p:cNvPicPr>
                <a:picLocks noChangeAspect="1"/>
              </p:cNvPicPr>
              <p:nvPr>
                <p:custDataLst>
                  <p:tags r:id="rId11"/>
                </p:custDataLst>
              </p:nvPr>
            </p:nvPicPr>
            <p:blipFill>
              <a:blip r:embed="rId6"/>
              <a:stretch>
                <a:fillRect/>
              </a:stretch>
            </p:blipFill>
            <p:spPr>
              <a:xfrm>
                <a:off x="8667366" y="3964396"/>
                <a:ext cx="191770" cy="330835"/>
              </a:xfrm>
              <a:prstGeom prst="rect">
                <a:avLst/>
              </a:prstGeom>
              <a:ln w="12700">
                <a:miter lim="400000"/>
                <a:headEnd/>
                <a:tailEnd/>
              </a:ln>
            </p:spPr>
          </p:pic>
          <p:pic>
            <p:nvPicPr>
              <p:cNvPr id="55" name="图像" descr="图像"/>
              <p:cNvPicPr>
                <a:picLocks noChangeAspect="1"/>
              </p:cNvPicPr>
              <p:nvPr>
                <p:custDataLst>
                  <p:tags r:id="rId12"/>
                </p:custDataLst>
              </p:nvPr>
            </p:nvPicPr>
            <p:blipFill>
              <a:blip r:embed="rId6"/>
              <a:stretch>
                <a:fillRect/>
              </a:stretch>
            </p:blipFill>
            <p:spPr>
              <a:xfrm>
                <a:off x="8920731" y="3964396"/>
                <a:ext cx="192405" cy="330835"/>
              </a:xfrm>
              <a:prstGeom prst="rect">
                <a:avLst/>
              </a:prstGeom>
              <a:ln w="12700">
                <a:miter lim="400000"/>
                <a:headEnd/>
                <a:tailEnd/>
              </a:ln>
            </p:spPr>
          </p:pic>
          <p:pic>
            <p:nvPicPr>
              <p:cNvPr id="56" name="图像" descr="图像"/>
              <p:cNvPicPr>
                <a:picLocks noChangeAspect="1"/>
              </p:cNvPicPr>
              <p:nvPr>
                <p:custDataLst>
                  <p:tags r:id="rId13"/>
                </p:custDataLst>
              </p:nvPr>
            </p:nvPicPr>
            <p:blipFill>
              <a:blip r:embed="rId6"/>
              <a:stretch>
                <a:fillRect/>
              </a:stretch>
            </p:blipFill>
            <p:spPr>
              <a:xfrm>
                <a:off x="9174096" y="3964396"/>
                <a:ext cx="192405" cy="330835"/>
              </a:xfrm>
              <a:prstGeom prst="rect">
                <a:avLst/>
              </a:prstGeom>
              <a:ln w="12700">
                <a:miter lim="400000"/>
                <a:headEnd/>
                <a:tailEnd/>
              </a:ln>
            </p:spPr>
          </p:pic>
          <p:pic>
            <p:nvPicPr>
              <p:cNvPr id="57" name="图像" descr="图像"/>
              <p:cNvPicPr>
                <a:picLocks noChangeAspect="1"/>
              </p:cNvPicPr>
              <p:nvPr>
                <p:custDataLst>
                  <p:tags r:id="rId14"/>
                </p:custDataLst>
              </p:nvPr>
            </p:nvPicPr>
            <p:blipFill>
              <a:blip r:embed="rId6"/>
              <a:stretch>
                <a:fillRect/>
              </a:stretch>
            </p:blipFill>
            <p:spPr>
              <a:xfrm>
                <a:off x="9428096" y="3964396"/>
                <a:ext cx="191770" cy="330835"/>
              </a:xfrm>
              <a:prstGeom prst="rect">
                <a:avLst/>
              </a:prstGeom>
              <a:ln w="12700">
                <a:miter lim="400000"/>
                <a:headEnd/>
                <a:tailEnd/>
              </a:ln>
            </p:spPr>
          </p:pic>
          <p:pic>
            <p:nvPicPr>
              <p:cNvPr id="58" name="图像" descr="图像"/>
              <p:cNvPicPr>
                <a:picLocks noChangeAspect="1"/>
              </p:cNvPicPr>
              <p:nvPr>
                <p:custDataLst>
                  <p:tags r:id="rId15"/>
                </p:custDataLst>
              </p:nvPr>
            </p:nvPicPr>
            <p:blipFill>
              <a:blip r:embed="rId6"/>
              <a:stretch>
                <a:fillRect/>
              </a:stretch>
            </p:blipFill>
            <p:spPr>
              <a:xfrm>
                <a:off x="9681461" y="3964396"/>
                <a:ext cx="192405" cy="330835"/>
              </a:xfrm>
              <a:prstGeom prst="rect">
                <a:avLst/>
              </a:prstGeom>
              <a:ln w="12700">
                <a:miter lim="400000"/>
                <a:headEnd/>
                <a:tailEnd/>
              </a:ln>
            </p:spPr>
          </p:pic>
          <p:pic>
            <p:nvPicPr>
              <p:cNvPr id="60" name="图像" descr="图像"/>
              <p:cNvPicPr>
                <a:picLocks noChangeAspect="1"/>
              </p:cNvPicPr>
              <p:nvPr>
                <p:custDataLst>
                  <p:tags r:id="rId16"/>
                </p:custDataLst>
              </p:nvPr>
            </p:nvPicPr>
            <p:blipFill>
              <a:blip r:embed="rId6"/>
              <a:stretch>
                <a:fillRect/>
              </a:stretch>
            </p:blipFill>
            <p:spPr>
              <a:xfrm>
                <a:off x="9993881" y="3964396"/>
                <a:ext cx="191770" cy="330835"/>
              </a:xfrm>
              <a:prstGeom prst="rect">
                <a:avLst/>
              </a:prstGeom>
              <a:ln w="12700">
                <a:miter lim="400000"/>
                <a:headEnd/>
                <a:tailEnd/>
              </a:ln>
            </p:spPr>
          </p:pic>
          <p:pic>
            <p:nvPicPr>
              <p:cNvPr id="61" name="图像" descr="图像"/>
              <p:cNvPicPr>
                <a:picLocks noChangeAspect="1"/>
              </p:cNvPicPr>
              <p:nvPr>
                <p:custDataLst>
                  <p:tags r:id="rId17"/>
                </p:custDataLst>
              </p:nvPr>
            </p:nvPicPr>
            <p:blipFill>
              <a:blip r:embed="rId6"/>
              <a:stretch>
                <a:fillRect/>
              </a:stretch>
            </p:blipFill>
            <p:spPr>
              <a:xfrm>
                <a:off x="10247246" y="3964396"/>
                <a:ext cx="192405" cy="330835"/>
              </a:xfrm>
              <a:prstGeom prst="rect">
                <a:avLst/>
              </a:prstGeom>
              <a:ln w="12700">
                <a:miter lim="400000"/>
                <a:headEnd/>
                <a:tailEnd/>
              </a:ln>
            </p:spPr>
          </p:pic>
          <p:pic>
            <p:nvPicPr>
              <p:cNvPr id="62" name="图像" descr="图像"/>
              <p:cNvPicPr>
                <a:picLocks noChangeAspect="1"/>
              </p:cNvPicPr>
              <p:nvPr>
                <p:custDataLst>
                  <p:tags r:id="rId18"/>
                </p:custDataLst>
              </p:nvPr>
            </p:nvPicPr>
            <p:blipFill>
              <a:blip r:embed="rId6"/>
              <a:stretch>
                <a:fillRect/>
              </a:stretch>
            </p:blipFill>
            <p:spPr>
              <a:xfrm>
                <a:off x="10500611" y="3964396"/>
                <a:ext cx="192405" cy="330835"/>
              </a:xfrm>
              <a:prstGeom prst="rect">
                <a:avLst/>
              </a:prstGeom>
              <a:ln w="12700">
                <a:miter lim="400000"/>
                <a:headEnd/>
                <a:tailEnd/>
              </a:ln>
            </p:spPr>
          </p:pic>
          <p:pic>
            <p:nvPicPr>
              <p:cNvPr id="63" name="图像" descr="图像"/>
              <p:cNvPicPr>
                <a:picLocks noChangeAspect="1"/>
              </p:cNvPicPr>
              <p:nvPr>
                <p:custDataLst>
                  <p:tags r:id="rId19"/>
                </p:custDataLst>
              </p:nvPr>
            </p:nvPicPr>
            <p:blipFill>
              <a:blip r:embed="rId6"/>
              <a:stretch>
                <a:fillRect/>
              </a:stretch>
            </p:blipFill>
            <p:spPr>
              <a:xfrm>
                <a:off x="10754611" y="3964396"/>
                <a:ext cx="191770" cy="330835"/>
              </a:xfrm>
              <a:prstGeom prst="rect">
                <a:avLst/>
              </a:prstGeom>
              <a:ln w="12700">
                <a:miter lim="400000"/>
                <a:headEnd/>
                <a:tailEnd/>
              </a:ln>
            </p:spPr>
          </p:pic>
          <p:pic>
            <p:nvPicPr>
              <p:cNvPr id="64" name="图像" descr="图像"/>
              <p:cNvPicPr>
                <a:picLocks noChangeAspect="1"/>
              </p:cNvPicPr>
              <p:nvPr>
                <p:custDataLst>
                  <p:tags r:id="rId20"/>
                </p:custDataLst>
              </p:nvPr>
            </p:nvPicPr>
            <p:blipFill>
              <a:blip r:embed="rId6"/>
              <a:stretch>
                <a:fillRect/>
              </a:stretch>
            </p:blipFill>
            <p:spPr>
              <a:xfrm>
                <a:off x="11007976" y="3964396"/>
                <a:ext cx="192405" cy="330835"/>
              </a:xfrm>
              <a:prstGeom prst="rect">
                <a:avLst/>
              </a:prstGeom>
              <a:ln w="12700">
                <a:miter lim="400000"/>
                <a:headEnd/>
                <a:tailEnd/>
              </a:ln>
            </p:spPr>
          </p:pic>
        </p:grpSp>
        <p:sp>
          <p:nvSpPr>
            <p:cNvPr id="65" name="圆角矩形"/>
            <p:cNvSpPr/>
            <p:nvPr>
              <p:custDataLst>
                <p:tags r:id="rId21"/>
              </p:custDataLst>
            </p:nvPr>
          </p:nvSpPr>
          <p:spPr>
            <a:xfrm>
              <a:off x="1577" y="2617"/>
              <a:ext cx="6641" cy="575"/>
            </a:xfrm>
            <a:prstGeom prst="roundRect">
              <a:avLst>
                <a:gd name="adj" fmla="val 8237"/>
              </a:avLst>
            </a:prstGeom>
            <a:ln w="19050">
              <a:solidFill>
                <a:srgbClr val="AC79FF"/>
              </a:solidFill>
              <a:custDash>
                <a:ds d="200000" sp="200000"/>
              </a:custDash>
              <a:miter lim="400000"/>
            </a:ln>
          </p:spPr>
          <p:txBody>
            <a:bodyPr lIns="0" tIns="0" rIns="0" bIns="0"/>
            <a:lstStyle/>
            <a:p>
              <a:pPr defTabSz="541655">
                <a:defRPr sz="31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endParaRPr sz="400">
                <a:solidFill>
                  <a:srgbClr val="FFFFFF"/>
                </a:solidFill>
              </a:endParaRPr>
            </a:p>
          </p:txBody>
        </p:sp>
        <p:sp>
          <p:nvSpPr>
            <p:cNvPr id="69" name="圆角矩形"/>
            <p:cNvSpPr/>
            <p:nvPr>
              <p:custDataLst>
                <p:tags r:id="rId22"/>
              </p:custDataLst>
            </p:nvPr>
          </p:nvSpPr>
          <p:spPr>
            <a:xfrm>
              <a:off x="1728" y="2716"/>
              <a:ext cx="916" cy="411"/>
            </a:xfrm>
            <a:prstGeom prst="roundRect">
              <a:avLst>
                <a:gd name="adj" fmla="val 10358"/>
              </a:avLst>
            </a:prstGeom>
            <a:gradFill>
              <a:gsLst>
                <a:gs pos="0">
                  <a:srgbClr val="9D92F5"/>
                </a:gs>
                <a:gs pos="100000">
                  <a:srgbClr val="7566EB"/>
                </a:gs>
              </a:gsLst>
              <a:lin ang="4200000" scaled="0"/>
            </a:gradFill>
            <a:ln w="12700" cap="flat">
              <a:noFill/>
              <a:miter lim="400000"/>
            </a:ln>
            <a:effectLst/>
          </p:spPr>
          <p:txBody>
            <a:bodyPr wrap="square" lIns="43348" tIns="43348" rIns="43348" bIns="43348" numCol="1" anchor="ctr">
              <a:noAutofit/>
            </a:bodyPr>
            <a:lstStyle/>
            <a:p>
              <a:pPr algn="ctr" defTabSz="782320">
                <a:defRPr sz="56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en-US" altLang="zh-CN" sz="1200" dirty="0">
                  <a:solidFill>
                    <a:srgbClr val="FFFFFF"/>
                  </a:solidFill>
                  <a:latin typeface="Microsoft YaHei" panose="020B0503020204020204" charset="-122"/>
                  <a:ea typeface="Microsoft YaHei" panose="020B0503020204020204" charset="-122"/>
                </a:rPr>
                <a:t>IO</a:t>
              </a:r>
              <a:endParaRPr lang="en-US" altLang="zh-CN" sz="1200" dirty="0">
                <a:solidFill>
                  <a:srgbClr val="FFFFFF"/>
                </a:solidFill>
                <a:latin typeface="Microsoft YaHei" panose="020B0503020204020204" charset="-122"/>
                <a:ea typeface="Microsoft YaHei" panose="020B0503020204020204" charset="-122"/>
              </a:endParaRPr>
            </a:p>
          </p:txBody>
        </p:sp>
        <p:sp>
          <p:nvSpPr>
            <p:cNvPr id="70" name="圆角矩形"/>
            <p:cNvSpPr/>
            <p:nvPr>
              <p:custDataLst>
                <p:tags r:id="rId23"/>
              </p:custDataLst>
            </p:nvPr>
          </p:nvSpPr>
          <p:spPr>
            <a:xfrm>
              <a:off x="2806" y="2716"/>
              <a:ext cx="916" cy="411"/>
            </a:xfrm>
            <a:prstGeom prst="roundRect">
              <a:avLst>
                <a:gd name="adj" fmla="val 10358"/>
              </a:avLst>
            </a:prstGeom>
            <a:gradFill>
              <a:gsLst>
                <a:gs pos="0">
                  <a:srgbClr val="9D92F5"/>
                </a:gs>
                <a:gs pos="100000">
                  <a:srgbClr val="7566EB"/>
                </a:gs>
              </a:gsLst>
              <a:lin ang="4200000" scaled="0"/>
            </a:gradFill>
            <a:ln w="12700" cap="flat">
              <a:noFill/>
              <a:miter lim="400000"/>
            </a:ln>
            <a:effectLst/>
          </p:spPr>
          <p:txBody>
            <a:bodyPr wrap="square" lIns="43348" tIns="43348" rIns="43348" bIns="43348" numCol="1" anchor="ctr">
              <a:noAutofit/>
            </a:bodyPr>
            <a:lstStyle/>
            <a:p>
              <a:pPr algn="ctr" defTabSz="782320">
                <a:defRPr sz="56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en-US" altLang="zh-CN" sz="1200" dirty="0">
                  <a:solidFill>
                    <a:srgbClr val="FFFFFF"/>
                  </a:solidFill>
                  <a:latin typeface="Microsoft YaHei" panose="020B0503020204020204" charset="-122"/>
                  <a:ea typeface="Microsoft YaHei" panose="020B0503020204020204" charset="-122"/>
                </a:rPr>
                <a:t>IO</a:t>
              </a:r>
              <a:endParaRPr lang="en-US" altLang="zh-CN" sz="1200" dirty="0">
                <a:solidFill>
                  <a:srgbClr val="FFFFFF"/>
                </a:solidFill>
                <a:latin typeface="Microsoft YaHei" panose="020B0503020204020204" charset="-122"/>
                <a:ea typeface="Microsoft YaHei" panose="020B0503020204020204" charset="-122"/>
              </a:endParaRPr>
            </a:p>
          </p:txBody>
        </p:sp>
        <p:sp>
          <p:nvSpPr>
            <p:cNvPr id="71" name="圆角矩形"/>
            <p:cNvSpPr/>
            <p:nvPr>
              <p:custDataLst>
                <p:tags r:id="rId24"/>
              </p:custDataLst>
            </p:nvPr>
          </p:nvSpPr>
          <p:spPr>
            <a:xfrm>
              <a:off x="3883" y="2716"/>
              <a:ext cx="916" cy="411"/>
            </a:xfrm>
            <a:prstGeom prst="roundRect">
              <a:avLst>
                <a:gd name="adj" fmla="val 10358"/>
              </a:avLst>
            </a:prstGeom>
            <a:gradFill>
              <a:gsLst>
                <a:gs pos="0">
                  <a:srgbClr val="9D92F5"/>
                </a:gs>
                <a:gs pos="100000">
                  <a:srgbClr val="7566EB"/>
                </a:gs>
              </a:gsLst>
              <a:lin ang="4200000" scaled="0"/>
            </a:gradFill>
            <a:ln w="12700" cap="flat">
              <a:noFill/>
              <a:miter lim="400000"/>
            </a:ln>
            <a:effectLst/>
          </p:spPr>
          <p:txBody>
            <a:bodyPr wrap="square" lIns="43348" tIns="43348" rIns="43348" bIns="43348" numCol="1" anchor="ctr">
              <a:noAutofit/>
            </a:bodyPr>
            <a:lstStyle/>
            <a:p>
              <a:pPr algn="ctr" defTabSz="782320">
                <a:defRPr sz="56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en-US" altLang="zh-CN" sz="1200" dirty="0">
                  <a:solidFill>
                    <a:srgbClr val="FFFFFF"/>
                  </a:solidFill>
                  <a:latin typeface="Microsoft YaHei" panose="020B0503020204020204" charset="-122"/>
                  <a:ea typeface="Microsoft YaHei" panose="020B0503020204020204" charset="-122"/>
                </a:rPr>
                <a:t>IO</a:t>
              </a:r>
              <a:endParaRPr lang="en-US" altLang="zh-CN" sz="1200" dirty="0">
                <a:solidFill>
                  <a:srgbClr val="FFFFFF"/>
                </a:solidFill>
                <a:latin typeface="Microsoft YaHei" panose="020B0503020204020204" charset="-122"/>
                <a:ea typeface="Microsoft YaHei" panose="020B0503020204020204" charset="-122"/>
              </a:endParaRPr>
            </a:p>
          </p:txBody>
        </p:sp>
        <p:sp>
          <p:nvSpPr>
            <p:cNvPr id="72" name="圆角矩形"/>
            <p:cNvSpPr/>
            <p:nvPr>
              <p:custDataLst>
                <p:tags r:id="rId25"/>
              </p:custDataLst>
            </p:nvPr>
          </p:nvSpPr>
          <p:spPr>
            <a:xfrm>
              <a:off x="4968" y="2716"/>
              <a:ext cx="916" cy="411"/>
            </a:xfrm>
            <a:prstGeom prst="roundRect">
              <a:avLst>
                <a:gd name="adj" fmla="val 10358"/>
              </a:avLst>
            </a:prstGeom>
            <a:gradFill>
              <a:gsLst>
                <a:gs pos="0">
                  <a:srgbClr val="9D92F5"/>
                </a:gs>
                <a:gs pos="100000">
                  <a:srgbClr val="7566EB"/>
                </a:gs>
              </a:gsLst>
              <a:lin ang="4200000" scaled="0"/>
            </a:gradFill>
            <a:ln w="12700" cap="flat">
              <a:noFill/>
              <a:miter lim="400000"/>
            </a:ln>
            <a:effectLst/>
          </p:spPr>
          <p:txBody>
            <a:bodyPr wrap="square" lIns="43348" tIns="43348" rIns="43348" bIns="43348" numCol="1" anchor="ctr">
              <a:noAutofit/>
            </a:bodyPr>
            <a:lstStyle/>
            <a:p>
              <a:pPr algn="ctr" defTabSz="782320">
                <a:defRPr sz="56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en-US" altLang="zh-CN" sz="1200" dirty="0">
                  <a:solidFill>
                    <a:srgbClr val="FFFFFF"/>
                  </a:solidFill>
                  <a:latin typeface="Microsoft YaHei" panose="020B0503020204020204" charset="-122"/>
                  <a:ea typeface="Microsoft YaHei" panose="020B0503020204020204" charset="-122"/>
                </a:rPr>
                <a:t>IO</a:t>
              </a:r>
              <a:endParaRPr lang="en-US" altLang="zh-CN" sz="1200" dirty="0">
                <a:solidFill>
                  <a:srgbClr val="FFFFFF"/>
                </a:solidFill>
                <a:latin typeface="Microsoft YaHei" panose="020B0503020204020204" charset="-122"/>
                <a:ea typeface="Microsoft YaHei" panose="020B0503020204020204" charset="-122"/>
              </a:endParaRPr>
            </a:p>
          </p:txBody>
        </p:sp>
        <p:sp>
          <p:nvSpPr>
            <p:cNvPr id="73" name="圆角矩形"/>
            <p:cNvSpPr/>
            <p:nvPr>
              <p:custDataLst>
                <p:tags r:id="rId26"/>
              </p:custDataLst>
            </p:nvPr>
          </p:nvSpPr>
          <p:spPr>
            <a:xfrm>
              <a:off x="6052" y="2716"/>
              <a:ext cx="916" cy="411"/>
            </a:xfrm>
            <a:prstGeom prst="roundRect">
              <a:avLst>
                <a:gd name="adj" fmla="val 10358"/>
              </a:avLst>
            </a:prstGeom>
            <a:gradFill>
              <a:gsLst>
                <a:gs pos="0">
                  <a:srgbClr val="9D92F5"/>
                </a:gs>
                <a:gs pos="100000">
                  <a:srgbClr val="7566EB"/>
                </a:gs>
              </a:gsLst>
              <a:lin ang="4200000" scaled="0"/>
            </a:gradFill>
            <a:ln w="12700" cap="flat">
              <a:noFill/>
              <a:miter lim="400000"/>
            </a:ln>
            <a:effectLst/>
          </p:spPr>
          <p:txBody>
            <a:bodyPr wrap="square" lIns="43348" tIns="43348" rIns="43348" bIns="43348" numCol="1" anchor="ctr">
              <a:noAutofit/>
            </a:bodyPr>
            <a:lstStyle/>
            <a:p>
              <a:pPr algn="ctr" defTabSz="782320">
                <a:defRPr sz="56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en-US" altLang="zh-CN" sz="1200" dirty="0">
                  <a:solidFill>
                    <a:srgbClr val="FFFFFF"/>
                  </a:solidFill>
                  <a:latin typeface="Microsoft YaHei" panose="020B0503020204020204" charset="-122"/>
                  <a:ea typeface="Microsoft YaHei" panose="020B0503020204020204" charset="-122"/>
                </a:rPr>
                <a:t>IO</a:t>
              </a:r>
              <a:endParaRPr lang="en-US" altLang="zh-CN" sz="1200" dirty="0">
                <a:solidFill>
                  <a:srgbClr val="FFFFFF"/>
                </a:solidFill>
                <a:latin typeface="Microsoft YaHei" panose="020B0503020204020204" charset="-122"/>
                <a:ea typeface="Microsoft YaHei" panose="020B0503020204020204" charset="-122"/>
              </a:endParaRPr>
            </a:p>
          </p:txBody>
        </p:sp>
        <p:sp>
          <p:nvSpPr>
            <p:cNvPr id="74" name="圆角矩形"/>
            <p:cNvSpPr/>
            <p:nvPr>
              <p:custDataLst>
                <p:tags r:id="rId27"/>
              </p:custDataLst>
            </p:nvPr>
          </p:nvSpPr>
          <p:spPr>
            <a:xfrm>
              <a:off x="7134" y="2716"/>
              <a:ext cx="916" cy="411"/>
            </a:xfrm>
            <a:prstGeom prst="roundRect">
              <a:avLst>
                <a:gd name="adj" fmla="val 10358"/>
              </a:avLst>
            </a:prstGeom>
            <a:gradFill>
              <a:gsLst>
                <a:gs pos="0">
                  <a:srgbClr val="9D92F5"/>
                </a:gs>
                <a:gs pos="100000">
                  <a:srgbClr val="7566EB"/>
                </a:gs>
              </a:gsLst>
              <a:lin ang="4200000" scaled="0"/>
            </a:gradFill>
            <a:ln w="12700" cap="flat">
              <a:noFill/>
              <a:miter lim="400000"/>
            </a:ln>
            <a:effectLst/>
          </p:spPr>
          <p:txBody>
            <a:bodyPr wrap="square" lIns="43348" tIns="43348" rIns="43348" bIns="43348" numCol="1" anchor="ctr">
              <a:noAutofit/>
            </a:bodyPr>
            <a:lstStyle/>
            <a:p>
              <a:pPr algn="ctr" defTabSz="782320">
                <a:defRPr sz="5600">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lang="en-US" altLang="zh-CN" sz="1200" dirty="0">
                  <a:solidFill>
                    <a:srgbClr val="FFFFFF"/>
                  </a:solidFill>
                  <a:latin typeface="Microsoft YaHei" panose="020B0503020204020204" charset="-122"/>
                  <a:ea typeface="Microsoft YaHei" panose="020B0503020204020204" charset="-122"/>
                </a:rPr>
                <a:t>IO</a:t>
              </a:r>
              <a:endParaRPr lang="en-US" altLang="zh-CN" sz="1200" dirty="0">
                <a:solidFill>
                  <a:srgbClr val="FFFFFF"/>
                </a:solidFill>
                <a:latin typeface="Microsoft YaHei" panose="020B0503020204020204" charset="-122"/>
                <a:ea typeface="Microsoft YaHei" panose="020B0503020204020204" charset="-122"/>
              </a:endParaRPr>
            </a:p>
          </p:txBody>
        </p:sp>
        <p:pic>
          <p:nvPicPr>
            <p:cNvPr id="81" name="图片 80"/>
            <p:cNvPicPr>
              <a:picLocks noChangeAspect="1"/>
            </p:cNvPicPr>
            <p:nvPr>
              <p:custDataLst>
                <p:tags r:id="rId28"/>
              </p:custDataLst>
            </p:nvPr>
          </p:nvPicPr>
          <p:blipFill>
            <a:blip r:embed="rId29" cstate="screen"/>
            <a:stretch>
              <a:fillRect/>
            </a:stretch>
          </p:blipFill>
          <p:spPr>
            <a:xfrm>
              <a:off x="4103" y="7348"/>
              <a:ext cx="1588" cy="391"/>
            </a:xfrm>
            <a:prstGeom prst="rect">
              <a:avLst/>
            </a:prstGeom>
          </p:spPr>
        </p:pic>
        <p:pic>
          <p:nvPicPr>
            <p:cNvPr id="82" name="图片 81"/>
            <p:cNvPicPr>
              <a:picLocks noChangeAspect="1"/>
            </p:cNvPicPr>
            <p:nvPr>
              <p:custDataLst>
                <p:tags r:id="rId30"/>
              </p:custDataLst>
            </p:nvPr>
          </p:nvPicPr>
          <p:blipFill>
            <a:blip r:embed="rId29" cstate="screen"/>
            <a:stretch>
              <a:fillRect/>
            </a:stretch>
          </p:blipFill>
          <p:spPr>
            <a:xfrm>
              <a:off x="2011" y="7348"/>
              <a:ext cx="1588" cy="391"/>
            </a:xfrm>
            <a:prstGeom prst="rect">
              <a:avLst/>
            </a:prstGeom>
          </p:spPr>
        </p:pic>
        <p:pic>
          <p:nvPicPr>
            <p:cNvPr id="83" name="图片 82"/>
            <p:cNvPicPr>
              <a:picLocks noChangeAspect="1"/>
            </p:cNvPicPr>
            <p:nvPr>
              <p:custDataLst>
                <p:tags r:id="rId31"/>
              </p:custDataLst>
            </p:nvPr>
          </p:nvPicPr>
          <p:blipFill>
            <a:blip r:embed="rId29" cstate="screen"/>
            <a:stretch>
              <a:fillRect/>
            </a:stretch>
          </p:blipFill>
          <p:spPr>
            <a:xfrm>
              <a:off x="6195" y="7348"/>
              <a:ext cx="1588" cy="391"/>
            </a:xfrm>
            <a:prstGeom prst="rect">
              <a:avLst/>
            </a:prstGeom>
          </p:spPr>
        </p:pic>
        <p:pic>
          <p:nvPicPr>
            <p:cNvPr id="92" name="图像" descr="图像"/>
            <p:cNvPicPr>
              <a:picLocks noChangeAspect="1"/>
            </p:cNvPicPr>
            <p:nvPr>
              <p:custDataLst>
                <p:tags r:id="rId32"/>
              </p:custDataLst>
            </p:nvPr>
          </p:nvPicPr>
          <p:blipFill>
            <a:blip r:embed="rId33"/>
            <a:stretch>
              <a:fillRect/>
            </a:stretch>
          </p:blipFill>
          <p:spPr>
            <a:xfrm>
              <a:off x="2579" y="4062"/>
              <a:ext cx="777" cy="1100"/>
            </a:xfrm>
            <a:prstGeom prst="rect">
              <a:avLst/>
            </a:prstGeom>
            <a:ln w="12700">
              <a:miter lim="400000"/>
              <a:headEnd/>
              <a:tailEnd/>
            </a:ln>
          </p:spPr>
        </p:pic>
        <p:pic>
          <p:nvPicPr>
            <p:cNvPr id="93" name="图像" descr="图像"/>
            <p:cNvPicPr>
              <a:picLocks noChangeAspect="1"/>
            </p:cNvPicPr>
            <p:nvPr>
              <p:custDataLst>
                <p:tags r:id="rId34"/>
              </p:custDataLst>
            </p:nvPr>
          </p:nvPicPr>
          <p:blipFill>
            <a:blip r:embed="rId33"/>
            <a:stretch>
              <a:fillRect/>
            </a:stretch>
          </p:blipFill>
          <p:spPr>
            <a:xfrm>
              <a:off x="4571" y="3996"/>
              <a:ext cx="777" cy="1100"/>
            </a:xfrm>
            <a:prstGeom prst="rect">
              <a:avLst/>
            </a:prstGeom>
            <a:ln w="12700">
              <a:miter lim="400000"/>
              <a:headEnd/>
              <a:tailEnd/>
            </a:ln>
          </p:spPr>
        </p:pic>
        <p:pic>
          <p:nvPicPr>
            <p:cNvPr id="94" name="图像" descr="图像"/>
            <p:cNvPicPr>
              <a:picLocks noChangeAspect="1"/>
            </p:cNvPicPr>
            <p:nvPr>
              <p:custDataLst>
                <p:tags r:id="rId35"/>
              </p:custDataLst>
            </p:nvPr>
          </p:nvPicPr>
          <p:blipFill>
            <a:blip r:embed="rId33"/>
            <a:stretch>
              <a:fillRect/>
            </a:stretch>
          </p:blipFill>
          <p:spPr>
            <a:xfrm>
              <a:off x="6563" y="3996"/>
              <a:ext cx="777" cy="1100"/>
            </a:xfrm>
            <a:prstGeom prst="rect">
              <a:avLst/>
            </a:prstGeom>
            <a:ln w="12700">
              <a:miter lim="400000"/>
              <a:headEnd/>
              <a:tailEnd/>
            </a:ln>
          </p:spPr>
        </p:pic>
        <p:sp>
          <p:nvSpPr>
            <p:cNvPr id="99" name="箭头: 右 249"/>
            <p:cNvSpPr/>
            <p:nvPr>
              <p:custDataLst>
                <p:tags r:id="rId36"/>
              </p:custDataLst>
            </p:nvPr>
          </p:nvSpPr>
          <p:spPr>
            <a:xfrm rot="5400000">
              <a:off x="4576" y="5314"/>
              <a:ext cx="843" cy="524"/>
            </a:xfrm>
            <a:prstGeom prst="rightArrow">
              <a:avLst/>
            </a:prstGeom>
            <a:gradFill flip="none" rotWithShape="1">
              <a:gsLst>
                <a:gs pos="0">
                  <a:srgbClr val="FFC000">
                    <a:alpha val="0"/>
                  </a:srgbClr>
                </a:gs>
                <a:gs pos="50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A5A5A5">
                    <a:lumMod val="75000"/>
                  </a:srgbClr>
                </a:solidFill>
                <a:effectLst/>
                <a:uLnTx/>
                <a:uFillTx/>
                <a:latin typeface="DengXian" panose="02010600030101010101" pitchFamily="2" charset="-122"/>
                <a:ea typeface="DengXian" panose="02010600030101010101" pitchFamily="2" charset="-122"/>
                <a:cs typeface="+mn-cs"/>
              </a:endParaRPr>
            </a:p>
          </p:txBody>
        </p:sp>
        <p:sp>
          <p:nvSpPr>
            <p:cNvPr id="100" name="箭头: 右 249"/>
            <p:cNvSpPr/>
            <p:nvPr>
              <p:custDataLst>
                <p:tags r:id="rId37"/>
              </p:custDataLst>
            </p:nvPr>
          </p:nvSpPr>
          <p:spPr>
            <a:xfrm rot="5400000">
              <a:off x="3946" y="5314"/>
              <a:ext cx="843" cy="524"/>
            </a:xfrm>
            <a:prstGeom prst="rightArrow">
              <a:avLst/>
            </a:prstGeom>
            <a:gradFill flip="none" rotWithShape="1">
              <a:gsLst>
                <a:gs pos="0">
                  <a:srgbClr val="FFC000">
                    <a:alpha val="0"/>
                  </a:srgbClr>
                </a:gs>
                <a:gs pos="50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A5A5A5">
                    <a:lumMod val="75000"/>
                  </a:srgbClr>
                </a:solidFill>
                <a:effectLst/>
                <a:uLnTx/>
                <a:uFillTx/>
                <a:latin typeface="DengXian" panose="02010600030101010101" pitchFamily="2" charset="-122"/>
                <a:ea typeface="DengXian" panose="02010600030101010101" pitchFamily="2" charset="-122"/>
                <a:cs typeface="+mn-cs"/>
              </a:endParaRPr>
            </a:p>
          </p:txBody>
        </p:sp>
        <p:sp>
          <p:nvSpPr>
            <p:cNvPr id="101" name="箭头: 右 249"/>
            <p:cNvSpPr/>
            <p:nvPr>
              <p:custDataLst>
                <p:tags r:id="rId38"/>
              </p:custDataLst>
            </p:nvPr>
          </p:nvSpPr>
          <p:spPr>
            <a:xfrm rot="5400000">
              <a:off x="5161" y="5314"/>
              <a:ext cx="843" cy="524"/>
            </a:xfrm>
            <a:prstGeom prst="rightArrow">
              <a:avLst/>
            </a:prstGeom>
            <a:gradFill flip="none" rotWithShape="1">
              <a:gsLst>
                <a:gs pos="0">
                  <a:srgbClr val="FFC000">
                    <a:alpha val="0"/>
                  </a:srgbClr>
                </a:gs>
                <a:gs pos="50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A5A5A5">
                    <a:lumMod val="75000"/>
                  </a:srgbClr>
                </a:solidFill>
                <a:effectLst/>
                <a:uLnTx/>
                <a:uFillTx/>
                <a:latin typeface="DengXian" panose="02010600030101010101" pitchFamily="2" charset="-122"/>
                <a:ea typeface="DengXian" panose="02010600030101010101" pitchFamily="2" charset="-122"/>
                <a:cs typeface="+mn-cs"/>
              </a:endParaRPr>
            </a:p>
          </p:txBody>
        </p:sp>
        <p:sp>
          <p:nvSpPr>
            <p:cNvPr id="102" name="下箭头 101"/>
            <p:cNvSpPr/>
            <p:nvPr>
              <p:custDataLst>
                <p:tags r:id="rId39"/>
              </p:custDataLst>
            </p:nvPr>
          </p:nvSpPr>
          <p:spPr>
            <a:xfrm>
              <a:off x="4696" y="3226"/>
              <a:ext cx="470" cy="620"/>
            </a:xfrm>
            <a:prstGeom prst="downArrow">
              <a:avLst/>
            </a:prstGeom>
            <a:solidFill>
              <a:srgbClr val="CC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dirty="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167" name="文本框 166"/>
            <p:cNvSpPr txBox="1"/>
            <p:nvPr>
              <p:custDataLst>
                <p:tags r:id="rId40"/>
              </p:custDataLst>
            </p:nvPr>
          </p:nvSpPr>
          <p:spPr>
            <a:xfrm>
              <a:off x="-12" y="3854"/>
              <a:ext cx="1739" cy="1161"/>
            </a:xfrm>
            <a:prstGeom prst="rect">
              <a:avLst/>
            </a:prstGeom>
          </p:spPr>
          <p:txBody>
            <a:bodyPr wrap="square">
              <a:spAutoFit/>
            </a:bodyPr>
            <a:lstStyle>
              <a:defPPr>
                <a:defRPr lang="zh-CN"/>
              </a:defPPr>
              <a:lvl1pPr algn="ctr">
                <a:defRPr kumimoji="1" sz="900">
                  <a:solidFill>
                    <a:srgbClr val="71769A"/>
                  </a:solidFill>
                  <a:latin typeface="Microsoft YaHei" panose="020B0503020204020204" charset="-122"/>
                  <a:ea typeface="Microsoft YaHei"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40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rPr>
                <a:t>cache layer </a:t>
              </a:r>
              <a:endParaRPr kumimoji="1" lang="en-US" altLang="zh-CN" sz="140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40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rPr>
                <a:t>2-3 Copies</a:t>
              </a:r>
              <a:endParaRPr kumimoji="1" lang="en-US" altLang="zh-CN" sz="140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endParaRPr>
            </a:p>
          </p:txBody>
        </p:sp>
        <p:sp>
          <p:nvSpPr>
            <p:cNvPr id="9" name="文本框 8"/>
            <p:cNvSpPr txBox="1"/>
            <p:nvPr>
              <p:custDataLst>
                <p:tags r:id="rId41"/>
              </p:custDataLst>
            </p:nvPr>
          </p:nvSpPr>
          <p:spPr>
            <a:xfrm>
              <a:off x="11" y="6044"/>
              <a:ext cx="1319" cy="1161"/>
            </a:xfrm>
            <a:prstGeom prst="rect">
              <a:avLst/>
            </a:prstGeom>
          </p:spPr>
          <p:txBody>
            <a:bodyPr wrap="square">
              <a:spAutoFit/>
            </a:bodyPr>
            <a:lstStyle>
              <a:defPPr>
                <a:defRPr lang="zh-CN"/>
              </a:defPPr>
              <a:lvl1pPr algn="ctr">
                <a:defRPr kumimoji="1" sz="900">
                  <a:solidFill>
                    <a:srgbClr val="71769A"/>
                  </a:solidFill>
                  <a:latin typeface="Microsoft YaHei" panose="020B0503020204020204" charset="-122"/>
                  <a:ea typeface="Microsoft YaHei"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40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rPr>
                <a:t>data </a:t>
              </a:r>
              <a:r>
                <a:rPr kumimoji="1" lang="en-US" altLang="zh-CN" sz="140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rPr>
                <a:t>layer </a:t>
              </a:r>
              <a:endParaRPr kumimoji="1" lang="en-US" altLang="zh-CN" sz="1400"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400" b="1"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rPr>
                <a:t>EC 4+2</a:t>
              </a:r>
              <a:endParaRPr kumimoji="1" lang="en-US" altLang="zh-CN" sz="1400" b="1" i="0" u="none" strike="noStrike" kern="120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n-cs"/>
              </a:endParaRPr>
            </a:p>
          </p:txBody>
        </p:sp>
        <p:sp>
          <p:nvSpPr>
            <p:cNvPr id="10" name="文本框 9"/>
            <p:cNvSpPr txBox="1"/>
            <p:nvPr>
              <p:custDataLst>
                <p:tags r:id="rId42"/>
              </p:custDataLst>
            </p:nvPr>
          </p:nvSpPr>
          <p:spPr>
            <a:xfrm>
              <a:off x="5965" y="5467"/>
              <a:ext cx="1477" cy="531"/>
            </a:xfrm>
            <a:prstGeom prst="rect">
              <a:avLst/>
            </a:prstGeom>
            <a:noFill/>
          </p:spPr>
          <p:txBody>
            <a:bodyPr wrap="square" rtlCol="0">
              <a:spAutoFit/>
            </a:bodyPr>
            <a:lstStyle>
              <a:defPPr>
                <a:defRPr lang="zh-CN"/>
              </a:defPPr>
              <a:lvl1pPr algn="ctr">
                <a:defRPr sz="800">
                  <a:solidFill>
                    <a:srgbClr val="7D82AB"/>
                  </a:solidFill>
                  <a:latin typeface="Microsoft YaHei" panose="020B0503020204020204" charset="-122"/>
                  <a:ea typeface="Microsoft YaHei"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a:cs typeface="Microsoft YaHei" panose="020B0503020204020204" charset="-122"/>
                  <a:sym typeface="+mn-ea"/>
                </a:rPr>
                <a:t>aggregation</a:t>
              </a:r>
              <a:r>
                <a:rPr kumimoji="0" lang="zh-CN" altLang="en-US" b="0" i="0" u="none" strike="noStrike" kern="1200" cap="none" spc="0" normalizeH="0" baseline="0" noProof="0" dirty="0">
                  <a:ln>
                    <a:noFill/>
                  </a:ln>
                  <a:solidFill>
                    <a:srgbClr val="71769A"/>
                  </a:solidFill>
                  <a:effectLst/>
                  <a:uLnTx/>
                  <a:uFillTx/>
                  <a:latin typeface="Microsoft YaHei" panose="020B0503020204020204" charset="-122"/>
                  <a:ea typeface="Microsoft YaHei" panose="020B0503020204020204" charset="-122"/>
                  <a:cs typeface="+mn-cs"/>
                </a:rPr>
                <a:t> compression</a:t>
              </a:r>
              <a:endParaRPr kumimoji="0" lang="zh-CN" altLang="en-US" b="0" i="0" u="none" strike="noStrike" kern="1200" cap="none" spc="0" normalizeH="0" baseline="0" noProof="0" dirty="0">
                <a:ln>
                  <a:noFill/>
                </a:ln>
                <a:solidFill>
                  <a:srgbClr val="71769A"/>
                </a:solidFill>
                <a:effectLst/>
                <a:uLnTx/>
                <a:uFillTx/>
                <a:latin typeface="Microsoft YaHei" panose="020B0503020204020204" charset="-122"/>
                <a:ea typeface="Microsoft YaHei" panose="020B0503020204020204" charset="-122"/>
                <a:cs typeface="+mn-cs"/>
              </a:endParaRPr>
            </a:p>
          </p:txBody>
        </p:sp>
      </p:grpSp>
      <p:sp>
        <p:nvSpPr>
          <p:cNvPr id="35" name="矩形 34"/>
          <p:cNvSpPr/>
          <p:nvPr>
            <p:custDataLst>
              <p:tags r:id="rId43"/>
            </p:custDataLst>
          </p:nvPr>
        </p:nvSpPr>
        <p:spPr>
          <a:xfrm>
            <a:off x="421640" y="5359400"/>
            <a:ext cx="5473277" cy="878417"/>
          </a:xfrm>
          <a:prstGeom prst="rect">
            <a:avLst/>
          </a:prstGeom>
        </p:spPr>
        <p:txBody>
          <a:bodyPr wrap="square">
            <a:noAutofit/>
          </a:bodyPr>
          <a:p>
            <a:pPr marL="0" marR="0" lvl="0" indent="0" defTabSz="1143000" eaLnBrk="1" fontAlgn="auto" latinLnBrk="0" hangingPunct="1">
              <a:lnSpc>
                <a:spcPct val="130000"/>
              </a:lnSpc>
              <a:spcBef>
                <a:spcPts val="0"/>
              </a:spcBef>
              <a:spcAft>
                <a:spcPts val="0"/>
              </a:spcAft>
              <a:buClrTx/>
              <a:buSzTx/>
              <a:buFontTx/>
              <a:buNone/>
              <a:defRPr/>
            </a:pPr>
            <a:r>
              <a:rPr kumimoji="0" lang="zh-CN" altLang="en-US" sz="240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rPr>
              <a:t>"</a:t>
            </a:r>
            <a:r>
              <a:rPr kumimoji="0" lang="en-US" altLang="zh-CN" sz="240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rPr>
              <a:t>Cache </a:t>
            </a:r>
            <a:r>
              <a:rPr kumimoji="0" lang="zh-CN" altLang="en-US" sz="240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rPr>
              <a:t>that will never be broken.</a:t>
            </a:r>
            <a:r>
              <a:rPr kumimoji="0" lang="zh-CN" altLang="en-US" sz="200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rPr>
              <a:t>"</a:t>
            </a:r>
            <a:endParaRPr kumimoji="0" lang="en-US" altLang="zh-CN" sz="200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endParaRPr>
          </a:p>
          <a:p>
            <a:pPr marL="0" marR="0" lvl="0" indent="0" algn="r" defTabSz="11430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rPr>
              <a:t>   -Patented </a:t>
            </a:r>
            <a:r>
              <a:rPr kumimoji="0" lang="en-US" altLang="zh-CN" sz="1400" b="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rPr>
              <a:t>data flushing</a:t>
            </a:r>
            <a:r>
              <a:rPr kumimoji="0" lang="zh-CN" altLang="en-US" sz="1400" b="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rPr>
              <a:t> technology</a:t>
            </a:r>
            <a:endParaRPr kumimoji="0" lang="zh-CN" altLang="en-US" sz="1400" b="0" i="0" u="none" strike="noStrike" kern="0" cap="none" spc="0" normalizeH="0" baseline="0" noProof="0" dirty="0">
              <a:ln>
                <a:noFill/>
              </a:ln>
              <a:solidFill>
                <a:schemeClr val="bg1"/>
              </a:solidFill>
              <a:effectLst/>
              <a:uLnTx/>
              <a:uFillTx/>
              <a:latin typeface="Microsoft YaHei" panose="020B0503020204020204" charset="-122"/>
              <a:ea typeface="Microsoft YaHei" panose="020B0503020204020204" charset="-122"/>
              <a:cs typeface="Microsoft YaHei" panose="020B0503020204020204" charset="-122"/>
            </a:endParaRPr>
          </a:p>
        </p:txBody>
      </p:sp>
      <p:sp>
        <p:nvSpPr>
          <p:cNvPr id="12" name="文本框 11"/>
          <p:cNvSpPr txBox="1"/>
          <p:nvPr>
            <p:custDataLst>
              <p:tags r:id="rId44"/>
            </p:custDataLst>
          </p:nvPr>
        </p:nvSpPr>
        <p:spPr>
          <a:xfrm>
            <a:off x="6109970" y="1530350"/>
            <a:ext cx="5788025" cy="1014730"/>
          </a:xfrm>
          <a:prstGeom prst="rect">
            <a:avLst/>
          </a:prstGeom>
          <a:noFill/>
        </p:spPr>
        <p:txBody>
          <a:bodyPr wrap="square" rtlCol="0">
            <a:spAutoFit/>
          </a:bodyPr>
          <a:p>
            <a:pPr marL="285750" indent="-285750">
              <a:buFont typeface="Arial" panose="020B0604020202020204" pitchFamily="34" charset="0"/>
              <a:buChar char="•"/>
            </a:pPr>
            <a:r>
              <a:rPr lang="zh-CN" altLang="en-US" sz="1200">
                <a:latin typeface="Microsoft YaHei" panose="020B0503020204020204" charset="-122"/>
                <a:ea typeface="Microsoft YaHei" panose="020B0503020204020204" charset="-122"/>
                <a:cs typeface="Microsoft YaHei" panose="020B0503020204020204" charset="-122"/>
              </a:rPr>
              <a:t>As the number of business accesses increased, the cache was insufficient and </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rPr>
              <a:t>write performance dropped </a:t>
            </a:r>
            <a:r>
              <a:rPr lang="en-US" altLang="zh-CN" sz="1200">
                <a:solidFill>
                  <a:srgbClr val="7137FF"/>
                </a:solidFill>
                <a:latin typeface="Microsoft YaHei" panose="020B0503020204020204" charset="-122"/>
                <a:ea typeface="Microsoft YaHei" panose="020B0503020204020204" charset="-122"/>
                <a:cs typeface="Microsoft YaHei" panose="020B0503020204020204" charset="-122"/>
              </a:rPr>
              <a:t>by 97%</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rPr>
              <a:t>;</a:t>
            </a:r>
            <a:endParaRPr lang="en-US" altLang="zh-CN" sz="1200">
              <a:latin typeface="Microsoft YaHei" panose="020B0503020204020204" charset="-122"/>
              <a:ea typeface="Microsoft YaHei" panose="020B0503020204020204" charset="-122"/>
              <a:cs typeface="Microsoft YaHei" panose="020B0503020204020204" charset="-122"/>
            </a:endParaRPr>
          </a:p>
          <a:p>
            <a:pPr marL="285750" indent="-285750">
              <a:buFont typeface="Arial" panose="020B0604020202020204" pitchFamily="34" charset="0"/>
              <a:buChar char="•"/>
            </a:pPr>
            <a:r>
              <a:rPr lang="en-US" altLang="zh-CN" sz="1200">
                <a:latin typeface="Microsoft YaHei" panose="020B0503020204020204" charset="-122"/>
                <a:ea typeface="Microsoft YaHei" panose="020B0503020204020204" charset="-122"/>
                <a:cs typeface="Microsoft YaHei" panose="020B0503020204020204" charset="-122"/>
              </a:rPr>
              <a:t>SSD </a:t>
            </a:r>
            <a:r>
              <a:rPr lang="zh-CN" altLang="en-US" sz="1200">
                <a:latin typeface="Microsoft YaHei" panose="020B0503020204020204" charset="-122"/>
                <a:ea typeface="Microsoft YaHei" panose="020B0503020204020204" charset="-122"/>
                <a:cs typeface="Microsoft YaHei" panose="020B0503020204020204" charset="-122"/>
              </a:rPr>
              <a:t>failure or end-of-life, the corresponding </a:t>
            </a:r>
            <a:r>
              <a:rPr lang="en-US" altLang="zh-CN" sz="1200">
                <a:latin typeface="Microsoft YaHei" panose="020B0503020204020204" charset="-122"/>
                <a:ea typeface="Microsoft YaHei" panose="020B0503020204020204" charset="-122"/>
                <a:cs typeface="Microsoft YaHei" panose="020B0503020204020204" charset="-122"/>
              </a:rPr>
              <a:t>HDD </a:t>
            </a:r>
            <a:r>
              <a:rPr lang="zh-CN" altLang="en-US" sz="1200">
                <a:latin typeface="Microsoft YaHei" panose="020B0503020204020204" charset="-122"/>
                <a:ea typeface="Microsoft YaHei" panose="020B0503020204020204" charset="-122"/>
                <a:cs typeface="Microsoft YaHei" panose="020B0503020204020204" charset="-122"/>
              </a:rPr>
              <a:t>data needs to </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rPr>
              <a:t>be reconstructed;</a:t>
            </a:r>
            <a:endParaRPr lang="zh-CN" altLang="en-US" sz="1200">
              <a:latin typeface="Microsoft YaHei" panose="020B0503020204020204" charset="-122"/>
              <a:ea typeface="Microsoft YaHei" panose="020B0503020204020204" charset="-122"/>
              <a:cs typeface="Microsoft YaHei" panose="020B0503020204020204" charset="-122"/>
            </a:endParaRPr>
          </a:p>
          <a:p>
            <a:pPr marL="285750" indent="-285750">
              <a:buFont typeface="Arial" panose="020B0604020202020204" pitchFamily="34" charset="0"/>
              <a:buChar char="•"/>
            </a:pPr>
            <a:r>
              <a:rPr lang="zh-CN" altLang="en-US" sz="1200">
                <a:latin typeface="Microsoft YaHei" panose="020B0503020204020204" charset="-122"/>
                <a:ea typeface="Microsoft YaHei" panose="020B0503020204020204" charset="-122"/>
                <a:cs typeface="Microsoft YaHei" panose="020B0503020204020204" charset="-122"/>
              </a:rPr>
              <a:t>Three copies </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rPr>
              <a:t>are costly.</a:t>
            </a:r>
            <a:endParaRPr lang="zh-CN" altLang="en-US" sz="1200">
              <a:solidFill>
                <a:srgbClr val="7137FF"/>
              </a:solidFill>
              <a:latin typeface="Microsoft YaHei" panose="020B0503020204020204" charset="-122"/>
              <a:ea typeface="Microsoft YaHei" panose="020B0503020204020204" charset="-122"/>
              <a:cs typeface="Microsoft YaHei" panose="020B0503020204020204" charset="-122"/>
            </a:endParaRPr>
          </a:p>
        </p:txBody>
      </p:sp>
      <p:sp>
        <p:nvSpPr>
          <p:cNvPr id="14" name="文本框 13"/>
          <p:cNvSpPr txBox="1"/>
          <p:nvPr>
            <p:custDataLst>
              <p:tags r:id="rId45"/>
            </p:custDataLst>
          </p:nvPr>
        </p:nvSpPr>
        <p:spPr>
          <a:xfrm>
            <a:off x="6109970" y="5199380"/>
            <a:ext cx="5578475" cy="737235"/>
          </a:xfrm>
          <a:prstGeom prst="rect">
            <a:avLst/>
          </a:prstGeom>
          <a:noFill/>
        </p:spPr>
        <p:txBody>
          <a:bodyPr wrap="square" rtlCol="0">
            <a:spAutoFit/>
          </a:bodyPr>
          <a:p>
            <a:pPr marL="285750" indent="-285750">
              <a:buFont typeface="Arial" panose="020B0604020202020204" pitchFamily="34" charset="0"/>
              <a:buChar char="•"/>
            </a:pPr>
            <a:r>
              <a:rPr lang="zh-CN" altLang="en-US" sz="1400">
                <a:latin typeface="Microsoft YaHei" panose="020B0503020204020204" charset="-122"/>
                <a:ea typeface="Microsoft YaHei" panose="020B0503020204020204" charset="-122"/>
                <a:cs typeface="Microsoft YaHei" panose="020B0503020204020204" charset="-122"/>
              </a:rPr>
              <a:t>Guarantee </a:t>
            </a:r>
            <a:r>
              <a:rPr lang="en-US" altLang="zh-CN" sz="1400">
                <a:latin typeface="Microsoft YaHei" panose="020B0503020204020204" charset="-122"/>
                <a:ea typeface="Microsoft YaHei" panose="020B0503020204020204" charset="-122"/>
                <a:cs typeface="Microsoft YaHei" panose="020B0503020204020204" charset="-122"/>
              </a:rPr>
              <a:t>50%-75% </a:t>
            </a:r>
            <a:r>
              <a:rPr lang="zh-CN" altLang="en-US" sz="1400">
                <a:latin typeface="Microsoft YaHei" panose="020B0503020204020204" charset="-122"/>
                <a:ea typeface="Microsoft YaHei" panose="020B0503020204020204" charset="-122"/>
                <a:cs typeface="Microsoft YaHei" panose="020B0503020204020204" charset="-122"/>
              </a:rPr>
              <a:t>peak performance during sudden business peaks to </a:t>
            </a:r>
            <a:r>
              <a:rPr lang="zh-CN" altLang="en-US" sz="1400">
                <a:solidFill>
                  <a:srgbClr val="7137FF"/>
                </a:solidFill>
                <a:latin typeface="Microsoft YaHei" panose="020B0503020204020204" charset="-122"/>
                <a:ea typeface="Microsoft YaHei" panose="020B0503020204020204" charset="-122"/>
                <a:cs typeface="Microsoft YaHei" panose="020B0503020204020204" charset="-122"/>
              </a:rPr>
              <a:t>ensure business continuity;</a:t>
            </a:r>
            <a:endParaRPr lang="zh-CN" altLang="en-US" sz="1400">
              <a:latin typeface="Microsoft YaHei" panose="020B0503020204020204" charset="-122"/>
              <a:ea typeface="Microsoft YaHei" panose="020B0503020204020204" charset="-122"/>
              <a:cs typeface="Microsoft YaHei" panose="020B0503020204020204" charset="-122"/>
            </a:endParaRPr>
          </a:p>
          <a:p>
            <a:pPr marL="285750" indent="-285750">
              <a:buFont typeface="Arial" panose="020B0604020202020204" pitchFamily="34" charset="0"/>
              <a:buChar char="•"/>
            </a:pPr>
            <a:r>
              <a:rPr lang="zh-CN" altLang="en-US" sz="1400">
                <a:solidFill>
                  <a:schemeClr val="tx1"/>
                </a:solidFill>
                <a:latin typeface="Microsoft YaHei" panose="020B0503020204020204" charset="-122"/>
                <a:ea typeface="Microsoft YaHei" panose="020B0503020204020204" charset="-122"/>
                <a:cs typeface="Microsoft YaHei" panose="020B0503020204020204" charset="-122"/>
              </a:rPr>
              <a:t>Up to </a:t>
            </a:r>
            <a:r>
              <a:rPr lang="en-US" altLang="zh-CN" sz="1400">
                <a:solidFill>
                  <a:srgbClr val="7137FF"/>
                </a:solidFill>
                <a:latin typeface="Microsoft YaHei" panose="020B0503020204020204" charset="-122"/>
                <a:ea typeface="Microsoft YaHei" panose="020B0503020204020204" charset="-122"/>
                <a:cs typeface="Microsoft YaHei" panose="020B0503020204020204" charset="-122"/>
              </a:rPr>
              <a:t>300% </a:t>
            </a:r>
            <a:r>
              <a:rPr lang="zh-CN" altLang="en-US" sz="1400">
                <a:solidFill>
                  <a:srgbClr val="7137FF"/>
                </a:solidFill>
                <a:latin typeface="Microsoft YaHei" panose="020B0503020204020204" charset="-122"/>
                <a:ea typeface="Microsoft YaHei" panose="020B0503020204020204" charset="-122"/>
                <a:cs typeface="Microsoft YaHei" panose="020B0503020204020204" charset="-122"/>
              </a:rPr>
              <a:t>reduction in </a:t>
            </a:r>
            <a:r>
              <a:rPr lang="zh-CN" altLang="en-US" sz="1400">
                <a:solidFill>
                  <a:schemeClr val="tx1"/>
                </a:solidFill>
                <a:latin typeface="Microsoft YaHei" panose="020B0503020204020204" charset="-122"/>
                <a:ea typeface="Microsoft YaHei" panose="020B0503020204020204" charset="-122"/>
                <a:cs typeface="Microsoft YaHei" panose="020B0503020204020204" charset="-122"/>
              </a:rPr>
              <a:t>hard disk purchase costs</a:t>
            </a:r>
            <a:endParaRPr lang="en-US" altLang="zh-CN" sz="1400">
              <a:solidFill>
                <a:srgbClr val="7137FF"/>
              </a:solidFill>
              <a:latin typeface="Microsoft YaHei" panose="020B0503020204020204" charset="-122"/>
              <a:ea typeface="Microsoft YaHei" panose="020B0503020204020204" charset="-122"/>
              <a:cs typeface="Microsoft YaHei" panose="020B0503020204020204" charset="-122"/>
            </a:endParaRPr>
          </a:p>
        </p:txBody>
      </p:sp>
      <p:pic>
        <p:nvPicPr>
          <p:cNvPr id="635" name="点击查看图片来源.jpg" descr="/Users/sandy/Library/Containers/com.kingsoft.wpsoffice.mac/Data/tmp/picturecompress_20240429164636/output_2.jpgoutput_2"/>
          <p:cNvPicPr>
            <a:picLocks noChangeAspect="1"/>
          </p:cNvPicPr>
          <p:nvPr>
            <p:custDataLst>
              <p:tags r:id="rId46"/>
            </p:custDataLst>
          </p:nvPr>
        </p:nvPicPr>
        <p:blipFill>
          <a:blip r:embed="rId47"/>
          <a:srcRect/>
          <a:stretch>
            <a:fillRect/>
          </a:stretch>
        </p:blipFill>
        <p:spPr>
          <a:xfrm>
            <a:off x="1228725" y="4684713"/>
            <a:ext cx="937895" cy="359410"/>
          </a:xfrm>
          <a:prstGeom prst="rect">
            <a:avLst/>
          </a:prstGeom>
          <a:ln w="12700" cap="flat">
            <a:noFill/>
            <a:miter lim="400000"/>
            <a:headEnd/>
            <a:tailEnd/>
          </a:ln>
          <a:effectLst/>
        </p:spPr>
      </p:pic>
      <p:grpSp>
        <p:nvGrpSpPr>
          <p:cNvPr id="646" name="成组"/>
          <p:cNvGrpSpPr/>
          <p:nvPr/>
        </p:nvGrpSpPr>
        <p:grpSpPr>
          <a:xfrm>
            <a:off x="2207895" y="4489450"/>
            <a:ext cx="1969135" cy="749935"/>
            <a:chOff x="0" y="0"/>
            <a:chExt cx="3615024" cy="1376604"/>
          </a:xfrm>
        </p:grpSpPr>
        <p:sp>
          <p:nvSpPr>
            <p:cNvPr id="644" name="圆角矩形"/>
            <p:cNvSpPr/>
            <p:nvPr>
              <p:custDataLst>
                <p:tags r:id="rId48"/>
              </p:custDataLst>
            </p:nvPr>
          </p:nvSpPr>
          <p:spPr>
            <a:xfrm>
              <a:off x="0" y="0"/>
              <a:ext cx="3615025" cy="1376605"/>
            </a:xfrm>
            <a:prstGeom prst="roundRect">
              <a:avLst>
                <a:gd name="adj" fmla="val 6732"/>
              </a:avLst>
            </a:prstGeom>
            <a:solidFill>
              <a:srgbClr val="FFFFFF"/>
            </a:solidFill>
            <a:ln w="3175" cap="flat">
              <a:noFill/>
              <a:miter lim="400000"/>
            </a:ln>
            <a:effectLst/>
          </p:spPr>
          <p:txBody>
            <a:bodyPr wrap="square" lIns="19574" tIns="19574" rIns="19574" bIns="19574" numCol="1" anchor="ctr">
              <a:noAutofit/>
            </a:bodyPr>
            <a:p>
              <a:pPr algn="ctr" defTabSz="707390">
                <a:defRPr sz="2600">
                  <a:solidFill>
                    <a:srgbClr val="FFFFFF"/>
                  </a:solidFill>
                  <a:latin typeface="Helvetica Neue" panose="02000503000000020004"/>
                  <a:ea typeface="Helvetica Neue" panose="02000503000000020004"/>
                  <a:cs typeface="Helvetica Neue" panose="02000503000000020004"/>
                  <a:sym typeface="Helvetica Neue" panose="02000503000000020004"/>
                </a:defRPr>
              </a:pPr>
              <a:endParaRPr sz="1300"/>
            </a:p>
          </p:txBody>
        </p:sp>
        <p:pic>
          <p:nvPicPr>
            <p:cNvPr id="645" name="上海华瑞银行.png" descr="上海华瑞银行.png"/>
            <p:cNvPicPr>
              <a:picLocks noChangeAspect="1"/>
            </p:cNvPicPr>
            <p:nvPr>
              <p:custDataLst>
                <p:tags r:id="rId49"/>
              </p:custDataLst>
            </p:nvPr>
          </p:nvPicPr>
          <p:blipFill>
            <a:blip r:embed="rId50"/>
            <a:stretch>
              <a:fillRect/>
            </a:stretch>
          </p:blipFill>
          <p:spPr>
            <a:xfrm>
              <a:off x="293558" y="497218"/>
              <a:ext cx="3027908" cy="382169"/>
            </a:xfrm>
            <a:prstGeom prst="rect">
              <a:avLst/>
            </a:prstGeom>
            <a:ln w="12700" cap="flat">
              <a:noFill/>
              <a:miter lim="400000"/>
              <a:headEnd/>
              <a:tailEnd/>
            </a:ln>
            <a:effectLst/>
          </p:spPr>
        </p:pic>
      </p:grpSp>
      <p:pic>
        <p:nvPicPr>
          <p:cNvPr id="626" name="国航机票预订查询.gif" descr="国航机票预订查询.gif"/>
          <p:cNvPicPr>
            <a:picLocks noChangeAspect="1"/>
          </p:cNvPicPr>
          <p:nvPr>
            <p:custDataLst>
              <p:tags r:id="rId51"/>
            </p:custDataLst>
          </p:nvPr>
        </p:nvPicPr>
        <p:blipFill>
          <a:blip r:embed="rId52"/>
          <a:stretch>
            <a:fillRect/>
          </a:stretch>
        </p:blipFill>
        <p:spPr>
          <a:xfrm>
            <a:off x="4267835" y="4726940"/>
            <a:ext cx="865505" cy="274955"/>
          </a:xfrm>
          <a:prstGeom prst="rect">
            <a:avLst/>
          </a:prstGeom>
          <a:ln w="12700" cap="flat">
            <a:noFill/>
            <a:miter lim="400000"/>
            <a:headEnd/>
            <a:tailEnd/>
          </a:ln>
          <a:effectLst/>
        </p:spPr>
      </p:pic>
      <p:sp>
        <p:nvSpPr>
          <p:cNvPr id="26" name="Text Box 26"/>
          <p:cNvSpPr/>
          <p:nvPr/>
        </p:nvSpPr>
        <p:spPr>
          <a:xfrm>
            <a:off x="5926455" y="1111885"/>
            <a:ext cx="6002655" cy="408940"/>
          </a:xfrm>
          <a:prstGeom prst="rect">
            <a:avLst/>
          </a:prstGeom>
          <a:gradFill>
            <a:gsLst>
              <a:gs pos="0">
                <a:srgbClr val="765AF1"/>
              </a:gs>
              <a:gs pos="100000">
                <a:srgbClr val="4509A8"/>
              </a:gs>
            </a:gsLst>
            <a:lin ang="4200000" scaled="0"/>
          </a:gradFill>
          <a:ln w="9525">
            <a:noFill/>
            <a:prstDash val="sysDash"/>
          </a:ln>
          <a:effectLst>
            <a:outerShdw blurRad="76200" dist="38100" dir="5400000" algn="t" rotWithShape="0">
              <a:srgbClr val="6950D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r>
              <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rPr>
              <a:t>Customer Pain Points</a:t>
            </a:r>
            <a:endPar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endParaRPr>
          </a:p>
        </p:txBody>
      </p:sp>
      <p:sp>
        <p:nvSpPr>
          <p:cNvPr id="23" name="Text Box 26"/>
          <p:cNvSpPr/>
          <p:nvPr/>
        </p:nvSpPr>
        <p:spPr>
          <a:xfrm>
            <a:off x="5926455" y="2669540"/>
            <a:ext cx="6002655" cy="408940"/>
          </a:xfrm>
          <a:prstGeom prst="rect">
            <a:avLst/>
          </a:prstGeom>
          <a:gradFill>
            <a:gsLst>
              <a:gs pos="0">
                <a:srgbClr val="765AF1"/>
              </a:gs>
              <a:gs pos="100000">
                <a:srgbClr val="4509A8"/>
              </a:gs>
            </a:gsLst>
            <a:lin ang="4200000" scaled="0"/>
          </a:gradFill>
          <a:ln w="9525">
            <a:noFill/>
            <a:prstDash val="sysDash"/>
          </a:ln>
          <a:effectLst>
            <a:outerShdw blurRad="76200" dist="38100" dir="5400000" algn="t" rotWithShape="0">
              <a:srgbClr val="6950D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r>
              <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rPr>
              <a:t>Architecture Features</a:t>
            </a:r>
            <a:endPar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endParaRPr>
          </a:p>
        </p:txBody>
      </p:sp>
      <p:sp>
        <p:nvSpPr>
          <p:cNvPr id="24" name="Text Box 26"/>
          <p:cNvSpPr/>
          <p:nvPr/>
        </p:nvSpPr>
        <p:spPr>
          <a:xfrm>
            <a:off x="5926455" y="4760595"/>
            <a:ext cx="6002655" cy="408940"/>
          </a:xfrm>
          <a:prstGeom prst="rect">
            <a:avLst/>
          </a:prstGeom>
          <a:gradFill>
            <a:gsLst>
              <a:gs pos="0">
                <a:srgbClr val="765AF1"/>
              </a:gs>
              <a:gs pos="100000">
                <a:srgbClr val="4509A8"/>
              </a:gs>
            </a:gsLst>
            <a:lin ang="4200000" scaled="0"/>
          </a:gradFill>
          <a:ln w="9525">
            <a:noFill/>
            <a:prstDash val="sysDash"/>
          </a:ln>
          <a:effectLst>
            <a:outerShdw blurRad="76200" dist="38100" dir="5400000" algn="t" rotWithShape="0">
              <a:srgbClr val="6950D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r>
              <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rPr>
              <a:t>customer value</a:t>
            </a:r>
            <a:endPar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endParaRPr>
          </a:p>
        </p:txBody>
      </p:sp>
      <p:sp>
        <p:nvSpPr>
          <p:cNvPr id="11" name="文本框 10"/>
          <p:cNvSpPr txBox="1"/>
          <p:nvPr>
            <p:custDataLst>
              <p:tags r:id="rId53"/>
            </p:custDataLst>
          </p:nvPr>
        </p:nvSpPr>
        <p:spPr>
          <a:xfrm>
            <a:off x="5952490" y="3095837"/>
            <a:ext cx="5927090" cy="1753235"/>
          </a:xfrm>
          <a:prstGeom prst="rect">
            <a:avLst/>
          </a:prstGeom>
          <a:noFill/>
        </p:spPr>
        <p:txBody>
          <a:bodyPr wrap="square" rtlCol="0">
            <a:spAutoFit/>
          </a:bodyPr>
          <a:p>
            <a:pPr marL="285750" indent="-285750">
              <a:buFont typeface="Arial" panose="020B0604020202020204" pitchFamily="34" charset="0"/>
              <a:buChar char="•"/>
            </a:pPr>
            <a:r>
              <a:rPr lang="zh-CN" altLang="en-US" sz="1200">
                <a:latin typeface="Microsoft YaHei" panose="020B0503020204020204" charset="-122"/>
                <a:ea typeface="Microsoft YaHei" panose="020B0503020204020204" charset="-122"/>
                <a:cs typeface="Microsoft YaHei" panose="020B0503020204020204" charset="-122"/>
                <a:sym typeface="+mn-ea"/>
              </a:rPr>
              <a:t>Innovative aggregation of small random writes in the SSD Cache layer into large sequential writes to </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sym typeface="+mn-ea"/>
              </a:rPr>
              <a:t>solve performance problems in </a:t>
            </a:r>
            <a:r>
              <a:rPr lang="en-US" altLang="zh-CN" sz="1200">
                <a:solidFill>
                  <a:srgbClr val="7137FF"/>
                </a:solidFill>
                <a:latin typeface="Microsoft YaHei" panose="020B0503020204020204" charset="-122"/>
                <a:ea typeface="Microsoft YaHei" panose="020B0503020204020204" charset="-122"/>
                <a:cs typeface="Microsoft YaHei" panose="020B0503020204020204" charset="-122"/>
                <a:sym typeface="+mn-ea"/>
              </a:rPr>
              <a:t>data flushing</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sym typeface="+mn-ea"/>
              </a:rPr>
              <a:t> scenarios;</a:t>
            </a:r>
            <a:endParaRPr lang="zh-CN" altLang="en-US" sz="1200">
              <a:solidFill>
                <a:srgbClr val="7137FF"/>
              </a:solidFill>
              <a:latin typeface="Microsoft YaHei" panose="020B0503020204020204" charset="-122"/>
              <a:ea typeface="Microsoft YaHei" panose="020B0503020204020204" charset="-122"/>
              <a:cs typeface="Microsoft YaHei" panose="020B0503020204020204" charset="-122"/>
              <a:sym typeface="+mn-ea"/>
            </a:endParaRPr>
          </a:p>
          <a:p>
            <a:pPr marL="285750" marR="0" lvl="0" indent="-285750" algn="just" defTabSz="11430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a:latin typeface="Microsoft YaHei" panose="020B0503020204020204" charset="-122"/>
                <a:ea typeface="Microsoft YaHei" panose="020B0503020204020204" charset="-122"/>
                <a:cs typeface="Microsoft YaHei" panose="020B0503020204020204" charset="-122"/>
                <a:sym typeface="+mn-ea"/>
              </a:rPr>
              <a:t>Aggregate Appendonly writes for </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sym typeface="+mn-ea"/>
              </a:rPr>
              <a:t>efficient EC+compression and </a:t>
            </a:r>
            <a:r>
              <a:rPr lang="en-US" altLang="zh-CN" sz="1200">
                <a:solidFill>
                  <a:srgbClr val="7137FF"/>
                </a:solidFill>
                <a:latin typeface="Microsoft YaHei" panose="020B0503020204020204" charset="-122"/>
                <a:ea typeface="Microsoft YaHei" panose="020B0503020204020204" charset="-122"/>
                <a:cs typeface="Microsoft YaHei" panose="020B0503020204020204" charset="-122"/>
                <a:sym typeface="+mn-ea"/>
              </a:rPr>
              <a:t>capacity</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sym typeface="+mn-ea"/>
              </a:rPr>
              <a:t>;</a:t>
            </a:r>
            <a:endParaRPr kumimoji="0" lang="zh-CN" altLang="en-US" sz="1200" b="0" i="0" u="none" strike="noStrike" cap="none" spc="0" normalizeH="0" baseline="0">
              <a:latin typeface="Microsoft YaHei" panose="020B0503020204020204" charset="-122"/>
              <a:ea typeface="Microsoft YaHei" panose="020B0503020204020204" charset="-122"/>
              <a:cs typeface="Microsoft YaHei" panose="020B0503020204020204" charset="-122"/>
            </a:endParaRPr>
          </a:p>
          <a:p>
            <a:pPr marL="285750" marR="0" lvl="0" indent="-285750" algn="just" defTabSz="11430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a:latin typeface="Microsoft YaHei" panose="020B0503020204020204" charset="-122"/>
                <a:ea typeface="Microsoft YaHei" panose="020B0503020204020204" charset="-122"/>
                <a:cs typeface="Microsoft YaHei" panose="020B0503020204020204" charset="-122"/>
                <a:sym typeface="+mn-ea"/>
              </a:rPr>
              <a:t>Small files merging so that space is not wasted;</a:t>
            </a:r>
            <a:endParaRPr lang="zh-CN" altLang="en-US" sz="1200">
              <a:latin typeface="Microsoft YaHei" panose="020B0503020204020204" charset="-122"/>
              <a:ea typeface="Microsoft YaHei" panose="020B0503020204020204" charset="-122"/>
              <a:cs typeface="Microsoft YaHei" panose="020B0503020204020204" charset="-122"/>
              <a:sym typeface="+mn-ea"/>
            </a:endParaRPr>
          </a:p>
          <a:p>
            <a:pPr marL="285750" marR="0" lvl="0" indent="-285750" algn="just" defTabSz="11430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200">
                <a:latin typeface="Microsoft YaHei" panose="020B0503020204020204" charset="-122"/>
                <a:ea typeface="Microsoft YaHei" panose="020B0503020204020204" charset="-122"/>
                <a:cs typeface="Microsoft YaHei" panose="020B0503020204020204" charset="-122"/>
                <a:sym typeface="+mn-ea"/>
              </a:rPr>
              <a:t>Supports independent expansion of SSD and HD</a:t>
            </a:r>
            <a:r>
              <a:rPr lang="en-US" altLang="zh-CN" sz="1200">
                <a:latin typeface="Microsoft YaHei" panose="020B0503020204020204" charset="-122"/>
                <a:ea typeface="Microsoft YaHei" panose="020B0503020204020204" charset="-122"/>
                <a:cs typeface="Microsoft YaHei" panose="020B0503020204020204" charset="-122"/>
                <a:sym typeface="+mn-ea"/>
              </a:rPr>
              <a:t>D</a:t>
            </a:r>
            <a:r>
              <a:rPr lang="zh-CN" altLang="en-US" sz="1200">
                <a:latin typeface="Microsoft YaHei" panose="020B0503020204020204" charset="-122"/>
                <a:ea typeface="Microsoft YaHei" panose="020B0503020204020204" charset="-122"/>
                <a:cs typeface="Microsoft YaHei" panose="020B0503020204020204" charset="-122"/>
                <a:sym typeface="+mn-ea"/>
              </a:rPr>
              <a:t>, </a:t>
            </a:r>
            <a:r>
              <a:rPr lang="zh-CN" altLang="en-US" sz="1200">
                <a:solidFill>
                  <a:srgbClr val="7137FF"/>
                </a:solidFill>
                <a:latin typeface="Microsoft YaHei" panose="020B0503020204020204" charset="-122"/>
                <a:ea typeface="Microsoft YaHei" panose="020B0503020204020204" charset="-122"/>
                <a:cs typeface="Microsoft YaHei" panose="020B0503020204020204" charset="-122"/>
                <a:sym typeface="+mn-ea"/>
              </a:rPr>
              <a:t>replacing SSD does not affect HDD data.</a:t>
            </a:r>
            <a:endParaRPr lang="zh-CN" altLang="en-US" sz="1200">
              <a:solidFill>
                <a:srgbClr val="7137FF"/>
              </a:solidFill>
              <a:latin typeface="Microsoft YaHei" panose="020B0503020204020204" charset="-122"/>
              <a:ea typeface="Microsoft YaHei" panose="020B0503020204020204" charset="-122"/>
              <a:cs typeface="Microsoft YaHei" panose="020B0503020204020204" charset="-122"/>
              <a:sym typeface="+mn-ea"/>
            </a:endParaRPr>
          </a:p>
        </p:txBody>
      </p:sp>
      <p:sp>
        <p:nvSpPr>
          <p:cNvPr id="13" name="Title 1"/>
          <p:cNvSpPr>
            <a:spLocks noGrp="1"/>
          </p:cNvSpPr>
          <p:nvPr/>
        </p:nvSpPr>
        <p:spPr>
          <a:xfrm>
            <a:off x="-95673" y="-68580"/>
            <a:ext cx="10790343" cy="1110403"/>
          </a:xfrm>
          <a:prstGeom prst="rect">
            <a:avLst/>
          </a:prstGeom>
        </p:spPr>
        <p:txBody>
          <a:bodyPr vert="horz" lIns="60960" tIns="30480" rIns="60960" bIns="30480" rtlCol="0" anchor="ctr">
            <a:norm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altLang="zh-CN" sz="2935" dirty="0">
                <a:solidFill>
                  <a:schemeClr val="bg1"/>
                </a:solidFill>
                <a:latin typeface="Microsoft YaHei" panose="020B0503020204020204" charset="-122"/>
                <a:ea typeface="Microsoft YaHei" panose="020B0503020204020204" charset="-122"/>
                <a:cs typeface="Microsoft YaHei Light" panose="020B0502040204020203" pitchFamily="34" charset="-122"/>
              </a:rPr>
              <a:t>nSDS: </a:t>
            </a:r>
            <a:r>
              <a:rPr lang="zh-CN" altLang="en-US" sz="2935" dirty="0">
                <a:solidFill>
                  <a:schemeClr val="bg1"/>
                </a:solidFill>
                <a:latin typeface="Microsoft YaHei" panose="020B0503020204020204" charset="-122"/>
                <a:ea typeface="Microsoft YaHei" panose="020B0503020204020204" charset="-122"/>
                <a:cs typeface="Microsoft YaHei Light" panose="020B0502040204020203" pitchFamily="34" charset="-122"/>
              </a:rPr>
              <a:t>Best-in-Class Mixed-Flash Architecture</a:t>
            </a:r>
            <a:endParaRPr lang="zh-CN" altLang="en-US" sz="2935" dirty="0">
              <a:solidFill>
                <a:schemeClr val="bg1"/>
              </a:solidFill>
              <a:latin typeface="Microsoft YaHei" panose="020B0503020204020204" charset="-122"/>
              <a:ea typeface="Microsoft YaHei" panose="020B0503020204020204" charset="-122"/>
              <a:cs typeface="Microsoft YaHei Light" panose="020B0502040204020203" pitchFamily="34" charset="-122"/>
            </a:endParaRPr>
          </a:p>
        </p:txBody>
      </p:sp>
      <p:sp>
        <p:nvSpPr>
          <p:cNvPr id="15" name="Freeform 9"/>
          <p:cNvSpPr/>
          <p:nvPr/>
        </p:nvSpPr>
        <p:spPr>
          <a:xfrm>
            <a:off x="9855200" y="25400"/>
            <a:ext cx="2260600" cy="591397"/>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54"/>
            <a:stretch>
              <a:fillRect/>
            </a:stretch>
          </a:blipFill>
        </p:spPr>
        <p:txBody>
          <a:bodyPr/>
          <a:lstStyle/>
          <a:p>
            <a:endParaRPr lang="it-IT"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6402298"/>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sz="1200" dirty="0"/>
            </a:p>
          </p:txBody>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dirty="0"/>
            </a:p>
          </p:txBody>
        </p:sp>
      </p:grpSp>
      <p:sp>
        <p:nvSpPr>
          <p:cNvPr id="6" name="Freeform 6"/>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sz="1200" dirty="0"/>
          </a:p>
        </p:txBody>
      </p:sp>
      <p:sp>
        <p:nvSpPr>
          <p:cNvPr id="7" name="TextBox 7"/>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1335"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5" name="标题 3"/>
          <p:cNvSpPr>
            <a:spLocks noGrp="1"/>
          </p:cNvSpPr>
          <p:nvPr/>
        </p:nvSpPr>
        <p:spPr>
          <a:xfrm>
            <a:off x="145415" y="-117475"/>
            <a:ext cx="10515600" cy="1325563"/>
          </a:xfrm>
          <a:prstGeom prst="rect">
            <a:avLst/>
          </a:prstGeom>
        </p:spPr>
        <p:txBody>
          <a:bodyPr vert="horz" lIns="60960" tIns="30480" rIns="60960" bIns="30480" rtlCol="0" anchor="ctr">
            <a:norm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sz="4000">
                <a:solidFill>
                  <a:schemeClr val="bg1"/>
                </a:solidFill>
                <a:sym typeface="+mn-ea"/>
              </a:rPr>
              <a:t>nSDS: </a:t>
            </a:r>
            <a:r>
              <a:rPr lang="zh-CN" altLang="en-US" sz="4000">
                <a:solidFill>
                  <a:schemeClr val="bg1"/>
                </a:solidFill>
                <a:sym typeface="+mn-ea"/>
              </a:rPr>
              <a:t>Best Unstructured Data Engine</a:t>
            </a:r>
            <a:endParaRPr lang="zh-CN" altLang="en-US" sz="4000">
              <a:solidFill>
                <a:schemeClr val="bg1"/>
              </a:solidFill>
              <a:sym typeface="+mn-ea"/>
            </a:endParaRPr>
          </a:p>
        </p:txBody>
      </p:sp>
      <p:grpSp>
        <p:nvGrpSpPr>
          <p:cNvPr id="25" name="组合 24"/>
          <p:cNvGrpSpPr/>
          <p:nvPr/>
        </p:nvGrpSpPr>
        <p:grpSpPr>
          <a:xfrm>
            <a:off x="1715770" y="1496077"/>
            <a:ext cx="3749675" cy="687053"/>
            <a:chOff x="2702" y="2691"/>
            <a:chExt cx="5905" cy="1362"/>
          </a:xfrm>
        </p:grpSpPr>
        <p:sp>
          <p:nvSpPr>
            <p:cNvPr id="34" name="矩形: 圆角 105"/>
            <p:cNvSpPr/>
            <p:nvPr>
              <p:custDataLst>
                <p:tags r:id="rId2"/>
              </p:custDataLst>
            </p:nvPr>
          </p:nvSpPr>
          <p:spPr>
            <a:xfrm>
              <a:off x="4728" y="2691"/>
              <a:ext cx="1853" cy="1250"/>
            </a:xfrm>
            <a:prstGeom prst="roundRect">
              <a:avLst>
                <a:gd name="adj" fmla="val 5216"/>
              </a:avLst>
            </a:prstGeom>
            <a:solidFill>
              <a:schemeClr val="bg1">
                <a:lumMod val="9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altLang="en-US" sz="900" dirty="0">
                  <a:solidFill>
                    <a:srgbClr val="71769A"/>
                  </a:solidFill>
                  <a:latin typeface="Microsoft YaHei" panose="020B0503020204020204" charset="-122"/>
                  <a:ea typeface="Microsoft YaHei" panose="020B0503020204020204" charset="-122"/>
                </a:rPr>
                <a:t>Big Data Applications</a:t>
              </a:r>
              <a:endParaRPr lang="zh-CN" altLang="en-US" sz="900" dirty="0">
                <a:solidFill>
                  <a:srgbClr val="71769A"/>
                </a:solidFill>
                <a:latin typeface="Microsoft YaHei" panose="020B0503020204020204" charset="-122"/>
                <a:ea typeface="Microsoft YaHei" panose="020B0503020204020204" charset="-122"/>
              </a:endParaRPr>
            </a:p>
          </p:txBody>
        </p:sp>
        <p:sp>
          <p:nvSpPr>
            <p:cNvPr id="35" name="矩形: 圆角 113"/>
            <p:cNvSpPr/>
            <p:nvPr>
              <p:custDataLst>
                <p:tags r:id="rId3"/>
              </p:custDataLst>
            </p:nvPr>
          </p:nvSpPr>
          <p:spPr>
            <a:xfrm>
              <a:off x="6754" y="2803"/>
              <a:ext cx="1853" cy="1250"/>
            </a:xfrm>
            <a:prstGeom prst="roundRect">
              <a:avLst>
                <a:gd name="adj" fmla="val 5216"/>
              </a:avLst>
            </a:prstGeom>
            <a:solidFill>
              <a:schemeClr val="bg1">
                <a:lumMod val="9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altLang="en-US" sz="900" dirty="0">
                  <a:solidFill>
                    <a:srgbClr val="71769A"/>
                  </a:solidFill>
                  <a:latin typeface="Microsoft YaHei" panose="020B0503020204020204" charset="-122"/>
                  <a:ea typeface="Microsoft YaHei" panose="020B0503020204020204" charset="-122"/>
                </a:rPr>
                <a:t>cloud native</a:t>
              </a:r>
              <a:endParaRPr lang="zh-CN" altLang="en-US" sz="900" dirty="0">
                <a:solidFill>
                  <a:srgbClr val="71769A"/>
                </a:solidFill>
                <a:latin typeface="Microsoft YaHei" panose="020B0503020204020204" charset="-122"/>
                <a:ea typeface="Microsoft YaHei" panose="020B0503020204020204" charset="-122"/>
              </a:endParaRPr>
            </a:p>
          </p:txBody>
        </p:sp>
        <p:sp>
          <p:nvSpPr>
            <p:cNvPr id="36" name="矩形: 圆角 119"/>
            <p:cNvSpPr/>
            <p:nvPr>
              <p:custDataLst>
                <p:tags r:id="rId4"/>
              </p:custDataLst>
            </p:nvPr>
          </p:nvSpPr>
          <p:spPr>
            <a:xfrm>
              <a:off x="2702" y="2723"/>
              <a:ext cx="1853" cy="1250"/>
            </a:xfrm>
            <a:prstGeom prst="roundRect">
              <a:avLst>
                <a:gd name="adj" fmla="val 5216"/>
              </a:avLst>
            </a:prstGeom>
            <a:solidFill>
              <a:schemeClr val="bg1">
                <a:lumMod val="9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altLang="en-US" sz="900" dirty="0">
                  <a:solidFill>
                    <a:srgbClr val="71769A"/>
                  </a:solidFill>
                  <a:latin typeface="Microsoft YaHei" panose="020B0503020204020204" charset="-122"/>
                  <a:ea typeface="Microsoft YaHei" panose="020B0503020204020204" charset="-122"/>
                </a:rPr>
                <a:t>Unstructured data</a:t>
              </a:r>
              <a:endParaRPr lang="zh-CN" altLang="en-US" sz="900" dirty="0">
                <a:solidFill>
                  <a:srgbClr val="71769A"/>
                </a:solidFill>
                <a:latin typeface="Microsoft YaHei" panose="020B0503020204020204" charset="-122"/>
                <a:ea typeface="Microsoft YaHei" panose="020B0503020204020204" charset="-122"/>
              </a:endParaRPr>
            </a:p>
          </p:txBody>
        </p:sp>
      </p:grpSp>
      <p:sp>
        <p:nvSpPr>
          <p:cNvPr id="37" name="矩形 36"/>
          <p:cNvSpPr/>
          <p:nvPr>
            <p:custDataLst>
              <p:tags r:id="rId5"/>
            </p:custDataLst>
          </p:nvPr>
        </p:nvSpPr>
        <p:spPr>
          <a:xfrm>
            <a:off x="5897880" y="1353185"/>
            <a:ext cx="5887085" cy="1486535"/>
          </a:xfrm>
          <a:prstGeom prst="rect">
            <a:avLst/>
          </a:prstGeom>
          <a:solidFill>
            <a:srgbClr val="ECEEF5"/>
          </a:solidFill>
          <a:ln w="12700" cmpd="sng">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矩形 38"/>
          <p:cNvSpPr/>
          <p:nvPr>
            <p:custDataLst>
              <p:tags r:id="rId6"/>
            </p:custDataLst>
          </p:nvPr>
        </p:nvSpPr>
        <p:spPr>
          <a:xfrm>
            <a:off x="5897880" y="2899410"/>
            <a:ext cx="5877137" cy="1767840"/>
          </a:xfrm>
          <a:prstGeom prst="rect">
            <a:avLst/>
          </a:prstGeom>
          <a:solidFill>
            <a:srgbClr val="ECEEF5"/>
          </a:solidFill>
          <a:ln w="12700" cmpd="sng">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1" name="矩形 40"/>
          <p:cNvSpPr/>
          <p:nvPr>
            <p:custDataLst>
              <p:tags r:id="rId7"/>
            </p:custDataLst>
          </p:nvPr>
        </p:nvSpPr>
        <p:spPr>
          <a:xfrm>
            <a:off x="5887085" y="4666615"/>
            <a:ext cx="5887085" cy="1301750"/>
          </a:xfrm>
          <a:prstGeom prst="rect">
            <a:avLst/>
          </a:prstGeom>
          <a:solidFill>
            <a:srgbClr val="ECEEF5"/>
          </a:solidFill>
          <a:ln w="12700" cmpd="sng">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3" name="圆角矩形 43"/>
          <p:cNvSpPr/>
          <p:nvPr>
            <p:custDataLst>
              <p:tags r:id="rId8"/>
            </p:custDataLst>
          </p:nvPr>
        </p:nvSpPr>
        <p:spPr>
          <a:xfrm>
            <a:off x="362644" y="2050970"/>
            <a:ext cx="996703" cy="3886793"/>
          </a:xfrm>
          <a:prstGeom prst="roundRect">
            <a:avLst>
              <a:gd name="adj" fmla="val 1439"/>
            </a:avLst>
          </a:prstGeom>
          <a:solidFill>
            <a:srgbClr val="EDEEF5"/>
          </a:solidFill>
          <a:ln w="12700">
            <a:noFill/>
            <a:prstDash val="sysDash"/>
          </a:ln>
          <a:effectLst/>
        </p:spPr>
        <p:style>
          <a:lnRef idx="1">
            <a:schemeClr val="accent1"/>
          </a:lnRef>
          <a:fillRef idx="0">
            <a:schemeClr val="accent1"/>
          </a:fillRef>
          <a:effectRef idx="0">
            <a:schemeClr val="accent1"/>
          </a:effectRef>
          <a:fontRef idx="minor">
            <a:schemeClr val="tx1"/>
          </a:fontRef>
        </p:style>
        <p:txBody>
          <a:bodyPr vert="horz" anchor="b"/>
          <a:p>
            <a:pPr algn="ctr">
              <a:defRPr/>
            </a:pPr>
            <a:r>
              <a:rPr lang="zh-CN" altLang="en-US" sz="900" dirty="0">
                <a:solidFill>
                  <a:srgbClr val="71769A"/>
                </a:solidFill>
                <a:latin typeface="Microsoft YaHei" panose="020B0503020204020204" charset="-122"/>
                <a:ea typeface="Microsoft YaHei" panose="020B0503020204020204" charset="-122"/>
                <a:sym typeface="Calibri" panose="020F0502020204030204"/>
              </a:rPr>
              <a:t>unified management</a:t>
            </a:r>
            <a:endParaRPr lang="zh-CN" altLang="en-US" sz="900" dirty="0">
              <a:solidFill>
                <a:srgbClr val="71769A"/>
              </a:solidFill>
              <a:latin typeface="Microsoft YaHei" panose="020B0503020204020204" charset="-122"/>
              <a:ea typeface="Microsoft YaHei" panose="020B0503020204020204" charset="-122"/>
              <a:sym typeface="Calibri" panose="020F0502020204030204"/>
            </a:endParaRPr>
          </a:p>
        </p:txBody>
      </p:sp>
      <p:sp>
        <p:nvSpPr>
          <p:cNvPr id="44" name="矩形: 圆角 106"/>
          <p:cNvSpPr/>
          <p:nvPr>
            <p:custDataLst>
              <p:tags r:id="rId9"/>
            </p:custDataLst>
          </p:nvPr>
        </p:nvSpPr>
        <p:spPr>
          <a:xfrm>
            <a:off x="3140427" y="1847717"/>
            <a:ext cx="900000" cy="288000"/>
          </a:xfrm>
          <a:prstGeom prst="roundRect">
            <a:avLst/>
          </a:prstGeom>
          <a:gradFill>
            <a:gsLst>
              <a:gs pos="0">
                <a:srgbClr val="BDD7EF"/>
              </a:gs>
              <a:gs pos="100000">
                <a:schemeClr val="accent5">
                  <a:lumMod val="84000"/>
                </a:schemeClr>
              </a:gs>
            </a:gsLst>
            <a:lin ang="4200000" scaled="0"/>
          </a:gra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buClrTx/>
              <a:buSzTx/>
              <a:buFontTx/>
            </a:pPr>
            <a:r>
              <a:rPr lang="en-US" altLang="zh-CN" sz="900" b="1" dirty="0">
                <a:solidFill>
                  <a:schemeClr val="bg1"/>
                </a:solidFill>
                <a:latin typeface="Microsoft YaHei" panose="020B0503020204020204" charset="-122"/>
                <a:ea typeface="Microsoft YaHei" panose="020B0503020204020204" charset="-122"/>
                <a:sym typeface="+mn-ea"/>
              </a:rPr>
              <a:t>S3A</a:t>
            </a:r>
            <a:endParaRPr lang="en-US" altLang="zh-CN" sz="900" b="1" dirty="0">
              <a:solidFill>
                <a:schemeClr val="bg1"/>
              </a:solidFill>
              <a:latin typeface="Microsoft YaHei" panose="020B0503020204020204" charset="-122"/>
              <a:ea typeface="Microsoft YaHei" panose="020B0503020204020204" charset="-122"/>
              <a:sym typeface="+mn-ea"/>
            </a:endParaRPr>
          </a:p>
        </p:txBody>
      </p:sp>
      <p:sp>
        <p:nvSpPr>
          <p:cNvPr id="45" name="矩形: 圆角 114"/>
          <p:cNvSpPr/>
          <p:nvPr>
            <p:custDataLst>
              <p:tags r:id="rId10"/>
            </p:custDataLst>
          </p:nvPr>
        </p:nvSpPr>
        <p:spPr>
          <a:xfrm>
            <a:off x="4427000" y="1847717"/>
            <a:ext cx="900000" cy="288000"/>
          </a:xfrm>
          <a:prstGeom prst="roundRect">
            <a:avLst/>
          </a:prstGeom>
          <a:gradFill>
            <a:gsLst>
              <a:gs pos="0">
                <a:srgbClr val="BDD7EF"/>
              </a:gs>
              <a:gs pos="100000">
                <a:schemeClr val="accent5">
                  <a:lumMod val="84000"/>
                </a:schemeClr>
              </a:gs>
            </a:gsLst>
            <a:lin ang="4200000" scaled="0"/>
          </a:gra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buClrTx/>
              <a:buSzTx/>
              <a:buFontTx/>
            </a:pPr>
            <a:r>
              <a:rPr lang="en-US" altLang="zh-CN" sz="900" b="1" dirty="0">
                <a:solidFill>
                  <a:schemeClr val="bg1"/>
                </a:solidFill>
                <a:latin typeface="Microsoft YaHei" panose="020B0503020204020204" charset="-122"/>
                <a:ea typeface="Microsoft YaHei" panose="020B0503020204020204" charset="-122"/>
                <a:sym typeface="+mn-ea"/>
              </a:rPr>
              <a:t>S3</a:t>
            </a:r>
            <a:endParaRPr lang="en-US" altLang="zh-CN" sz="900" b="1" dirty="0">
              <a:solidFill>
                <a:schemeClr val="bg1"/>
              </a:solidFill>
              <a:latin typeface="Microsoft YaHei" panose="020B0503020204020204" charset="-122"/>
              <a:ea typeface="Microsoft YaHei" panose="020B0503020204020204" charset="-122"/>
              <a:sym typeface="+mn-ea"/>
            </a:endParaRPr>
          </a:p>
        </p:txBody>
      </p:sp>
      <p:sp>
        <p:nvSpPr>
          <p:cNvPr id="46" name="矩形: 圆角 117"/>
          <p:cNvSpPr/>
          <p:nvPr>
            <p:custDataLst>
              <p:tags r:id="rId11"/>
            </p:custDataLst>
          </p:nvPr>
        </p:nvSpPr>
        <p:spPr>
          <a:xfrm>
            <a:off x="1854200" y="1196340"/>
            <a:ext cx="3472180" cy="288290"/>
          </a:xfrm>
          <a:prstGeom prst="roundRect">
            <a:avLst/>
          </a:prstGeom>
          <a:gradFill>
            <a:gsLst>
              <a:gs pos="0">
                <a:srgbClr val="765AF1"/>
              </a:gs>
              <a:gs pos="100000">
                <a:srgbClr val="6950D3"/>
              </a:gs>
            </a:gsLst>
            <a:lin ang="4200000" scaled="0"/>
          </a:gradFill>
          <a:ln>
            <a:noFill/>
            <a:prstDash val="dash"/>
          </a:ln>
          <a:effectLst>
            <a:outerShdw blurRad="139700" dist="38100" dir="5400000" sx="99000" sy="99000" algn="t" rotWithShape="0">
              <a:srgbClr val="BAC1EC">
                <a:alpha val="5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1200" b="1" dirty="0">
                <a:solidFill>
                  <a:schemeClr val="bg1"/>
                </a:solidFill>
                <a:latin typeface="Microsoft YaHei" panose="020B0503020204020204" charset="-122"/>
                <a:ea typeface="Microsoft YaHei" panose="020B0503020204020204" charset="-122"/>
              </a:rPr>
              <a:t>nSDS </a:t>
            </a:r>
            <a:r>
              <a:rPr lang="zh-CN" altLang="en-US" sz="1200" b="1" dirty="0">
                <a:solidFill>
                  <a:schemeClr val="bg1"/>
                </a:solidFill>
                <a:latin typeface="Microsoft YaHei" panose="020B0503020204020204" charset="-122"/>
                <a:ea typeface="Microsoft YaHei" panose="020B0503020204020204" charset="-122"/>
              </a:rPr>
              <a:t>Data Processing Platform</a:t>
            </a:r>
            <a:endParaRPr lang="zh-CN" altLang="en-US" sz="1200" b="1" dirty="0">
              <a:solidFill>
                <a:schemeClr val="bg1"/>
              </a:solidFill>
              <a:latin typeface="Microsoft YaHei" panose="020B0503020204020204" charset="-122"/>
              <a:ea typeface="Microsoft YaHei" panose="020B0503020204020204" charset="-122"/>
            </a:endParaRPr>
          </a:p>
        </p:txBody>
      </p:sp>
      <p:sp>
        <p:nvSpPr>
          <p:cNvPr id="47" name="矩形: 圆角 120"/>
          <p:cNvSpPr/>
          <p:nvPr>
            <p:custDataLst>
              <p:tags r:id="rId12"/>
            </p:custDataLst>
          </p:nvPr>
        </p:nvSpPr>
        <p:spPr>
          <a:xfrm>
            <a:off x="1853854" y="1847717"/>
            <a:ext cx="900000" cy="288000"/>
          </a:xfrm>
          <a:prstGeom prst="roundRect">
            <a:avLst/>
          </a:prstGeom>
          <a:gradFill>
            <a:gsLst>
              <a:gs pos="0">
                <a:srgbClr val="BDD7EF"/>
              </a:gs>
              <a:gs pos="100000">
                <a:schemeClr val="accent5">
                  <a:lumMod val="84000"/>
                </a:schemeClr>
              </a:gs>
            </a:gsLst>
            <a:lin ang="4200000" scaled="0"/>
          </a:gra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900" b="1" dirty="0">
                <a:solidFill>
                  <a:schemeClr val="bg1"/>
                </a:solidFill>
                <a:latin typeface="Microsoft YaHei" panose="020B0503020204020204" charset="-122"/>
                <a:ea typeface="Microsoft YaHei" panose="020B0503020204020204" charset="-122"/>
              </a:rPr>
              <a:t>S3</a:t>
            </a:r>
            <a:endParaRPr lang="en-US" altLang="zh-CN" sz="900" b="1" dirty="0">
              <a:solidFill>
                <a:schemeClr val="bg1"/>
              </a:solidFill>
              <a:latin typeface="Microsoft YaHei" panose="020B0503020204020204" charset="-122"/>
              <a:ea typeface="Microsoft YaHei" panose="020B0503020204020204" charset="-122"/>
            </a:endParaRPr>
          </a:p>
        </p:txBody>
      </p:sp>
      <p:sp>
        <p:nvSpPr>
          <p:cNvPr id="48" name="圆角矩形 47"/>
          <p:cNvSpPr/>
          <p:nvPr>
            <p:custDataLst>
              <p:tags r:id="rId13"/>
            </p:custDataLst>
          </p:nvPr>
        </p:nvSpPr>
        <p:spPr>
          <a:xfrm>
            <a:off x="441542" y="3959978"/>
            <a:ext cx="859842" cy="288000"/>
          </a:xfrm>
          <a:prstGeom prst="roundRect">
            <a:avLst>
              <a:gd name="adj" fmla="val 12957"/>
            </a:avLst>
          </a:prstGeom>
          <a:gradFill>
            <a:gsLst>
              <a:gs pos="0">
                <a:srgbClr val="9D92F5"/>
              </a:gs>
              <a:gs pos="100000">
                <a:srgbClr val="7566EB"/>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900" b="1" dirty="0">
                <a:solidFill>
                  <a:schemeClr val="bg1"/>
                </a:solidFill>
                <a:latin typeface="Microsoft YaHei" panose="020B0503020204020204" charset="-122"/>
                <a:ea typeface="Microsoft YaHei" panose="020B0503020204020204" charset="-122"/>
                <a:sym typeface="Calibri" panose="020F0502020204030204"/>
              </a:rPr>
              <a:t>hierarchical storage</a:t>
            </a:r>
            <a:endParaRPr lang="en-US" altLang="zh-CN" sz="900" b="1" dirty="0">
              <a:solidFill>
                <a:schemeClr val="bg1"/>
              </a:solidFill>
              <a:latin typeface="Microsoft YaHei" panose="020B0503020204020204" charset="-122"/>
              <a:ea typeface="Microsoft YaHei" panose="020B0503020204020204" charset="-122"/>
              <a:sym typeface="Calibri" panose="020F0502020204030204"/>
            </a:endParaRPr>
          </a:p>
        </p:txBody>
      </p:sp>
      <p:sp>
        <p:nvSpPr>
          <p:cNvPr id="49" name="圆角矩形 48"/>
          <p:cNvSpPr/>
          <p:nvPr>
            <p:custDataLst>
              <p:tags r:id="rId14"/>
            </p:custDataLst>
          </p:nvPr>
        </p:nvSpPr>
        <p:spPr>
          <a:xfrm>
            <a:off x="441542" y="3510387"/>
            <a:ext cx="859842" cy="288000"/>
          </a:xfrm>
          <a:prstGeom prst="roundRect">
            <a:avLst>
              <a:gd name="adj" fmla="val 12957"/>
            </a:avLst>
          </a:prstGeom>
          <a:gradFill>
            <a:gsLst>
              <a:gs pos="0">
                <a:srgbClr val="9D92F5"/>
              </a:gs>
              <a:gs pos="100000">
                <a:srgbClr val="7566EB"/>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a:solidFill>
                  <a:schemeClr val="bg1"/>
                </a:solidFill>
                <a:latin typeface="Microsoft YaHei" panose="020B0503020204020204" charset="-122"/>
                <a:ea typeface="Microsoft YaHei" panose="020B0503020204020204" charset="-122"/>
                <a:sym typeface="+mn-ea"/>
              </a:rPr>
              <a:t>life cycle</a:t>
            </a:r>
            <a:endParaRPr lang="zh-CN" altLang="en-US" sz="900" b="1">
              <a:solidFill>
                <a:schemeClr val="bg1"/>
              </a:solidFill>
              <a:latin typeface="Microsoft YaHei" panose="020B0503020204020204" charset="-122"/>
              <a:ea typeface="Microsoft YaHei" panose="020B0503020204020204" charset="-122"/>
              <a:sym typeface="+mn-ea"/>
            </a:endParaRPr>
          </a:p>
        </p:txBody>
      </p:sp>
      <p:sp>
        <p:nvSpPr>
          <p:cNvPr id="50" name="圆角矩形 49"/>
          <p:cNvSpPr/>
          <p:nvPr>
            <p:custDataLst>
              <p:tags r:id="rId15"/>
            </p:custDataLst>
          </p:nvPr>
        </p:nvSpPr>
        <p:spPr>
          <a:xfrm>
            <a:off x="441325" y="4409440"/>
            <a:ext cx="859790" cy="288290"/>
          </a:xfrm>
          <a:prstGeom prst="roundRect">
            <a:avLst>
              <a:gd name="adj" fmla="val 12957"/>
            </a:avLst>
          </a:prstGeom>
          <a:gradFill>
            <a:gsLst>
              <a:gs pos="0">
                <a:srgbClr val="9D92F5"/>
              </a:gs>
              <a:gs pos="100000">
                <a:srgbClr val="7566EB"/>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800" b="1">
                <a:solidFill>
                  <a:schemeClr val="bg1"/>
                </a:solidFill>
                <a:latin typeface="Microsoft YaHei" panose="020B0503020204020204" charset="-122"/>
                <a:ea typeface="Microsoft YaHei" panose="020B0503020204020204" charset="-122"/>
                <a:sym typeface="+mn-ea"/>
              </a:rPr>
              <a:t>quota management</a:t>
            </a:r>
            <a:endParaRPr lang="zh-CN" altLang="en-US" sz="800" b="1">
              <a:solidFill>
                <a:schemeClr val="bg1"/>
              </a:solidFill>
              <a:latin typeface="Microsoft YaHei" panose="020B0503020204020204" charset="-122"/>
              <a:ea typeface="Microsoft YaHei" panose="020B0503020204020204" charset="-122"/>
              <a:sym typeface="+mn-ea"/>
            </a:endParaRPr>
          </a:p>
        </p:txBody>
      </p:sp>
      <p:sp>
        <p:nvSpPr>
          <p:cNvPr id="51" name="圆角矩形 50"/>
          <p:cNvSpPr/>
          <p:nvPr>
            <p:custDataLst>
              <p:tags r:id="rId16"/>
            </p:custDataLst>
          </p:nvPr>
        </p:nvSpPr>
        <p:spPr>
          <a:xfrm>
            <a:off x="441542" y="3060796"/>
            <a:ext cx="859842" cy="288000"/>
          </a:xfrm>
          <a:prstGeom prst="roundRect">
            <a:avLst>
              <a:gd name="adj" fmla="val 12957"/>
            </a:avLst>
          </a:prstGeom>
          <a:gradFill>
            <a:gsLst>
              <a:gs pos="0">
                <a:srgbClr val="9D92F5"/>
              </a:gs>
              <a:gs pos="100000">
                <a:srgbClr val="7566EB"/>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900" b="1" dirty="0">
                <a:solidFill>
                  <a:schemeClr val="bg1"/>
                </a:solidFill>
                <a:latin typeface="Microsoft YaHei" panose="020B0503020204020204" charset="-122"/>
                <a:ea typeface="Microsoft YaHei" panose="020B0503020204020204" charset="-122"/>
                <a:sym typeface="Calibri" panose="020F0502020204030204"/>
              </a:rPr>
              <a:t>data flow</a:t>
            </a:r>
            <a:endParaRPr lang="en-US" altLang="zh-CN" sz="900" b="1" dirty="0">
              <a:solidFill>
                <a:schemeClr val="bg1"/>
              </a:solidFill>
              <a:latin typeface="Microsoft YaHei" panose="020B0503020204020204" charset="-122"/>
              <a:ea typeface="Microsoft YaHei" panose="020B0503020204020204" charset="-122"/>
              <a:sym typeface="Calibri" panose="020F0502020204030204"/>
            </a:endParaRPr>
          </a:p>
        </p:txBody>
      </p:sp>
      <p:sp>
        <p:nvSpPr>
          <p:cNvPr id="52" name="圆角矩形 51"/>
          <p:cNvSpPr/>
          <p:nvPr>
            <p:custDataLst>
              <p:tags r:id="rId17"/>
            </p:custDataLst>
          </p:nvPr>
        </p:nvSpPr>
        <p:spPr>
          <a:xfrm>
            <a:off x="441542" y="4859160"/>
            <a:ext cx="859842" cy="288000"/>
          </a:xfrm>
          <a:prstGeom prst="roundRect">
            <a:avLst>
              <a:gd name="adj" fmla="val 12957"/>
            </a:avLst>
          </a:prstGeom>
          <a:gradFill>
            <a:gsLst>
              <a:gs pos="0">
                <a:srgbClr val="9D92F5"/>
              </a:gs>
              <a:gs pos="100000">
                <a:srgbClr val="7566EB"/>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a:solidFill>
                  <a:schemeClr val="bg1"/>
                </a:solidFill>
                <a:latin typeface="Microsoft YaHei" panose="020B0503020204020204" charset="-122"/>
                <a:ea typeface="Microsoft YaHei" panose="020B0503020204020204" charset="-122"/>
                <a:sym typeface="Calibri" panose="020F0502020204030204"/>
              </a:rPr>
              <a:t>permission policy</a:t>
            </a:r>
            <a:endParaRPr lang="zh-CN" altLang="en-US" sz="900" b="1">
              <a:solidFill>
                <a:schemeClr val="bg1"/>
              </a:solidFill>
              <a:latin typeface="Microsoft YaHei" panose="020B0503020204020204" charset="-122"/>
              <a:ea typeface="Microsoft YaHei" panose="020B0503020204020204" charset="-122"/>
              <a:sym typeface="Calibri" panose="020F0502020204030204"/>
            </a:endParaRPr>
          </a:p>
        </p:txBody>
      </p:sp>
      <p:sp>
        <p:nvSpPr>
          <p:cNvPr id="53" name="圆角矩形 52"/>
          <p:cNvSpPr/>
          <p:nvPr>
            <p:custDataLst>
              <p:tags r:id="rId18"/>
            </p:custDataLst>
          </p:nvPr>
        </p:nvSpPr>
        <p:spPr>
          <a:xfrm>
            <a:off x="441542" y="2611205"/>
            <a:ext cx="859842" cy="288000"/>
          </a:xfrm>
          <a:prstGeom prst="roundRect">
            <a:avLst>
              <a:gd name="adj" fmla="val 12957"/>
            </a:avLst>
          </a:prstGeom>
          <a:gradFill>
            <a:gsLst>
              <a:gs pos="0">
                <a:srgbClr val="9D92F5"/>
              </a:gs>
              <a:gs pos="100000">
                <a:srgbClr val="7566EB"/>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900" b="1">
                <a:solidFill>
                  <a:schemeClr val="bg1"/>
                </a:solidFill>
                <a:latin typeface="Microsoft YaHei" panose="020B0503020204020204" charset="-122"/>
                <a:ea typeface="Microsoft YaHei" panose="020B0503020204020204" charset="-122"/>
                <a:sym typeface="+mn-ea"/>
              </a:rPr>
              <a:t>WORM</a:t>
            </a:r>
            <a:endParaRPr lang="en-US" altLang="zh-CN" sz="900" b="1">
              <a:solidFill>
                <a:schemeClr val="bg1"/>
              </a:solidFill>
              <a:latin typeface="Microsoft YaHei" panose="020B0503020204020204" charset="-122"/>
              <a:ea typeface="Microsoft YaHei" panose="020B0503020204020204" charset="-122"/>
              <a:sym typeface="+mn-ea"/>
            </a:endParaRPr>
          </a:p>
        </p:txBody>
      </p:sp>
      <p:sp>
        <p:nvSpPr>
          <p:cNvPr id="54" name="圆角矩形 53"/>
          <p:cNvSpPr/>
          <p:nvPr>
            <p:custDataLst>
              <p:tags r:id="rId19"/>
            </p:custDataLst>
          </p:nvPr>
        </p:nvSpPr>
        <p:spPr>
          <a:xfrm>
            <a:off x="441542" y="2161614"/>
            <a:ext cx="859842" cy="288000"/>
          </a:xfrm>
          <a:prstGeom prst="roundRect">
            <a:avLst>
              <a:gd name="adj" fmla="val 12957"/>
            </a:avLst>
          </a:prstGeom>
          <a:gradFill>
            <a:gsLst>
              <a:gs pos="0">
                <a:srgbClr val="9D92F5"/>
              </a:gs>
              <a:gs pos="100000">
                <a:srgbClr val="7566EB"/>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a:solidFill>
                  <a:schemeClr val="bg1"/>
                </a:solidFill>
                <a:latin typeface="Microsoft YaHei" panose="020B0503020204020204" charset="-122"/>
                <a:ea typeface="Microsoft YaHei" panose="020B0503020204020204" charset="-122"/>
                <a:sym typeface="+mn-ea"/>
              </a:rPr>
              <a:t>recycle bin</a:t>
            </a:r>
            <a:endParaRPr lang="zh-CN" altLang="en-US" sz="900" b="1">
              <a:solidFill>
                <a:schemeClr val="bg1"/>
              </a:solidFill>
              <a:latin typeface="Microsoft YaHei" panose="020B0503020204020204" charset="-122"/>
              <a:ea typeface="Microsoft YaHei" panose="020B0503020204020204" charset="-122"/>
              <a:sym typeface="+mn-ea"/>
            </a:endParaRPr>
          </a:p>
        </p:txBody>
      </p:sp>
      <p:sp>
        <p:nvSpPr>
          <p:cNvPr id="55" name="圆角矩形 54"/>
          <p:cNvSpPr/>
          <p:nvPr>
            <p:custDataLst>
              <p:tags r:id="rId20"/>
            </p:custDataLst>
          </p:nvPr>
        </p:nvSpPr>
        <p:spPr>
          <a:xfrm>
            <a:off x="441542" y="5308751"/>
            <a:ext cx="859842" cy="288000"/>
          </a:xfrm>
          <a:prstGeom prst="roundRect">
            <a:avLst>
              <a:gd name="adj" fmla="val 12957"/>
            </a:avLst>
          </a:prstGeom>
          <a:gradFill>
            <a:gsLst>
              <a:gs pos="0">
                <a:srgbClr val="9D92F5"/>
              </a:gs>
              <a:gs pos="100000">
                <a:srgbClr val="7566EB"/>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a:solidFill>
                  <a:schemeClr val="bg1"/>
                </a:solidFill>
                <a:latin typeface="Microsoft YaHei" panose="020B0503020204020204" charset="-122"/>
                <a:ea typeface="Microsoft YaHei" panose="020B0503020204020204" charset="-122"/>
                <a:sym typeface="Calibri" panose="020F0502020204030204"/>
              </a:rPr>
              <a:t>multi-site</a:t>
            </a:r>
            <a:endParaRPr lang="zh-CN" altLang="en-US" sz="900" b="1">
              <a:solidFill>
                <a:schemeClr val="bg1"/>
              </a:solidFill>
              <a:latin typeface="Microsoft YaHei" panose="020B0503020204020204" charset="-122"/>
              <a:ea typeface="Microsoft YaHei" panose="020B0503020204020204" charset="-122"/>
              <a:sym typeface="Calibri" panose="020F0502020204030204"/>
            </a:endParaRPr>
          </a:p>
        </p:txBody>
      </p:sp>
      <p:grpSp>
        <p:nvGrpSpPr>
          <p:cNvPr id="56" name="组合 55"/>
          <p:cNvGrpSpPr/>
          <p:nvPr/>
        </p:nvGrpSpPr>
        <p:grpSpPr>
          <a:xfrm>
            <a:off x="1523296" y="2298998"/>
            <a:ext cx="4181067" cy="1061527"/>
            <a:chOff x="1909376" y="2773679"/>
            <a:chExt cx="4181067" cy="1061527"/>
          </a:xfrm>
        </p:grpSpPr>
        <p:sp>
          <p:nvSpPr>
            <p:cNvPr id="57" name="矩形: 圆角 98"/>
            <p:cNvSpPr/>
            <p:nvPr>
              <p:custDataLst>
                <p:tags r:id="rId21"/>
              </p:custDataLst>
            </p:nvPr>
          </p:nvSpPr>
          <p:spPr>
            <a:xfrm>
              <a:off x="1909376" y="2773679"/>
              <a:ext cx="4181067" cy="1061527"/>
            </a:xfrm>
            <a:prstGeom prst="roundRect">
              <a:avLst>
                <a:gd name="adj" fmla="val 5216"/>
              </a:avLst>
            </a:prstGeom>
            <a:solidFill>
              <a:schemeClr val="bg1">
                <a:lumMod val="9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p>
              <a:pPr algn="ctr"/>
              <a:r>
                <a:rPr lang="zh-CN" altLang="en-US" sz="900" b="1" dirty="0">
                  <a:solidFill>
                    <a:srgbClr val="71769A"/>
                  </a:solidFill>
                  <a:latin typeface="Microsoft YaHei" panose="020B0503020204020204" charset="-122"/>
                  <a:ea typeface="Microsoft YaHei" panose="020B0503020204020204" charset="-122"/>
                  <a:sym typeface="Calibri" panose="020F0502020204030204"/>
                </a:rPr>
                <a:t>access</a:t>
              </a:r>
              <a:endParaRPr lang="zh-CN" altLang="en-US" sz="900" b="1" dirty="0">
                <a:solidFill>
                  <a:srgbClr val="71769A"/>
                </a:solidFill>
                <a:latin typeface="Microsoft YaHei" panose="020B0503020204020204" charset="-122"/>
                <a:ea typeface="Microsoft YaHei" panose="020B0503020204020204" charset="-122"/>
                <a:sym typeface="Calibri" panose="020F0502020204030204"/>
              </a:endParaRPr>
            </a:p>
          </p:txBody>
        </p:sp>
        <p:grpSp>
          <p:nvGrpSpPr>
            <p:cNvPr id="58" name="组合 57"/>
            <p:cNvGrpSpPr/>
            <p:nvPr/>
          </p:nvGrpSpPr>
          <p:grpSpPr>
            <a:xfrm>
              <a:off x="2082956" y="2949945"/>
              <a:ext cx="3574667" cy="708995"/>
              <a:chOff x="2082956" y="2953615"/>
              <a:chExt cx="3574667" cy="708995"/>
            </a:xfrm>
          </p:grpSpPr>
          <p:sp>
            <p:nvSpPr>
              <p:cNvPr id="59" name="矩形: 圆角 102"/>
              <p:cNvSpPr/>
              <p:nvPr>
                <p:custDataLst>
                  <p:tags r:id="rId22"/>
                </p:custDataLst>
              </p:nvPr>
            </p:nvSpPr>
            <p:spPr>
              <a:xfrm>
                <a:off x="4674823" y="3374610"/>
                <a:ext cx="982800" cy="288000"/>
              </a:xfrm>
              <a:prstGeom prst="roundRect">
                <a:avLst/>
              </a:prstGeom>
              <a:gradFill>
                <a:gsLst>
                  <a:gs pos="0">
                    <a:srgbClr val="539BFF"/>
                  </a:gs>
                  <a:gs pos="99000">
                    <a:srgbClr val="0783F1"/>
                  </a:gs>
                </a:gsLst>
                <a:lin ang="4200000" scaled="0"/>
              </a:gradFill>
              <a:ln w="9525">
                <a:noFill/>
                <a:prstDash val="sysDash"/>
              </a:ln>
              <a:effectLst>
                <a:outerShdw blurRad="76200" dist="38100" dir="5400000" algn="t" rotWithShape="0">
                  <a:srgbClr val="0B74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dirty="0">
                    <a:solidFill>
                      <a:schemeClr val="bg1"/>
                    </a:solidFill>
                    <a:latin typeface="Microsoft YaHei" panose="020B0503020204020204" charset="-122"/>
                    <a:ea typeface="Microsoft YaHei" panose="020B0503020204020204" charset="-122"/>
                  </a:rPr>
                  <a:t>Advanced Search</a:t>
                </a:r>
                <a:endParaRPr lang="zh-CN" altLang="en-US" sz="900" b="1" dirty="0">
                  <a:solidFill>
                    <a:schemeClr val="bg1"/>
                  </a:solidFill>
                  <a:latin typeface="Microsoft YaHei" panose="020B0503020204020204" charset="-122"/>
                  <a:ea typeface="Microsoft YaHei" panose="020B0503020204020204" charset="-122"/>
                </a:endParaRPr>
              </a:p>
            </p:txBody>
          </p:sp>
          <p:sp>
            <p:nvSpPr>
              <p:cNvPr id="60" name="矩形: 圆角 107"/>
              <p:cNvSpPr/>
              <p:nvPr>
                <p:custDataLst>
                  <p:tags r:id="rId23"/>
                </p:custDataLst>
              </p:nvPr>
            </p:nvSpPr>
            <p:spPr>
              <a:xfrm>
                <a:off x="3405877" y="2953615"/>
                <a:ext cx="982800" cy="288000"/>
              </a:xfrm>
              <a:prstGeom prst="roundRect">
                <a:avLst/>
              </a:prstGeom>
              <a:gradFill>
                <a:gsLst>
                  <a:gs pos="0">
                    <a:srgbClr val="539BFF"/>
                  </a:gs>
                  <a:gs pos="99000">
                    <a:srgbClr val="0783F1"/>
                  </a:gs>
                </a:gsLst>
                <a:lin ang="4200000" scaled="0"/>
              </a:gradFill>
              <a:ln w="9525">
                <a:noFill/>
                <a:prstDash val="sysDash"/>
              </a:ln>
              <a:effectLst>
                <a:outerShdw blurRad="76200" dist="38100" dir="5400000" algn="t" rotWithShape="0">
                  <a:srgbClr val="0B74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dirty="0">
                    <a:solidFill>
                      <a:schemeClr val="bg1"/>
                    </a:solidFill>
                    <a:latin typeface="Microsoft YaHei" panose="020B0503020204020204" charset="-122"/>
                    <a:ea typeface="Microsoft YaHei" panose="020B0503020204020204" charset="-122"/>
                    <a:sym typeface="+mn-ea"/>
                  </a:rPr>
                  <a:t>load balancing</a:t>
                </a:r>
                <a:endParaRPr lang="zh-CN" altLang="en-US" sz="900" b="1" dirty="0">
                  <a:solidFill>
                    <a:schemeClr val="bg1"/>
                  </a:solidFill>
                  <a:latin typeface="Microsoft YaHei" panose="020B0503020204020204" charset="-122"/>
                  <a:ea typeface="Microsoft YaHei" panose="020B0503020204020204" charset="-122"/>
                  <a:sym typeface="+mn-ea"/>
                </a:endParaRPr>
              </a:p>
            </p:txBody>
          </p:sp>
          <p:sp>
            <p:nvSpPr>
              <p:cNvPr id="61" name="矩形: 圆角 111"/>
              <p:cNvSpPr/>
              <p:nvPr>
                <p:custDataLst>
                  <p:tags r:id="rId24"/>
                </p:custDataLst>
              </p:nvPr>
            </p:nvSpPr>
            <p:spPr>
              <a:xfrm>
                <a:off x="4674823" y="2953615"/>
                <a:ext cx="982800" cy="288000"/>
              </a:xfrm>
              <a:prstGeom prst="roundRect">
                <a:avLst/>
              </a:prstGeom>
              <a:gradFill>
                <a:gsLst>
                  <a:gs pos="0">
                    <a:srgbClr val="539BFF"/>
                  </a:gs>
                  <a:gs pos="99000">
                    <a:srgbClr val="0783F1"/>
                  </a:gs>
                </a:gsLst>
                <a:lin ang="4200000" scaled="0"/>
              </a:gradFill>
              <a:ln w="9525">
                <a:noFill/>
                <a:prstDash val="sysDash"/>
              </a:ln>
              <a:effectLst>
                <a:outerShdw blurRad="76200" dist="38100" dir="5400000" algn="t" rotWithShape="0">
                  <a:srgbClr val="0B74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dirty="0">
                    <a:solidFill>
                      <a:schemeClr val="bg1"/>
                    </a:solidFill>
                    <a:latin typeface="Microsoft YaHei" panose="020B0503020204020204" charset="-122"/>
                    <a:ea typeface="Microsoft YaHei" panose="020B0503020204020204" charset="-122"/>
                  </a:rPr>
                  <a:t>merge small files</a:t>
                </a:r>
                <a:endParaRPr lang="zh-CN" altLang="en-US" sz="900" b="1" dirty="0">
                  <a:solidFill>
                    <a:schemeClr val="bg1"/>
                  </a:solidFill>
                  <a:latin typeface="Microsoft YaHei" panose="020B0503020204020204" charset="-122"/>
                  <a:ea typeface="Microsoft YaHei" panose="020B0503020204020204" charset="-122"/>
                </a:endParaRPr>
              </a:p>
            </p:txBody>
          </p:sp>
          <p:sp>
            <p:nvSpPr>
              <p:cNvPr id="63" name="矩形: 圆角 110"/>
              <p:cNvSpPr/>
              <p:nvPr>
                <p:custDataLst>
                  <p:tags r:id="rId25"/>
                </p:custDataLst>
              </p:nvPr>
            </p:nvSpPr>
            <p:spPr>
              <a:xfrm>
                <a:off x="2136931" y="3369780"/>
                <a:ext cx="982800" cy="288000"/>
              </a:xfrm>
              <a:prstGeom prst="roundRect">
                <a:avLst/>
              </a:prstGeom>
              <a:gradFill>
                <a:gsLst>
                  <a:gs pos="0">
                    <a:srgbClr val="539BFF"/>
                  </a:gs>
                  <a:gs pos="99000">
                    <a:srgbClr val="0783F1"/>
                  </a:gs>
                </a:gsLst>
                <a:lin ang="4200000" scaled="0"/>
              </a:gradFill>
              <a:ln w="9525">
                <a:noFill/>
                <a:prstDash val="sysDash"/>
              </a:ln>
              <a:effectLst>
                <a:outerShdw blurRad="76200" dist="38100" dir="5400000" algn="t" rotWithShape="0">
                  <a:srgbClr val="0B74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900" b="1" dirty="0">
                    <a:solidFill>
                      <a:schemeClr val="bg1"/>
                    </a:solidFill>
                    <a:latin typeface="Microsoft YaHei" panose="020B0503020204020204" charset="-122"/>
                    <a:ea typeface="Microsoft YaHei" panose="020B0503020204020204" charset="-122"/>
                  </a:rPr>
                  <a:t>append</a:t>
                </a:r>
                <a:r>
                  <a:rPr lang="zh-CN" altLang="en-US" sz="900" b="1" dirty="0">
                    <a:solidFill>
                      <a:schemeClr val="bg1"/>
                    </a:solidFill>
                    <a:latin typeface="Microsoft YaHei" panose="020B0503020204020204" charset="-122"/>
                    <a:ea typeface="Microsoft YaHei" panose="020B0503020204020204" charset="-122"/>
                  </a:rPr>
                  <a:t> writ</a:t>
                </a:r>
                <a:r>
                  <a:rPr lang="en-US" altLang="zh-CN" sz="900" b="1" dirty="0">
                    <a:solidFill>
                      <a:schemeClr val="bg1"/>
                    </a:solidFill>
                    <a:latin typeface="Microsoft YaHei" panose="020B0503020204020204" charset="-122"/>
                    <a:ea typeface="Microsoft YaHei" panose="020B0503020204020204" charset="-122"/>
                  </a:rPr>
                  <a:t>e</a:t>
                </a:r>
                <a:endParaRPr lang="en-US" altLang="zh-CN" sz="900" b="1" dirty="0">
                  <a:solidFill>
                    <a:schemeClr val="bg1"/>
                  </a:solidFill>
                  <a:latin typeface="Microsoft YaHei" panose="020B0503020204020204" charset="-122"/>
                  <a:ea typeface="Microsoft YaHei" panose="020B0503020204020204" charset="-122"/>
                </a:endParaRPr>
              </a:p>
            </p:txBody>
          </p:sp>
          <p:sp>
            <p:nvSpPr>
              <p:cNvPr id="64" name="矩形: 圆角 110"/>
              <p:cNvSpPr/>
              <p:nvPr>
                <p:custDataLst>
                  <p:tags r:id="rId26"/>
                </p:custDataLst>
              </p:nvPr>
            </p:nvSpPr>
            <p:spPr>
              <a:xfrm>
                <a:off x="3405877" y="3369780"/>
                <a:ext cx="982800" cy="288000"/>
              </a:xfrm>
              <a:prstGeom prst="roundRect">
                <a:avLst/>
              </a:prstGeom>
              <a:gradFill>
                <a:gsLst>
                  <a:gs pos="0">
                    <a:srgbClr val="539BFF"/>
                  </a:gs>
                  <a:gs pos="99000">
                    <a:srgbClr val="0783F1"/>
                  </a:gs>
                </a:gsLst>
                <a:lin ang="4200000" scaled="0"/>
              </a:gradFill>
              <a:ln w="9525">
                <a:noFill/>
                <a:prstDash val="sysDash"/>
              </a:ln>
              <a:effectLst>
                <a:outerShdw blurRad="76200" dist="38100" dir="5400000" algn="t" rotWithShape="0">
                  <a:srgbClr val="0B74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dirty="0">
                    <a:solidFill>
                      <a:schemeClr val="bg1"/>
                    </a:solidFill>
                    <a:latin typeface="Microsoft YaHei" panose="020B0503020204020204" charset="-122"/>
                    <a:ea typeface="Microsoft YaHei" panose="020B0503020204020204" charset="-122"/>
                  </a:rPr>
                  <a:t>Instant merge</a:t>
                </a:r>
                <a:endParaRPr lang="zh-CN" altLang="en-US" sz="900" b="1" dirty="0">
                  <a:solidFill>
                    <a:schemeClr val="bg1"/>
                  </a:solidFill>
                  <a:latin typeface="Microsoft YaHei" panose="020B0503020204020204" charset="-122"/>
                  <a:ea typeface="Microsoft YaHei" panose="020B0503020204020204" charset="-122"/>
                </a:endParaRPr>
              </a:p>
            </p:txBody>
          </p:sp>
          <p:sp>
            <p:nvSpPr>
              <p:cNvPr id="65" name="矩形: 圆角 107"/>
              <p:cNvSpPr/>
              <p:nvPr>
                <p:custDataLst>
                  <p:tags r:id="rId27"/>
                </p:custDataLst>
              </p:nvPr>
            </p:nvSpPr>
            <p:spPr>
              <a:xfrm>
                <a:off x="2082956" y="2953615"/>
                <a:ext cx="1083310" cy="288290"/>
              </a:xfrm>
              <a:prstGeom prst="roundRect">
                <a:avLst/>
              </a:prstGeom>
              <a:gradFill>
                <a:gsLst>
                  <a:gs pos="0">
                    <a:srgbClr val="539BFF"/>
                  </a:gs>
                  <a:gs pos="99000">
                    <a:srgbClr val="0783F1"/>
                  </a:gs>
                </a:gsLst>
                <a:lin ang="4200000" scaled="0"/>
              </a:gradFill>
              <a:ln w="9525">
                <a:noFill/>
                <a:prstDash val="sysDash"/>
              </a:ln>
              <a:effectLst>
                <a:outerShdw blurRad="76200" dist="38100" dir="5400000" algn="t" rotWithShape="0">
                  <a:srgbClr val="0B74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00" b="1" dirty="0">
                    <a:solidFill>
                      <a:schemeClr val="bg1"/>
                    </a:solidFill>
                    <a:latin typeface="Microsoft YaHei" panose="020B0503020204020204" charset="-122"/>
                    <a:ea typeface="Microsoft YaHei" panose="020B0503020204020204" charset="-122"/>
                  </a:rPr>
                  <a:t>Highly available access</a:t>
                </a:r>
                <a:endParaRPr lang="zh-CN" altLang="en-US" sz="900" b="1" dirty="0">
                  <a:solidFill>
                    <a:schemeClr val="bg1"/>
                  </a:solidFill>
                  <a:latin typeface="Microsoft YaHei" panose="020B0503020204020204" charset="-122"/>
                  <a:ea typeface="Microsoft YaHei" panose="020B0503020204020204" charset="-122"/>
                </a:endParaRPr>
              </a:p>
            </p:txBody>
          </p:sp>
        </p:grpSp>
      </p:grpSp>
      <p:grpSp>
        <p:nvGrpSpPr>
          <p:cNvPr id="66" name="组合 65"/>
          <p:cNvGrpSpPr/>
          <p:nvPr/>
        </p:nvGrpSpPr>
        <p:grpSpPr>
          <a:xfrm>
            <a:off x="1527212" y="4930332"/>
            <a:ext cx="4173235" cy="977885"/>
            <a:chOff x="1913292" y="5405013"/>
            <a:chExt cx="4173235" cy="977885"/>
          </a:xfrm>
        </p:grpSpPr>
        <p:sp>
          <p:nvSpPr>
            <p:cNvPr id="67" name="矩形: 圆角 85"/>
            <p:cNvSpPr/>
            <p:nvPr>
              <p:custDataLst>
                <p:tags r:id="rId28"/>
              </p:custDataLst>
            </p:nvPr>
          </p:nvSpPr>
          <p:spPr>
            <a:xfrm>
              <a:off x="1913292" y="5405013"/>
              <a:ext cx="4173235" cy="977885"/>
            </a:xfrm>
            <a:prstGeom prst="roundRect">
              <a:avLst>
                <a:gd name="adj" fmla="val 5216"/>
              </a:avLst>
            </a:prstGeom>
            <a:solidFill>
              <a:schemeClr val="bg1">
                <a:lumMod val="9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p>
              <a:pPr algn="ctr"/>
              <a:r>
                <a:rPr lang="en-US" altLang="zh-CN" sz="900" b="1" dirty="0">
                  <a:solidFill>
                    <a:srgbClr val="71769A"/>
                  </a:solidFill>
                  <a:latin typeface="Microsoft YaHei" panose="020B0503020204020204" charset="-122"/>
                  <a:ea typeface="Microsoft YaHei" panose="020B0503020204020204" charset="-122"/>
                  <a:sym typeface="Calibri" panose="020F0502020204030204"/>
                </a:rPr>
                <a:t>data</a:t>
              </a:r>
              <a:endParaRPr lang="en-US" altLang="zh-CN" sz="900" b="1" dirty="0">
                <a:solidFill>
                  <a:srgbClr val="71769A"/>
                </a:solidFill>
                <a:latin typeface="Microsoft YaHei" panose="020B0503020204020204" charset="-122"/>
                <a:ea typeface="Microsoft YaHei" panose="020B0503020204020204" charset="-122"/>
                <a:sym typeface="Calibri" panose="020F0502020204030204"/>
              </a:endParaRPr>
            </a:p>
          </p:txBody>
        </p:sp>
        <p:grpSp>
          <p:nvGrpSpPr>
            <p:cNvPr id="69" name="组合 68"/>
            <p:cNvGrpSpPr/>
            <p:nvPr/>
          </p:nvGrpSpPr>
          <p:grpSpPr>
            <a:xfrm>
              <a:off x="2136931" y="5560388"/>
              <a:ext cx="3520692" cy="667135"/>
              <a:chOff x="2136931" y="5560388"/>
              <a:chExt cx="3520692" cy="667135"/>
            </a:xfrm>
          </p:grpSpPr>
          <p:sp>
            <p:nvSpPr>
              <p:cNvPr id="70" name="矩形: 圆角 87"/>
              <p:cNvSpPr/>
              <p:nvPr>
                <p:custDataLst>
                  <p:tags r:id="rId29"/>
                </p:custDataLst>
              </p:nvPr>
            </p:nvSpPr>
            <p:spPr>
              <a:xfrm>
                <a:off x="2136931" y="5560388"/>
                <a:ext cx="982800" cy="288000"/>
              </a:xfrm>
              <a:prstGeom prst="roundRect">
                <a:avLst/>
              </a:prstGeom>
              <a:gradFill>
                <a:gsLst>
                  <a:gs pos="0">
                    <a:srgbClr val="FFB800"/>
                  </a:gs>
                  <a:gs pos="100000">
                    <a:srgbClr val="F79C12"/>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900" b="1" dirty="0">
                    <a:solidFill>
                      <a:schemeClr val="bg1"/>
                    </a:solidFill>
                    <a:latin typeface="Microsoft YaHei" panose="020B0503020204020204" charset="-122"/>
                    <a:ea typeface="Microsoft YaHei" panose="020B0503020204020204" charset="-122"/>
                  </a:rPr>
                  <a:t>1-6 </a:t>
                </a:r>
                <a:r>
                  <a:rPr lang="zh-CN" altLang="en-US" sz="900" b="1" dirty="0">
                    <a:solidFill>
                      <a:schemeClr val="bg1"/>
                    </a:solidFill>
                    <a:latin typeface="Microsoft YaHei" panose="020B0503020204020204" charset="-122"/>
                    <a:ea typeface="Microsoft YaHei" panose="020B0503020204020204" charset="-122"/>
                  </a:rPr>
                  <a:t>copies</a:t>
                </a:r>
                <a:endParaRPr lang="zh-CN" altLang="en-US" sz="900" b="1" dirty="0">
                  <a:solidFill>
                    <a:schemeClr val="bg1"/>
                  </a:solidFill>
                  <a:latin typeface="Microsoft YaHei" panose="020B0503020204020204" charset="-122"/>
                  <a:ea typeface="Microsoft YaHei" panose="020B0503020204020204" charset="-122"/>
                </a:endParaRPr>
              </a:p>
            </p:txBody>
          </p:sp>
          <p:sp>
            <p:nvSpPr>
              <p:cNvPr id="71" name="矩形: 圆角 88"/>
              <p:cNvSpPr/>
              <p:nvPr>
                <p:custDataLst>
                  <p:tags r:id="rId30"/>
                </p:custDataLst>
              </p:nvPr>
            </p:nvSpPr>
            <p:spPr>
              <a:xfrm>
                <a:off x="2136931" y="5939523"/>
                <a:ext cx="982800" cy="288000"/>
              </a:xfrm>
              <a:prstGeom prst="roundRect">
                <a:avLst/>
              </a:prstGeom>
              <a:gradFill>
                <a:gsLst>
                  <a:gs pos="0">
                    <a:srgbClr val="FFB800"/>
                  </a:gs>
                  <a:gs pos="100000">
                    <a:srgbClr val="F79C12"/>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900" b="1" dirty="0" err="1">
                    <a:solidFill>
                      <a:schemeClr val="bg1"/>
                    </a:solidFill>
                    <a:latin typeface="Microsoft YaHei" panose="020B0503020204020204" charset="-122"/>
                    <a:ea typeface="Microsoft YaHei" panose="020B0503020204020204" charset="-122"/>
                  </a:rPr>
                  <a:t>EC</a:t>
                </a:r>
                <a:endParaRPr lang="en-US" altLang="zh-CN" sz="900" b="1" dirty="0" err="1">
                  <a:solidFill>
                    <a:schemeClr val="bg1"/>
                  </a:solidFill>
                  <a:latin typeface="Microsoft YaHei" panose="020B0503020204020204" charset="-122"/>
                  <a:ea typeface="Microsoft YaHei" panose="020B0503020204020204" charset="-122"/>
                </a:endParaRPr>
              </a:p>
            </p:txBody>
          </p:sp>
          <p:sp>
            <p:nvSpPr>
              <p:cNvPr id="72" name="矩形: 圆角 103"/>
              <p:cNvSpPr/>
              <p:nvPr>
                <p:custDataLst>
                  <p:tags r:id="rId31"/>
                </p:custDataLst>
              </p:nvPr>
            </p:nvSpPr>
            <p:spPr>
              <a:xfrm>
                <a:off x="4674823" y="5560388"/>
                <a:ext cx="982800" cy="288000"/>
              </a:xfrm>
              <a:prstGeom prst="roundRect">
                <a:avLst/>
              </a:prstGeom>
              <a:gradFill>
                <a:gsLst>
                  <a:gs pos="0">
                    <a:srgbClr val="FFB800"/>
                  </a:gs>
                  <a:gs pos="100000">
                    <a:srgbClr val="F79C12"/>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900" b="1" dirty="0">
                    <a:solidFill>
                      <a:schemeClr val="bg1"/>
                    </a:solidFill>
                    <a:latin typeface="Microsoft YaHei" panose="020B0503020204020204" charset="-122"/>
                    <a:ea typeface="Microsoft YaHei" panose="020B0503020204020204" charset="-122"/>
                    <a:sym typeface="+mn-ea"/>
                  </a:rPr>
                  <a:t>Deduplication</a:t>
                </a:r>
                <a:r>
                  <a:rPr lang="zh-CN" altLang="en-US" sz="900" b="1" dirty="0">
                    <a:solidFill>
                      <a:schemeClr val="bg1"/>
                    </a:solidFill>
                    <a:latin typeface="Microsoft YaHei" panose="020B0503020204020204" charset="-122"/>
                    <a:ea typeface="Microsoft YaHei" panose="020B0503020204020204" charset="-122"/>
                    <a:sym typeface="+mn-ea"/>
                  </a:rPr>
                  <a:t>/compression</a:t>
                </a:r>
                <a:endParaRPr lang="zh-CN" altLang="en-US" sz="900" b="1" dirty="0">
                  <a:solidFill>
                    <a:schemeClr val="bg1"/>
                  </a:solidFill>
                  <a:latin typeface="Microsoft YaHei" panose="020B0503020204020204" charset="-122"/>
                  <a:ea typeface="Microsoft YaHei" panose="020B0503020204020204" charset="-122"/>
                  <a:sym typeface="+mn-ea"/>
                </a:endParaRPr>
              </a:p>
            </p:txBody>
          </p:sp>
          <p:sp>
            <p:nvSpPr>
              <p:cNvPr id="73" name="矩形: 圆角 87"/>
              <p:cNvSpPr/>
              <p:nvPr>
                <p:custDataLst>
                  <p:tags r:id="rId32"/>
                </p:custDataLst>
              </p:nvPr>
            </p:nvSpPr>
            <p:spPr>
              <a:xfrm>
                <a:off x="3405877" y="5560388"/>
                <a:ext cx="982800" cy="288000"/>
              </a:xfrm>
              <a:prstGeom prst="roundRect">
                <a:avLst/>
              </a:prstGeom>
              <a:gradFill>
                <a:gsLst>
                  <a:gs pos="0">
                    <a:srgbClr val="FFB800"/>
                  </a:gs>
                  <a:gs pos="100000">
                    <a:srgbClr val="F79C12"/>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900" b="1" dirty="0">
                    <a:solidFill>
                      <a:schemeClr val="bg1"/>
                    </a:solidFill>
                    <a:latin typeface="Microsoft YaHei" panose="020B0503020204020204" charset="-122"/>
                    <a:ea typeface="Microsoft YaHei" panose="020B0503020204020204" charset="-122"/>
                  </a:rPr>
                  <a:t>data encryption</a:t>
                </a:r>
                <a:endParaRPr lang="zh-CN" altLang="en-US" sz="900" b="1" dirty="0">
                  <a:solidFill>
                    <a:schemeClr val="bg1"/>
                  </a:solidFill>
                  <a:latin typeface="Microsoft YaHei" panose="020B0503020204020204" charset="-122"/>
                  <a:ea typeface="Microsoft YaHei" panose="020B0503020204020204" charset="-122"/>
                </a:endParaRPr>
              </a:p>
            </p:txBody>
          </p:sp>
          <p:sp>
            <p:nvSpPr>
              <p:cNvPr id="74" name="矩形: 圆角 87"/>
              <p:cNvSpPr/>
              <p:nvPr>
                <p:custDataLst>
                  <p:tags r:id="rId33"/>
                </p:custDataLst>
              </p:nvPr>
            </p:nvSpPr>
            <p:spPr>
              <a:xfrm>
                <a:off x="3405877" y="5939523"/>
                <a:ext cx="982800" cy="288000"/>
              </a:xfrm>
              <a:prstGeom prst="roundRect">
                <a:avLst/>
              </a:prstGeom>
              <a:gradFill>
                <a:gsLst>
                  <a:gs pos="0">
                    <a:srgbClr val="FFB800"/>
                  </a:gs>
                  <a:gs pos="100000">
                    <a:srgbClr val="F79C12"/>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900" b="1" dirty="0">
                    <a:solidFill>
                      <a:schemeClr val="bg1"/>
                    </a:solidFill>
                    <a:latin typeface="Microsoft YaHei" panose="020B0503020204020204" charset="-122"/>
                    <a:ea typeface="Microsoft YaHei" panose="020B0503020204020204" charset="-122"/>
                  </a:rPr>
                  <a:t>expansion of entire pool</a:t>
                </a:r>
                <a:endParaRPr lang="zh-CN" altLang="en-US" sz="900" b="1" dirty="0">
                  <a:solidFill>
                    <a:schemeClr val="bg1"/>
                  </a:solidFill>
                  <a:latin typeface="Microsoft YaHei" panose="020B0503020204020204" charset="-122"/>
                  <a:ea typeface="Microsoft YaHei" panose="020B0503020204020204" charset="-122"/>
                </a:endParaRPr>
              </a:p>
            </p:txBody>
          </p:sp>
          <p:sp>
            <p:nvSpPr>
              <p:cNvPr id="75" name="矩形: 圆角 87"/>
              <p:cNvSpPr/>
              <p:nvPr>
                <p:custDataLst>
                  <p:tags r:id="rId34"/>
                </p:custDataLst>
              </p:nvPr>
            </p:nvSpPr>
            <p:spPr>
              <a:xfrm>
                <a:off x="4674823" y="5939523"/>
                <a:ext cx="982800" cy="288000"/>
              </a:xfrm>
              <a:prstGeom prst="roundRect">
                <a:avLst/>
              </a:prstGeom>
              <a:gradFill>
                <a:gsLst>
                  <a:gs pos="0">
                    <a:srgbClr val="FFB800"/>
                  </a:gs>
                  <a:gs pos="100000">
                    <a:srgbClr val="F79C12"/>
                  </a:gs>
                </a:gsLst>
                <a:lin ang="4200000" scaled="0"/>
              </a:gradFill>
              <a:ln w="9525">
                <a:noFill/>
                <a:prstDash val="sysDash"/>
              </a:ln>
              <a:effectLst>
                <a:outerShdw blurRad="76200" dist="38100" dir="5400000" algn="t" rotWithShape="0">
                  <a:srgbClr val="7566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900" b="1" dirty="0">
                    <a:solidFill>
                      <a:schemeClr val="bg1"/>
                    </a:solidFill>
                    <a:latin typeface="Microsoft YaHei" panose="020B0503020204020204" charset="-122"/>
                    <a:ea typeface="Microsoft YaHei" panose="020B0503020204020204" charset="-122"/>
                  </a:rPr>
                  <a:t>Cluster Expansion</a:t>
                </a:r>
                <a:endParaRPr lang="zh-CN" altLang="en-US" sz="900" b="1" dirty="0">
                  <a:solidFill>
                    <a:schemeClr val="bg1"/>
                  </a:solidFill>
                  <a:latin typeface="Microsoft YaHei" panose="020B0503020204020204" charset="-122"/>
                  <a:ea typeface="Microsoft YaHei" panose="020B0503020204020204" charset="-122"/>
                </a:endParaRPr>
              </a:p>
            </p:txBody>
          </p:sp>
        </p:grpSp>
      </p:grpSp>
      <p:grpSp>
        <p:nvGrpSpPr>
          <p:cNvPr id="76" name="组合 75"/>
          <p:cNvGrpSpPr/>
          <p:nvPr/>
        </p:nvGrpSpPr>
        <p:grpSpPr>
          <a:xfrm>
            <a:off x="1527212" y="3656486"/>
            <a:ext cx="4173235" cy="977885"/>
            <a:chOff x="1913292" y="4318622"/>
            <a:chExt cx="4173235" cy="977885"/>
          </a:xfrm>
        </p:grpSpPr>
        <p:sp>
          <p:nvSpPr>
            <p:cNvPr id="77" name="矩形: 圆角 85"/>
            <p:cNvSpPr/>
            <p:nvPr>
              <p:custDataLst>
                <p:tags r:id="rId35"/>
              </p:custDataLst>
            </p:nvPr>
          </p:nvSpPr>
          <p:spPr>
            <a:xfrm>
              <a:off x="1913292" y="4318622"/>
              <a:ext cx="4173235" cy="977885"/>
            </a:xfrm>
            <a:prstGeom prst="roundRect">
              <a:avLst>
                <a:gd name="adj" fmla="val 5216"/>
              </a:avLst>
            </a:prstGeom>
            <a:solidFill>
              <a:schemeClr val="bg1">
                <a:lumMod val="9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p>
              <a:pPr algn="ctr"/>
              <a:r>
                <a:rPr lang="en-US" altLang="zh-CN" sz="900" b="1" dirty="0">
                  <a:solidFill>
                    <a:srgbClr val="71769A"/>
                  </a:solidFill>
                  <a:latin typeface="Microsoft YaHei" panose="020B0503020204020204" charset="-122"/>
                  <a:ea typeface="Microsoft YaHei" panose="020B0503020204020204" charset="-122"/>
                  <a:sym typeface="Calibri" panose="020F0502020204030204"/>
                </a:rPr>
                <a:t>meta data</a:t>
              </a:r>
              <a:endParaRPr lang="en-US" altLang="zh-CN" sz="900" b="1" dirty="0">
                <a:solidFill>
                  <a:srgbClr val="71769A"/>
                </a:solidFill>
                <a:latin typeface="Microsoft YaHei" panose="020B0503020204020204" charset="-122"/>
                <a:ea typeface="Microsoft YaHei" panose="020B0503020204020204" charset="-122"/>
                <a:sym typeface="Calibri" panose="020F0502020204030204"/>
              </a:endParaRPr>
            </a:p>
          </p:txBody>
        </p:sp>
        <p:grpSp>
          <p:nvGrpSpPr>
            <p:cNvPr id="78" name="组合 77"/>
            <p:cNvGrpSpPr/>
            <p:nvPr/>
          </p:nvGrpSpPr>
          <p:grpSpPr>
            <a:xfrm>
              <a:off x="2136931" y="4443793"/>
              <a:ext cx="3520692" cy="713740"/>
              <a:chOff x="2136931" y="4443793"/>
              <a:chExt cx="3520692" cy="713740"/>
            </a:xfrm>
          </p:grpSpPr>
          <p:sp>
            <p:nvSpPr>
              <p:cNvPr id="81" name="矩形: 圆角 100"/>
              <p:cNvSpPr/>
              <p:nvPr>
                <p:custDataLst>
                  <p:tags r:id="rId36"/>
                </p:custDataLst>
              </p:nvPr>
            </p:nvSpPr>
            <p:spPr>
              <a:xfrm>
                <a:off x="2136931" y="4443793"/>
                <a:ext cx="1440576" cy="288000"/>
              </a:xfrm>
              <a:prstGeom prst="roundRect">
                <a:avLst/>
              </a:prstGeom>
              <a:gradFill>
                <a:gsLst>
                  <a:gs pos="0">
                    <a:srgbClr val="9765FF"/>
                  </a:gs>
                  <a:gs pos="77000">
                    <a:srgbClr val="6A2CE9"/>
                  </a:gs>
                </a:gsLst>
                <a:lin ang="4200000" scaled="0"/>
              </a:gradFill>
              <a:ln>
                <a:noFill/>
                <a:prstDash val="dash"/>
              </a:ln>
              <a:effectLst>
                <a:outerShdw blurRad="127000" dist="101600" dir="5400000" sx="98000" sy="98000" algn="t" rotWithShape="0">
                  <a:srgbClr val="6A2CE9">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r>
                  <a:rPr lang="zh-CN" altLang="en-US" sz="900" b="1" dirty="0">
                    <a:solidFill>
                      <a:schemeClr val="bg1"/>
                    </a:solidFill>
                    <a:latin typeface="Microsoft YaHei" panose="020B0503020204020204" charset="-122"/>
                    <a:ea typeface="Microsoft YaHei" panose="020B0503020204020204" charset="-122"/>
                  </a:rPr>
                  <a:t>Single </a:t>
                </a:r>
                <a:r>
                  <a:rPr lang="en-US" altLang="zh-CN" sz="900" b="1" dirty="0">
                    <a:solidFill>
                      <a:schemeClr val="bg1"/>
                    </a:solidFill>
                    <a:latin typeface="Microsoft YaHei" panose="020B0503020204020204" charset="-122"/>
                    <a:ea typeface="Microsoft YaHei" panose="020B0503020204020204" charset="-122"/>
                  </a:rPr>
                  <a:t>Bucket</a:t>
                </a:r>
                <a:r>
                  <a:rPr lang="zh-CN" altLang="en-US" sz="900" b="1" dirty="0">
                    <a:solidFill>
                      <a:schemeClr val="bg1"/>
                    </a:solidFill>
                    <a:latin typeface="Microsoft YaHei" panose="020B0503020204020204" charset="-122"/>
                    <a:ea typeface="Microsoft YaHei" panose="020B0503020204020204" charset="-122"/>
                  </a:rPr>
                  <a:t> Hundred Billion</a:t>
                </a:r>
                <a:r>
                  <a:rPr lang="en-US" altLang="zh-CN" sz="900" b="1" dirty="0">
                    <a:solidFill>
                      <a:schemeClr val="bg1"/>
                    </a:solidFill>
                    <a:latin typeface="Microsoft YaHei" panose="020B0503020204020204" charset="-122"/>
                    <a:ea typeface="Microsoft YaHei" panose="020B0503020204020204" charset="-122"/>
                  </a:rPr>
                  <a:t> Objs</a:t>
                </a:r>
                <a:endParaRPr lang="en-US" altLang="zh-CN" sz="900" b="1" dirty="0">
                  <a:solidFill>
                    <a:schemeClr val="bg1"/>
                  </a:solidFill>
                  <a:latin typeface="Microsoft YaHei" panose="020B0503020204020204" charset="-122"/>
                  <a:ea typeface="Microsoft YaHei" panose="020B0503020204020204" charset="-122"/>
                </a:endParaRPr>
              </a:p>
            </p:txBody>
          </p:sp>
          <p:sp>
            <p:nvSpPr>
              <p:cNvPr id="82" name="矩形: 圆角 101"/>
              <p:cNvSpPr/>
              <p:nvPr>
                <p:custDataLst>
                  <p:tags r:id="rId37"/>
                </p:custDataLst>
              </p:nvPr>
            </p:nvSpPr>
            <p:spPr>
              <a:xfrm>
                <a:off x="4674823" y="4868965"/>
                <a:ext cx="982800" cy="288000"/>
              </a:xfrm>
              <a:prstGeom prst="roundRect">
                <a:avLst/>
              </a:prstGeom>
              <a:gradFill>
                <a:gsLst>
                  <a:gs pos="0">
                    <a:srgbClr val="9765FF"/>
                  </a:gs>
                  <a:gs pos="77000">
                    <a:srgbClr val="6A2CE9"/>
                  </a:gs>
                </a:gsLst>
                <a:lin ang="4200000" scaled="0"/>
              </a:gradFill>
              <a:ln>
                <a:noFill/>
                <a:prstDash val="dash"/>
              </a:ln>
              <a:effectLst>
                <a:outerShdw blurRad="127000" dist="101600" dir="5400000" sx="98000" sy="98000" algn="t" rotWithShape="0">
                  <a:srgbClr val="6A2CE9">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r>
                  <a:rPr lang="zh-CN" altLang="en-US" sz="900" b="1" dirty="0">
                    <a:solidFill>
                      <a:schemeClr val="bg1"/>
                    </a:solidFill>
                    <a:latin typeface="Microsoft YaHei" panose="020B0503020204020204" charset="-122"/>
                    <a:ea typeface="Microsoft YaHei" panose="020B0503020204020204" charset="-122"/>
                  </a:rPr>
                  <a:t>multi-version</a:t>
                </a:r>
                <a:endParaRPr lang="zh-CN" altLang="en-US" sz="900" b="1" dirty="0">
                  <a:solidFill>
                    <a:schemeClr val="bg1"/>
                  </a:solidFill>
                  <a:latin typeface="Microsoft YaHei" panose="020B0503020204020204" charset="-122"/>
                  <a:ea typeface="Microsoft YaHei" panose="020B0503020204020204" charset="-122"/>
                </a:endParaRPr>
              </a:p>
            </p:txBody>
          </p:sp>
          <p:sp>
            <p:nvSpPr>
              <p:cNvPr id="83" name="矩形: 圆角 110"/>
              <p:cNvSpPr/>
              <p:nvPr>
                <p:custDataLst>
                  <p:tags r:id="rId38"/>
                </p:custDataLst>
              </p:nvPr>
            </p:nvSpPr>
            <p:spPr>
              <a:xfrm>
                <a:off x="4217623" y="4443793"/>
                <a:ext cx="1440000" cy="288000"/>
              </a:xfrm>
              <a:prstGeom prst="roundRect">
                <a:avLst/>
              </a:prstGeom>
              <a:gradFill>
                <a:gsLst>
                  <a:gs pos="0">
                    <a:srgbClr val="9765FF"/>
                  </a:gs>
                  <a:gs pos="77000">
                    <a:srgbClr val="6A2CE9"/>
                  </a:gs>
                </a:gsLst>
                <a:lin ang="4200000" scaled="0"/>
              </a:gradFill>
              <a:ln>
                <a:noFill/>
                <a:prstDash val="dash"/>
              </a:ln>
              <a:effectLst>
                <a:outerShdw blurRad="127000" dist="101600" dir="5400000" sx="98000" sy="98000" algn="t" rotWithShape="0">
                  <a:srgbClr val="6A2CE9">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r>
                  <a:rPr lang="zh-CN" altLang="en-US" sz="900" b="1" dirty="0">
                    <a:solidFill>
                      <a:schemeClr val="bg1"/>
                    </a:solidFill>
                    <a:latin typeface="Microsoft YaHei" panose="020B0503020204020204" charset="-122"/>
                    <a:ea typeface="Microsoft YaHei" panose="020B0503020204020204" charset="-122"/>
                  </a:rPr>
                  <a:t>universal namespace</a:t>
                </a:r>
                <a:endParaRPr lang="zh-CN" altLang="en-US" sz="900" b="1" dirty="0">
                  <a:solidFill>
                    <a:schemeClr val="bg1"/>
                  </a:solidFill>
                  <a:latin typeface="Microsoft YaHei" panose="020B0503020204020204" charset="-122"/>
                  <a:ea typeface="Microsoft YaHei" panose="020B0503020204020204" charset="-122"/>
                </a:endParaRPr>
              </a:p>
            </p:txBody>
          </p:sp>
          <p:sp>
            <p:nvSpPr>
              <p:cNvPr id="85" name="矩形: 圆角 110"/>
              <p:cNvSpPr/>
              <p:nvPr>
                <p:custDataLst>
                  <p:tags r:id="rId39"/>
                </p:custDataLst>
              </p:nvPr>
            </p:nvSpPr>
            <p:spPr>
              <a:xfrm>
                <a:off x="2136931" y="4868965"/>
                <a:ext cx="982800" cy="288000"/>
              </a:xfrm>
              <a:prstGeom prst="roundRect">
                <a:avLst/>
              </a:prstGeom>
              <a:gradFill>
                <a:gsLst>
                  <a:gs pos="0">
                    <a:srgbClr val="9765FF"/>
                  </a:gs>
                  <a:gs pos="77000">
                    <a:srgbClr val="6A2CE9"/>
                  </a:gs>
                </a:gsLst>
                <a:lin ang="4200000" scaled="0"/>
              </a:gradFill>
              <a:ln>
                <a:noFill/>
                <a:prstDash val="dash"/>
              </a:ln>
              <a:effectLst>
                <a:outerShdw blurRad="127000" dist="101600" dir="5400000" sx="98000" sy="98000" algn="t" rotWithShape="0">
                  <a:srgbClr val="6A2CE9">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r>
                  <a:rPr lang="en-US" altLang="zh-CN" sz="900" b="1" dirty="0">
                    <a:solidFill>
                      <a:schemeClr val="bg1"/>
                    </a:solidFill>
                    <a:latin typeface="Microsoft YaHei" panose="020B0503020204020204" charset="-122"/>
                    <a:ea typeface="Microsoft YaHei" panose="020B0503020204020204" charset="-122"/>
                    <a:sym typeface="+mn-ea"/>
                  </a:rPr>
                  <a:t>bucket</a:t>
                </a:r>
                <a:r>
                  <a:rPr lang="zh-CN" altLang="en-US" sz="900" b="1" dirty="0">
                    <a:solidFill>
                      <a:schemeClr val="bg1"/>
                    </a:solidFill>
                    <a:latin typeface="Microsoft YaHei" panose="020B0503020204020204" charset="-122"/>
                    <a:ea typeface="Microsoft YaHei" panose="020B0503020204020204" charset="-122"/>
                    <a:sym typeface="+mn-ea"/>
                  </a:rPr>
                  <a:t> snapshot</a:t>
                </a:r>
                <a:endParaRPr lang="zh-CN" altLang="en-US" sz="900" b="1" dirty="0">
                  <a:solidFill>
                    <a:schemeClr val="bg1"/>
                  </a:solidFill>
                  <a:latin typeface="Microsoft YaHei" panose="020B0503020204020204" charset="-122"/>
                  <a:ea typeface="Microsoft YaHei" panose="020B0503020204020204" charset="-122"/>
                  <a:sym typeface="+mn-ea"/>
                </a:endParaRPr>
              </a:p>
            </p:txBody>
          </p:sp>
          <p:sp>
            <p:nvSpPr>
              <p:cNvPr id="87" name="矩形: 圆角 100"/>
              <p:cNvSpPr/>
              <p:nvPr>
                <p:custDataLst>
                  <p:tags r:id="rId40"/>
                </p:custDataLst>
              </p:nvPr>
            </p:nvSpPr>
            <p:spPr>
              <a:xfrm>
                <a:off x="3278661" y="4869243"/>
                <a:ext cx="1192530" cy="288290"/>
              </a:xfrm>
              <a:prstGeom prst="roundRect">
                <a:avLst/>
              </a:prstGeom>
              <a:gradFill>
                <a:gsLst>
                  <a:gs pos="0">
                    <a:srgbClr val="9765FF"/>
                  </a:gs>
                  <a:gs pos="77000">
                    <a:srgbClr val="6A2CE9"/>
                  </a:gs>
                </a:gsLst>
                <a:lin ang="4200000" scaled="0"/>
              </a:gradFill>
              <a:ln>
                <a:noFill/>
                <a:prstDash val="dash"/>
              </a:ln>
              <a:effectLst>
                <a:outerShdw blurRad="127000" dist="101600" dir="5400000" sx="98000" sy="98000" algn="t" rotWithShape="0">
                  <a:srgbClr val="6A2CE9">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r>
                  <a:rPr lang="zh-CN" altLang="en-US" sz="900" b="1" dirty="0">
                    <a:solidFill>
                      <a:schemeClr val="bg1"/>
                    </a:solidFill>
                    <a:latin typeface="Microsoft YaHei" panose="020B0503020204020204" charset="-122"/>
                    <a:ea typeface="Microsoft YaHei" panose="020B0503020204020204" charset="-122"/>
                  </a:rPr>
                  <a:t>management of third-party </a:t>
                </a:r>
                <a:r>
                  <a:rPr lang="en-US" altLang="zh-CN" sz="900" b="1" dirty="0">
                    <a:solidFill>
                      <a:schemeClr val="bg1"/>
                    </a:solidFill>
                    <a:latin typeface="Microsoft YaHei" panose="020B0503020204020204" charset="-122"/>
                    <a:ea typeface="Microsoft YaHei" panose="020B0503020204020204" charset="-122"/>
                  </a:rPr>
                  <a:t>UDS</a:t>
                </a:r>
                <a:endParaRPr lang="en-US" altLang="zh-CN" sz="900" b="1" dirty="0">
                  <a:solidFill>
                    <a:schemeClr val="bg1"/>
                  </a:solidFill>
                  <a:latin typeface="Microsoft YaHei" panose="020B0503020204020204" charset="-122"/>
                  <a:ea typeface="Microsoft YaHei" panose="020B0503020204020204" charset="-122"/>
                </a:endParaRPr>
              </a:p>
            </p:txBody>
          </p:sp>
        </p:grpSp>
      </p:grpSp>
      <p:sp>
        <p:nvSpPr>
          <p:cNvPr id="90" name="文本框 89"/>
          <p:cNvSpPr txBox="1"/>
          <p:nvPr>
            <p:custDataLst>
              <p:tags r:id="rId41"/>
            </p:custDataLst>
          </p:nvPr>
        </p:nvSpPr>
        <p:spPr>
          <a:xfrm>
            <a:off x="5897880" y="3191510"/>
            <a:ext cx="5745480" cy="1442720"/>
          </a:xfrm>
          <a:prstGeom prst="rect">
            <a:avLst/>
          </a:prstGeom>
          <a:noFill/>
        </p:spPr>
        <p:txBody>
          <a:bodyPr wrap="square" rtlCol="0">
            <a:noAutofit/>
          </a:bodyPr>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sym typeface="+mn-ea"/>
              </a:rPr>
              <a:t>Independent metadata service supporting hundreds of billions in a single bucket with no performance degradation</a:t>
            </a:r>
            <a:endPar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endParaRPr>
          </a:p>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sym typeface="+mn-ea"/>
              </a:rPr>
              <a:t>Token ring mechanism to support business and backend load control, user and bucket level control</a:t>
            </a: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sym typeface="+mn-ea"/>
            </a:endParaRPr>
          </a:p>
          <a:p>
            <a:pPr marL="285750" indent="-285750" algn="l">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sym typeface="+mn-ea"/>
              </a:rPr>
              <a:t>Efficient filtering of lifecycle data, rich filtering rules</a:t>
            </a:r>
            <a:endPar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endParaRPr>
          </a:p>
          <a:p>
            <a:pPr marL="285750" indent="-285750" algn="l">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sym typeface="+mn-ea"/>
              </a:rPr>
              <a:t>Supports multiple data management policies and rich secondary storage types</a:t>
            </a: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91" name="文本框 90"/>
          <p:cNvSpPr txBox="1"/>
          <p:nvPr>
            <p:custDataLst>
              <p:tags r:id="rId42"/>
            </p:custDataLst>
          </p:nvPr>
        </p:nvSpPr>
        <p:spPr>
          <a:xfrm>
            <a:off x="5890895" y="1668780"/>
            <a:ext cx="6096635" cy="1160780"/>
          </a:xfrm>
          <a:prstGeom prst="rect">
            <a:avLst/>
          </a:prstGeom>
          <a:noFill/>
        </p:spPr>
        <p:txBody>
          <a:bodyPr wrap="square" rtlCol="0">
            <a:spAutoFit/>
          </a:bodyPr>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Limited </a:t>
            </a:r>
            <a:r>
              <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rPr>
              <a:t>file</a:t>
            </a: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 </a:t>
            </a:r>
            <a:r>
              <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rPr>
              <a:t>number</a:t>
            </a: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 </a:t>
            </a:r>
            <a:r>
              <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rPr>
              <a:t>for bucket </a:t>
            </a: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specifications and complex management</a:t>
            </a: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endParaRPr>
          </a:p>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Data management cannot be automated</a:t>
            </a: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endParaRPr>
          </a:p>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Lack of QoS mechanisms to ensure business-critical quality of service</a:t>
            </a: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endParaRPr>
          </a:p>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Low level of automation of data flow and single function</a:t>
            </a: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endParaRPr>
          </a:p>
          <a:p>
            <a:pPr indent="0">
              <a:buFont typeface="Arial" panose="020B0604020202020204" pitchFamily="34" charset="0"/>
              <a:buNone/>
            </a:pP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endParaRPr>
          </a:p>
        </p:txBody>
      </p:sp>
      <p:sp>
        <p:nvSpPr>
          <p:cNvPr id="92" name="文本框 91"/>
          <p:cNvSpPr txBox="1"/>
          <p:nvPr>
            <p:custDataLst>
              <p:tags r:id="rId43"/>
            </p:custDataLst>
          </p:nvPr>
        </p:nvSpPr>
        <p:spPr>
          <a:xfrm>
            <a:off x="5896610" y="5095240"/>
            <a:ext cx="6096635" cy="755015"/>
          </a:xfrm>
          <a:prstGeom prst="rect">
            <a:avLst/>
          </a:prstGeom>
          <a:noFill/>
        </p:spPr>
        <p:txBody>
          <a:bodyPr wrap="square" rtlCol="0">
            <a:spAutoFit/>
          </a:bodyPr>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Massive amount of files, easy to manage, reduce </a:t>
            </a:r>
            <a:r>
              <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rPr>
              <a:t>TCO</a:t>
            </a: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endParaRPr>
          </a:p>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Infinitely scalable, bucket performance is independent of file </a:t>
            </a:r>
            <a:r>
              <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rPr>
              <a:t>number</a:t>
            </a:r>
            <a:endPar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endParaRPr>
          </a:p>
          <a:p>
            <a:pPr marL="285750" indent="-285750">
              <a:lnSpc>
                <a:spcPct val="120000"/>
              </a:lnSpc>
              <a:buFont typeface="Arial" panose="020B0604020202020204" pitchFamily="34" charset="0"/>
              <a:buChar char="•"/>
            </a:pPr>
            <a:r>
              <a:rPr lang="zh-CN" altLang="en-US" sz="1200" dirty="0">
                <a:solidFill>
                  <a:schemeClr val="tx1"/>
                </a:solidFill>
                <a:latin typeface="Microsoft YaHei" panose="020B0503020204020204" charset="-122"/>
                <a:ea typeface="Microsoft YaHei" panose="020B0503020204020204" charset="-122"/>
                <a:cs typeface="Microsoft YaHei" panose="020B0503020204020204" charset="-122"/>
              </a:rPr>
              <a:t>Support for business-critical </a:t>
            </a:r>
            <a:r>
              <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rPr>
              <a:t>QoS</a:t>
            </a:r>
            <a:endParaRPr lang="en-US" altLang="zh-CN" sz="1200" dirty="0">
              <a:solidFill>
                <a:schemeClr val="tx1"/>
              </a:solidFill>
              <a:latin typeface="Microsoft YaHei" panose="020B0503020204020204" charset="-122"/>
              <a:ea typeface="Microsoft YaHei" panose="020B0503020204020204" charset="-122"/>
              <a:cs typeface="Microsoft YaHei" panose="020B0503020204020204" charset="-122"/>
            </a:endParaRPr>
          </a:p>
        </p:txBody>
      </p:sp>
      <p:sp>
        <p:nvSpPr>
          <p:cNvPr id="94" name="Text Box 26"/>
          <p:cNvSpPr/>
          <p:nvPr/>
        </p:nvSpPr>
        <p:spPr>
          <a:xfrm>
            <a:off x="5897880" y="1251585"/>
            <a:ext cx="5887085" cy="408940"/>
          </a:xfrm>
          <a:prstGeom prst="rect">
            <a:avLst/>
          </a:prstGeom>
          <a:gradFill>
            <a:gsLst>
              <a:gs pos="0">
                <a:srgbClr val="765AF1"/>
              </a:gs>
              <a:gs pos="100000">
                <a:srgbClr val="4509A8"/>
              </a:gs>
            </a:gsLst>
            <a:lin ang="4200000" scaled="0"/>
          </a:gradFill>
          <a:ln w="9525">
            <a:noFill/>
            <a:prstDash val="sysDash"/>
          </a:ln>
          <a:effectLst>
            <a:outerShdw blurRad="76200" dist="38100" dir="5400000" algn="t" rotWithShape="0">
              <a:srgbClr val="6950D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r>
              <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rPr>
              <a:t>Customer Pain Points</a:t>
            </a:r>
            <a:endPar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endParaRPr>
          </a:p>
        </p:txBody>
      </p:sp>
      <p:sp>
        <p:nvSpPr>
          <p:cNvPr id="95" name="Text Box 26"/>
          <p:cNvSpPr/>
          <p:nvPr/>
        </p:nvSpPr>
        <p:spPr>
          <a:xfrm>
            <a:off x="5897880" y="2787650"/>
            <a:ext cx="5887085" cy="408940"/>
          </a:xfrm>
          <a:prstGeom prst="rect">
            <a:avLst/>
          </a:prstGeom>
          <a:gradFill>
            <a:gsLst>
              <a:gs pos="0">
                <a:srgbClr val="765AF1"/>
              </a:gs>
              <a:gs pos="100000">
                <a:srgbClr val="4509A8"/>
              </a:gs>
            </a:gsLst>
            <a:lin ang="4200000" scaled="0"/>
          </a:gradFill>
          <a:ln w="9525">
            <a:noFill/>
            <a:prstDash val="sysDash"/>
          </a:ln>
          <a:effectLst>
            <a:outerShdw blurRad="76200" dist="38100" dir="5400000" algn="t" rotWithShape="0">
              <a:srgbClr val="6950D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r>
              <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rPr>
              <a:t>Architecture Features</a:t>
            </a:r>
            <a:endPar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endParaRPr>
          </a:p>
        </p:txBody>
      </p:sp>
      <p:sp>
        <p:nvSpPr>
          <p:cNvPr id="96" name="Text Box 26"/>
          <p:cNvSpPr/>
          <p:nvPr/>
        </p:nvSpPr>
        <p:spPr>
          <a:xfrm>
            <a:off x="5897880" y="4666615"/>
            <a:ext cx="5887085" cy="408940"/>
          </a:xfrm>
          <a:prstGeom prst="rect">
            <a:avLst/>
          </a:prstGeom>
          <a:gradFill>
            <a:gsLst>
              <a:gs pos="0">
                <a:srgbClr val="765AF1"/>
              </a:gs>
              <a:gs pos="100000">
                <a:srgbClr val="4509A8"/>
              </a:gs>
            </a:gsLst>
            <a:lin ang="4200000" scaled="0"/>
          </a:gradFill>
          <a:ln w="9525">
            <a:noFill/>
            <a:prstDash val="sysDash"/>
          </a:ln>
          <a:effectLst>
            <a:outerShdw blurRad="76200" dist="38100" dir="5400000" algn="t" rotWithShape="0">
              <a:srgbClr val="6950D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r>
              <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rPr>
              <a:t>Value gains</a:t>
            </a:r>
            <a:endParaRPr lang="zh-CN" altLang="en-US" sz="1400" noProof="0" dirty="0">
              <a:ln>
                <a:noFill/>
              </a:ln>
              <a:solidFill>
                <a:prstClr val="white"/>
              </a:solidFill>
              <a:effectLst/>
              <a:uLnTx/>
              <a:uFillTx/>
              <a:latin typeface="Microsoft YaHei" panose="020B0503020204020204" charset="-122"/>
              <a:ea typeface="Microsoft YaHei" panose="020B0503020204020204" charset="-122"/>
              <a:sym typeface="+mn-ea"/>
            </a:endParaRPr>
          </a:p>
        </p:txBody>
      </p:sp>
      <p:sp>
        <p:nvSpPr>
          <p:cNvPr id="13" name="Freeform 9"/>
          <p:cNvSpPr/>
          <p:nvPr/>
        </p:nvSpPr>
        <p:spPr>
          <a:xfrm>
            <a:off x="9855200" y="25400"/>
            <a:ext cx="2260600" cy="591397"/>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44"/>
            <a:stretch>
              <a:fillRect/>
            </a:stretch>
          </a:blipFill>
        </p:spPr>
        <p:txBody>
          <a:bodyPr/>
          <a:lstStyle/>
          <a:p>
            <a:endParaRPr lang="it-IT"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6402298"/>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sz="1200" dirty="0"/>
            </a:p>
          </p:txBody>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dirty="0"/>
            </a:p>
          </p:txBody>
        </p:sp>
      </p:grpSp>
      <p:sp>
        <p:nvSpPr>
          <p:cNvPr id="6" name="Freeform 6"/>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sz="1200" dirty="0"/>
          </a:p>
        </p:txBody>
      </p:sp>
      <p:sp>
        <p:nvSpPr>
          <p:cNvPr id="7" name="TextBox 7"/>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1335"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27" name="圆角矩形 26"/>
          <p:cNvSpPr/>
          <p:nvPr>
            <p:custDataLst>
              <p:tags r:id="rId2"/>
            </p:custDataLst>
          </p:nvPr>
        </p:nvSpPr>
        <p:spPr>
          <a:xfrm>
            <a:off x="9056370" y="3133090"/>
            <a:ext cx="1337310" cy="2559176"/>
          </a:xfrm>
          <a:prstGeom prst="roundRect">
            <a:avLst/>
          </a:prstGeom>
          <a:solidFill>
            <a:schemeClr val="tx2">
              <a:lumMod val="60000"/>
              <a:lumOff val="40000"/>
            </a:schemeClr>
          </a:solidFill>
          <a:ln w="9525">
            <a:noFill/>
            <a:prstDash val="sysDash"/>
          </a:ln>
          <a:effectLst>
            <a:outerShdw blurRad="76200" dist="38100" dir="5400000" algn="t" rotWithShape="0">
              <a:srgbClr val="EB792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u="none" strike="noStrike" kern="1200" cap="none" spc="0" normalizeH="0" baseline="0" noProof="0" dirty="0">
              <a:ln>
                <a:noFill/>
              </a:ln>
              <a:solidFill>
                <a:prstClr val="white"/>
              </a:solidFill>
              <a:effectLst/>
              <a:uLnTx/>
              <a:uFillTx/>
              <a:latin typeface="Microsoft YaHei" panose="020B0503020204020204" charset="-122"/>
              <a:ea typeface="Microsoft YaHei" panose="020B0503020204020204" charset="-122"/>
              <a:cs typeface="Source Han Sans CN" panose="020B0800000000000000" charset="-122"/>
            </a:endParaRPr>
          </a:p>
        </p:txBody>
      </p:sp>
      <p:pic>
        <p:nvPicPr>
          <p:cNvPr id="114" name="图片 113" descr="/Users/sandy/Library/Containers/com.kingsoft.wpsoffice.mac/Data/tmp/picturecompress_20240429164636/output_70.jpgoutput_70"/>
          <p:cNvPicPr/>
          <p:nvPr>
            <p:custDataLst>
              <p:tags r:id="rId3"/>
            </p:custDataLst>
          </p:nvPr>
        </p:nvPicPr>
        <p:blipFill>
          <a:blip r:embed="rId4"/>
          <a:stretch>
            <a:fillRect/>
          </a:stretch>
        </p:blipFill>
        <p:spPr>
          <a:xfrm>
            <a:off x="8200390" y="1778000"/>
            <a:ext cx="1010285" cy="572135"/>
          </a:xfrm>
          <a:prstGeom prst="rect">
            <a:avLst/>
          </a:prstGeom>
          <a:noFill/>
          <a:ln w="9525">
            <a:noFill/>
          </a:ln>
        </p:spPr>
      </p:pic>
      <p:pic>
        <p:nvPicPr>
          <p:cNvPr id="108" name="图片 107" descr="/Users/sandy/Library/Containers/com.kingsoft.wpsoffice.mac/Data/tmp/picturecompress_20240429164636/output_71.pngoutput_71"/>
          <p:cNvPicPr/>
          <p:nvPr>
            <p:custDataLst>
              <p:tags r:id="rId5"/>
            </p:custDataLst>
          </p:nvPr>
        </p:nvPicPr>
        <p:blipFill>
          <a:blip r:embed="rId6"/>
          <a:stretch>
            <a:fillRect/>
          </a:stretch>
        </p:blipFill>
        <p:spPr>
          <a:xfrm>
            <a:off x="8209280" y="2198370"/>
            <a:ext cx="1010285" cy="349885"/>
          </a:xfrm>
          <a:prstGeom prst="rect">
            <a:avLst/>
          </a:prstGeom>
          <a:noFill/>
          <a:ln w="9525">
            <a:noFill/>
          </a:ln>
        </p:spPr>
      </p:pic>
      <p:pic>
        <p:nvPicPr>
          <p:cNvPr id="49" name="图片 48" descr="/Users/sandy/Library/Containers/com.kingsoft.wpsoffice.mac/Data/tmp/picturecompress_20240429164636/output_72.pngoutput_72"/>
          <p:cNvPicPr/>
          <p:nvPr>
            <p:custDataLst>
              <p:tags r:id="rId7"/>
            </p:custDataLst>
          </p:nvPr>
        </p:nvPicPr>
        <p:blipFill>
          <a:blip r:embed="rId8"/>
          <a:stretch>
            <a:fillRect/>
          </a:stretch>
        </p:blipFill>
        <p:spPr>
          <a:xfrm>
            <a:off x="6167755" y="1153160"/>
            <a:ext cx="5320030" cy="556895"/>
          </a:xfrm>
          <a:prstGeom prst="rect">
            <a:avLst/>
          </a:prstGeom>
          <a:noFill/>
          <a:ln w="9525">
            <a:noFill/>
          </a:ln>
        </p:spPr>
      </p:pic>
      <p:pic>
        <p:nvPicPr>
          <p:cNvPr id="47" name="图片 46" descr="/Users/sandy/Library/Containers/com.kingsoft.wpsoffice.mac/Data/tmp/picturecompress_20240429164636/output_73.pngoutput_73"/>
          <p:cNvPicPr/>
          <p:nvPr>
            <p:custDataLst>
              <p:tags r:id="rId9"/>
            </p:custDataLst>
          </p:nvPr>
        </p:nvPicPr>
        <p:blipFill>
          <a:blip r:embed="rId8"/>
          <a:stretch>
            <a:fillRect/>
          </a:stretch>
        </p:blipFill>
        <p:spPr>
          <a:xfrm>
            <a:off x="3191510" y="1153795"/>
            <a:ext cx="2745740" cy="556260"/>
          </a:xfrm>
          <a:prstGeom prst="rect">
            <a:avLst/>
          </a:prstGeom>
          <a:noFill/>
          <a:ln w="9525">
            <a:noFill/>
          </a:ln>
        </p:spPr>
      </p:pic>
      <p:pic>
        <p:nvPicPr>
          <p:cNvPr id="112" name="图片 111" descr="/Users/sandy/Library/Containers/com.kingsoft.wpsoffice.mac/Data/tmp/picturecompress_20240429164636/output_74.pngoutput_74"/>
          <p:cNvPicPr/>
          <p:nvPr>
            <p:custDataLst>
              <p:tags r:id="rId10"/>
            </p:custDataLst>
          </p:nvPr>
        </p:nvPicPr>
        <p:blipFill>
          <a:blip r:embed="rId8"/>
          <a:stretch>
            <a:fillRect/>
          </a:stretch>
        </p:blipFill>
        <p:spPr>
          <a:xfrm>
            <a:off x="263525" y="1153160"/>
            <a:ext cx="2592705" cy="556895"/>
          </a:xfrm>
          <a:prstGeom prst="rect">
            <a:avLst/>
          </a:prstGeom>
          <a:noFill/>
          <a:ln w="9525">
            <a:noFill/>
          </a:ln>
        </p:spPr>
      </p:pic>
      <p:sp>
        <p:nvSpPr>
          <p:cNvPr id="5" name="标题 6"/>
          <p:cNvSpPr>
            <a:spLocks noGrp="1"/>
          </p:cNvSpPr>
          <p:nvPr/>
        </p:nvSpPr>
        <p:spPr>
          <a:xfrm>
            <a:off x="328930" y="-15875"/>
            <a:ext cx="10515600" cy="9442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lvl="0" algn="l">
              <a:buClrTx/>
              <a:buSzTx/>
              <a:buFontTx/>
            </a:pPr>
            <a:r>
              <a:rPr lang="en-US" altLang="zh-CN" sz="3200" dirty="0">
                <a:solidFill>
                  <a:schemeClr val="bg1"/>
                </a:solidFill>
                <a:latin typeface="Microsoft YaHei" panose="020B0503020204020204" charset="-122"/>
                <a:ea typeface="Microsoft YaHei" panose="020B0503020204020204" charset="-122"/>
                <a:cs typeface="Microsoft YaHei" panose="020B0503020204020204" charset="-122"/>
                <a:sym typeface="+mn-ea"/>
              </a:rPr>
              <a:t>nSDS Product Path</a:t>
            </a:r>
            <a:endParaRPr lang="en-US" altLang="zh-CN" sz="3200" dirty="0">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8" name="箭头: 右 249"/>
          <p:cNvSpPr/>
          <p:nvPr/>
        </p:nvSpPr>
        <p:spPr>
          <a:xfrm>
            <a:off x="26670" y="5541010"/>
            <a:ext cx="12216765" cy="1026795"/>
          </a:xfrm>
          <a:prstGeom prst="rightArrow">
            <a:avLst>
              <a:gd name="adj1" fmla="val 50000"/>
              <a:gd name="adj2" fmla="val 34138"/>
            </a:avLst>
          </a:prstGeom>
          <a:gradFill flip="none" rotWithShape="1">
            <a:gsLst>
              <a:gs pos="7000">
                <a:srgbClr val="FFC000"/>
              </a:gs>
              <a:gs pos="0">
                <a:srgbClr val="FFC000">
                  <a:alpha val="0"/>
                </a:srgbClr>
              </a:gs>
              <a:gs pos="50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u="none" strike="noStrike" kern="1200" cap="none" spc="0" normalizeH="0" baseline="0" noProof="0">
              <a:ln>
                <a:noFill/>
              </a:ln>
              <a:solidFill>
                <a:srgbClr val="A5A5A5">
                  <a:lumMod val="75000"/>
                </a:srgbClr>
              </a:solidFill>
              <a:effectLst/>
              <a:uLnTx/>
              <a:uFillTx/>
              <a:latin typeface="Microsoft YaHei" panose="020B0503020204020204" charset="-122"/>
              <a:ea typeface="Microsoft YaHei" panose="020B0503020204020204" charset="-122"/>
            </a:endParaRPr>
          </a:p>
        </p:txBody>
      </p:sp>
      <p:sp>
        <p:nvSpPr>
          <p:cNvPr id="9" name="文本框 8"/>
          <p:cNvSpPr txBox="1"/>
          <p:nvPr/>
        </p:nvSpPr>
        <p:spPr>
          <a:xfrm>
            <a:off x="415290" y="5874385"/>
            <a:ext cx="887095" cy="368300"/>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kumimoji="1" lang="en-US" altLang="zh-CN" kern="1200" cap="none" spc="0" normalizeH="0" baseline="0" noProof="0">
                <a:solidFill>
                  <a:prstClr val="black"/>
                </a:solidFill>
                <a:latin typeface="Microsoft YaHei" panose="020B0503020204020204" charset="-122"/>
                <a:ea typeface="Microsoft YaHei" panose="020B0503020204020204" charset="-122"/>
              </a:rPr>
              <a:t>2016</a:t>
            </a:r>
            <a:endParaRPr kumimoji="1" lang="en-US" altLang="zh-CN" kern="1200" cap="none" spc="0" normalizeH="0" baseline="0" noProof="0">
              <a:solidFill>
                <a:prstClr val="black"/>
              </a:solidFill>
              <a:latin typeface="Microsoft YaHei" panose="020B0503020204020204" charset="-122"/>
              <a:ea typeface="Microsoft YaHei" panose="020B0503020204020204" charset="-122"/>
            </a:endParaRPr>
          </a:p>
        </p:txBody>
      </p:sp>
      <p:sp>
        <p:nvSpPr>
          <p:cNvPr id="13" name="文本框 12"/>
          <p:cNvSpPr txBox="1"/>
          <p:nvPr/>
        </p:nvSpPr>
        <p:spPr>
          <a:xfrm>
            <a:off x="3121660" y="5869940"/>
            <a:ext cx="1567815" cy="368300"/>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kumimoji="1" lang="en-US" altLang="zh-CN" kern="1200" cap="none" spc="0" normalizeH="0" baseline="0" noProof="0">
                <a:solidFill>
                  <a:prstClr val="black"/>
                </a:solidFill>
                <a:latin typeface="Microsoft YaHei" panose="020B0503020204020204" charset="-122"/>
                <a:ea typeface="Microsoft YaHei" panose="020B0503020204020204" charset="-122"/>
              </a:rPr>
              <a:t>2019</a:t>
            </a:r>
            <a:endParaRPr kumimoji="1" lang="en-US" altLang="zh-CN" kern="1200" cap="none" spc="0" normalizeH="0" baseline="0" noProof="0">
              <a:solidFill>
                <a:prstClr val="black"/>
              </a:solidFill>
              <a:latin typeface="Microsoft YaHei" panose="020B0503020204020204" charset="-122"/>
              <a:ea typeface="Microsoft YaHei" panose="020B0503020204020204" charset="-122"/>
            </a:endParaRPr>
          </a:p>
        </p:txBody>
      </p:sp>
      <p:sp>
        <p:nvSpPr>
          <p:cNvPr id="15" name="文本框 14"/>
          <p:cNvSpPr txBox="1"/>
          <p:nvPr/>
        </p:nvSpPr>
        <p:spPr>
          <a:xfrm>
            <a:off x="4903779" y="5878475"/>
            <a:ext cx="806742" cy="368300"/>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kumimoji="1" lang="en-US" altLang="zh-CN" kern="1200" cap="none" spc="0" normalizeH="0" baseline="0" noProof="0">
                <a:solidFill>
                  <a:prstClr val="black"/>
                </a:solidFill>
                <a:latin typeface="Microsoft YaHei" panose="020B0503020204020204" charset="-122"/>
                <a:ea typeface="Microsoft YaHei" panose="020B0503020204020204" charset="-122"/>
              </a:rPr>
              <a:t>2021</a:t>
            </a:r>
            <a:endParaRPr kumimoji="1" lang="en-US" altLang="zh-CN" kern="1200" cap="none" spc="0" normalizeH="0" baseline="0" noProof="0">
              <a:solidFill>
                <a:prstClr val="black"/>
              </a:solidFill>
              <a:latin typeface="Microsoft YaHei" panose="020B0503020204020204" charset="-122"/>
              <a:ea typeface="Microsoft YaHei" panose="020B0503020204020204" charset="-122"/>
            </a:endParaRPr>
          </a:p>
        </p:txBody>
      </p:sp>
      <p:sp>
        <p:nvSpPr>
          <p:cNvPr id="10" name="文本框 9"/>
          <p:cNvSpPr txBox="1"/>
          <p:nvPr/>
        </p:nvSpPr>
        <p:spPr>
          <a:xfrm>
            <a:off x="7733030" y="5901055"/>
            <a:ext cx="1259840" cy="337185"/>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kumimoji="1" lang="en-US" altLang="zh-CN" sz="1600" kern="1200" cap="none" spc="0" normalizeH="0" baseline="0" noProof="0">
                <a:solidFill>
                  <a:prstClr val="black"/>
                </a:solidFill>
                <a:latin typeface="Microsoft YaHei" panose="020B0503020204020204" charset="-122"/>
                <a:ea typeface="Microsoft YaHei" panose="020B0503020204020204" charset="-122"/>
              </a:rPr>
              <a:t>2024H1</a:t>
            </a:r>
            <a:endParaRPr kumimoji="1" lang="en-US" altLang="zh-CN" sz="1600" kern="1200" cap="none" spc="0" normalizeH="0" baseline="0" noProof="0">
              <a:solidFill>
                <a:prstClr val="black"/>
              </a:solidFill>
              <a:latin typeface="Microsoft YaHei" panose="020B0503020204020204" charset="-122"/>
              <a:ea typeface="Microsoft YaHei" panose="020B0503020204020204" charset="-122"/>
            </a:endParaRPr>
          </a:p>
        </p:txBody>
      </p:sp>
      <p:sp>
        <p:nvSpPr>
          <p:cNvPr id="11" name="文本框 10"/>
          <p:cNvSpPr txBox="1"/>
          <p:nvPr>
            <p:custDataLst>
              <p:tags r:id="rId11"/>
            </p:custDataLst>
          </p:nvPr>
        </p:nvSpPr>
        <p:spPr>
          <a:xfrm>
            <a:off x="1790065" y="5878195"/>
            <a:ext cx="887095" cy="368300"/>
          </a:xfrm>
          <a:prstGeom prst="rect">
            <a:avLst/>
          </a:prstGeom>
          <a:noFill/>
        </p:spPr>
        <p:txBody>
          <a:bodyPr wrap="square" rtlCol="0">
            <a:spAutoFit/>
          </a:bodyPr>
          <a:p>
            <a:pPr marR="0" indent="0" algn="ctr" defTabSz="914400" fontAlgn="auto">
              <a:lnSpc>
                <a:spcPct val="100000"/>
              </a:lnSpc>
              <a:spcBef>
                <a:spcPts val="0"/>
              </a:spcBef>
              <a:spcAft>
                <a:spcPts val="0"/>
              </a:spcAft>
              <a:buClrTx/>
              <a:buSzTx/>
              <a:buFontTx/>
              <a:buNone/>
              <a:defRPr/>
            </a:pPr>
            <a:r>
              <a:rPr kumimoji="1" lang="en-US" altLang="zh-CN" kern="1200" cap="none" spc="0" normalizeH="0" baseline="0" noProof="0">
                <a:solidFill>
                  <a:prstClr val="black"/>
                </a:solidFill>
                <a:latin typeface="Microsoft YaHei" panose="020B0503020204020204" charset="-122"/>
                <a:ea typeface="Microsoft YaHei" panose="020B0503020204020204" charset="-122"/>
              </a:rPr>
              <a:t>2018</a:t>
            </a:r>
            <a:endParaRPr kumimoji="1" lang="en-US" altLang="zh-CN" kern="1200" cap="none" spc="0" normalizeH="0" baseline="0" noProof="0">
              <a:solidFill>
                <a:prstClr val="black"/>
              </a:solidFill>
              <a:latin typeface="Microsoft YaHei" panose="020B0503020204020204" charset="-122"/>
              <a:ea typeface="Microsoft YaHei" panose="020B0503020204020204" charset="-122"/>
            </a:endParaRPr>
          </a:p>
        </p:txBody>
      </p:sp>
      <p:sp>
        <p:nvSpPr>
          <p:cNvPr id="12" name="文本框 11"/>
          <p:cNvSpPr txBox="1"/>
          <p:nvPr>
            <p:custDataLst>
              <p:tags r:id="rId12"/>
            </p:custDataLst>
          </p:nvPr>
        </p:nvSpPr>
        <p:spPr>
          <a:xfrm>
            <a:off x="6460799" y="5878475"/>
            <a:ext cx="806742" cy="368300"/>
          </a:xfrm>
          <a:prstGeom prst="rect">
            <a:avLst/>
          </a:prstGeom>
          <a:noFill/>
        </p:spPr>
        <p:txBody>
          <a:bodyPr wrap="square" rtlCol="0">
            <a:spAutoFit/>
          </a:bodyPr>
          <a:p>
            <a:pPr marR="0" indent="0" algn="ctr" defTabSz="914400" fontAlgn="auto">
              <a:lnSpc>
                <a:spcPct val="100000"/>
              </a:lnSpc>
              <a:spcBef>
                <a:spcPts val="0"/>
              </a:spcBef>
              <a:spcAft>
                <a:spcPts val="0"/>
              </a:spcAft>
              <a:buClrTx/>
              <a:buSzTx/>
              <a:buFontTx/>
              <a:buNone/>
              <a:defRPr/>
            </a:pPr>
            <a:r>
              <a:rPr kumimoji="1" lang="en-US" altLang="zh-CN" kern="1200" cap="none" spc="0" normalizeH="0" baseline="0" noProof="0">
                <a:solidFill>
                  <a:prstClr val="black"/>
                </a:solidFill>
                <a:latin typeface="Microsoft YaHei" panose="020B0503020204020204" charset="-122"/>
                <a:ea typeface="Microsoft YaHei" panose="020B0503020204020204" charset="-122"/>
              </a:rPr>
              <a:t>2022</a:t>
            </a:r>
            <a:endParaRPr kumimoji="1" lang="en-US" altLang="zh-CN" kern="1200" cap="none" spc="0" normalizeH="0" baseline="0" noProof="0">
              <a:solidFill>
                <a:prstClr val="black"/>
              </a:solidFill>
              <a:latin typeface="Microsoft YaHei" panose="020B0503020204020204" charset="-122"/>
              <a:ea typeface="Microsoft YaHei" panose="020B0503020204020204" charset="-122"/>
            </a:endParaRPr>
          </a:p>
        </p:txBody>
      </p:sp>
      <p:sp>
        <p:nvSpPr>
          <p:cNvPr id="14" name="文本框 13"/>
          <p:cNvSpPr txBox="1"/>
          <p:nvPr>
            <p:custDataLst>
              <p:tags r:id="rId13"/>
            </p:custDataLst>
          </p:nvPr>
        </p:nvSpPr>
        <p:spPr>
          <a:xfrm>
            <a:off x="8825230" y="5904865"/>
            <a:ext cx="1676400" cy="337185"/>
          </a:xfrm>
          <a:prstGeom prst="rect">
            <a:avLst/>
          </a:prstGeom>
          <a:noFill/>
        </p:spPr>
        <p:txBody>
          <a:bodyPr wrap="square" rtlCol="0">
            <a:spAutoFit/>
          </a:bodyPr>
          <a:p>
            <a:pPr marR="0" indent="0" algn="ctr" defTabSz="914400" fontAlgn="auto">
              <a:lnSpc>
                <a:spcPct val="100000"/>
              </a:lnSpc>
              <a:spcBef>
                <a:spcPts val="0"/>
              </a:spcBef>
              <a:spcAft>
                <a:spcPts val="0"/>
              </a:spcAft>
              <a:buClrTx/>
              <a:buSzTx/>
              <a:buFontTx/>
              <a:buNone/>
              <a:defRPr/>
            </a:pPr>
            <a:r>
              <a:rPr kumimoji="1" lang="en-US" altLang="zh-CN" sz="1600" kern="1200" cap="none" spc="0" normalizeH="0" baseline="0" noProof="0">
                <a:solidFill>
                  <a:prstClr val="black"/>
                </a:solidFill>
                <a:latin typeface="Microsoft YaHei" panose="020B0503020204020204" charset="-122"/>
                <a:ea typeface="Microsoft YaHei" panose="020B0503020204020204" charset="-122"/>
              </a:rPr>
              <a:t>2024H2</a:t>
            </a:r>
            <a:endParaRPr kumimoji="1" lang="en-US" altLang="zh-CN" sz="1600" kern="1200" cap="none" spc="0" normalizeH="0" baseline="0" noProof="0">
              <a:solidFill>
                <a:prstClr val="black"/>
              </a:solidFill>
              <a:latin typeface="Microsoft YaHei" panose="020B0503020204020204" charset="-122"/>
              <a:ea typeface="Microsoft YaHei" panose="020B0503020204020204" charset="-122"/>
            </a:endParaRPr>
          </a:p>
        </p:txBody>
      </p:sp>
      <p:pic>
        <p:nvPicPr>
          <p:cNvPr id="22" name="图片 21" descr="/Users/sandy/Library/Containers/com.kingsoft.wpsoffice.mac/Data/tmp/picturecompress_20240429164636/output_75.pngoutput_75"/>
          <p:cNvPicPr>
            <a:picLocks noChangeAspect="1"/>
          </p:cNvPicPr>
          <p:nvPr>
            <p:custDataLst>
              <p:tags r:id="rId14"/>
            </p:custDataLst>
          </p:nvPr>
        </p:nvPicPr>
        <p:blipFill>
          <a:blip r:embed="rId15"/>
          <a:stretch>
            <a:fillRect/>
          </a:stretch>
        </p:blipFill>
        <p:spPr>
          <a:xfrm>
            <a:off x="640080" y="1931670"/>
            <a:ext cx="1120775" cy="364490"/>
          </a:xfrm>
          <a:prstGeom prst="rect">
            <a:avLst/>
          </a:prstGeom>
        </p:spPr>
      </p:pic>
      <p:pic>
        <p:nvPicPr>
          <p:cNvPr id="100" name="图片 99" descr="/Users/sandy/Library/Containers/com.kingsoft.wpsoffice.mac/Data/tmp/picturecompress_20240429164636/output_76.jpgoutput_76"/>
          <p:cNvPicPr/>
          <p:nvPr>
            <p:custDataLst>
              <p:tags r:id="rId16"/>
            </p:custDataLst>
          </p:nvPr>
        </p:nvPicPr>
        <p:blipFill>
          <a:blip r:embed="rId17"/>
          <a:stretch>
            <a:fillRect/>
          </a:stretch>
        </p:blipFill>
        <p:spPr>
          <a:xfrm>
            <a:off x="4177665" y="1871980"/>
            <a:ext cx="357505" cy="421640"/>
          </a:xfrm>
          <a:prstGeom prst="rect">
            <a:avLst/>
          </a:prstGeom>
          <a:noFill/>
          <a:ln w="9525">
            <a:noFill/>
          </a:ln>
        </p:spPr>
      </p:pic>
      <p:pic>
        <p:nvPicPr>
          <p:cNvPr id="106" name="图片 105" descr="/Users/sandy/Library/Containers/com.kingsoft.wpsoffice.mac/Data/tmp/picturecompress_20240429164636/output_77.pngoutput_77"/>
          <p:cNvPicPr/>
          <p:nvPr>
            <p:custDataLst>
              <p:tags r:id="rId18"/>
            </p:custDataLst>
          </p:nvPr>
        </p:nvPicPr>
        <p:blipFill>
          <a:blip r:embed="rId19"/>
          <a:stretch>
            <a:fillRect/>
          </a:stretch>
        </p:blipFill>
        <p:spPr>
          <a:xfrm>
            <a:off x="7266940" y="2139315"/>
            <a:ext cx="766445" cy="319405"/>
          </a:xfrm>
          <a:prstGeom prst="rect">
            <a:avLst/>
          </a:prstGeom>
          <a:noFill/>
          <a:ln w="9525">
            <a:noFill/>
          </a:ln>
        </p:spPr>
      </p:pic>
      <p:sp>
        <p:nvSpPr>
          <p:cNvPr id="40" name="文本框 39"/>
          <p:cNvSpPr txBox="1"/>
          <p:nvPr>
            <p:custDataLst>
              <p:tags r:id="rId20"/>
            </p:custDataLst>
          </p:nvPr>
        </p:nvSpPr>
        <p:spPr>
          <a:xfrm>
            <a:off x="358775" y="1254760"/>
            <a:ext cx="2318385" cy="306705"/>
          </a:xfrm>
          <a:prstGeom prst="rect">
            <a:avLst/>
          </a:prstGeom>
          <a:noFill/>
        </p:spPr>
        <p:txBody>
          <a:bodyPr wrap="square" rtlCol="0">
            <a:spAutoFit/>
          </a:bodyPr>
          <a:p>
            <a:pPr algn="ctr">
              <a:spcBef>
                <a:spcPts val="0"/>
              </a:spcBef>
              <a:spcAft>
                <a:spcPts val="0"/>
              </a:spcAft>
              <a:buClrTx/>
              <a:buSzTx/>
              <a:buFontTx/>
              <a:defRPr/>
            </a:pPr>
            <a:r>
              <a:rPr kumimoji="1" lang="zh-CN" altLang="en-US" sz="1400" b="1" noProof="0">
                <a:solidFill>
                  <a:prstClr val="black"/>
                </a:solidFill>
                <a:latin typeface="Microsoft YaHei" panose="020B0503020204020204" charset="-122"/>
                <a:ea typeface="Microsoft YaHei" panose="020B0503020204020204" charset="-122"/>
                <a:sym typeface="+mn-ea"/>
              </a:rPr>
              <a:t>Innovative Business</a:t>
            </a:r>
            <a:endParaRPr kumimoji="1" lang="zh-CN" altLang="en-US" sz="1400" b="1" noProof="0">
              <a:solidFill>
                <a:prstClr val="black"/>
              </a:solidFill>
              <a:latin typeface="Microsoft YaHei" panose="020B0503020204020204" charset="-122"/>
              <a:ea typeface="Microsoft YaHei" panose="020B0503020204020204" charset="-122"/>
              <a:sym typeface="+mn-ea"/>
            </a:endParaRPr>
          </a:p>
        </p:txBody>
      </p:sp>
      <p:sp>
        <p:nvSpPr>
          <p:cNvPr id="41" name="文本框 40"/>
          <p:cNvSpPr txBox="1"/>
          <p:nvPr>
            <p:custDataLst>
              <p:tags r:id="rId21"/>
            </p:custDataLst>
          </p:nvPr>
        </p:nvSpPr>
        <p:spPr>
          <a:xfrm>
            <a:off x="3514090" y="1254760"/>
            <a:ext cx="2386330" cy="306705"/>
          </a:xfrm>
          <a:prstGeom prst="rect">
            <a:avLst/>
          </a:prstGeom>
          <a:noFill/>
        </p:spPr>
        <p:txBody>
          <a:bodyPr wrap="square" rtlCol="0">
            <a:spAutoFit/>
          </a:bodyPr>
          <a:p>
            <a:pPr algn="ctr">
              <a:spcBef>
                <a:spcPts val="0"/>
              </a:spcBef>
              <a:spcAft>
                <a:spcPts val="0"/>
              </a:spcAft>
              <a:buClrTx/>
              <a:buSzTx/>
              <a:buFontTx/>
              <a:defRPr/>
            </a:pPr>
            <a:r>
              <a:rPr kumimoji="1" lang="zh-CN" altLang="en-US" sz="1400" b="1" noProof="0">
                <a:solidFill>
                  <a:prstClr val="black"/>
                </a:solidFill>
                <a:latin typeface="Microsoft YaHei" panose="020B0503020204020204" charset="-122"/>
                <a:ea typeface="Microsoft YaHei" panose="020B0503020204020204" charset="-122"/>
                <a:sym typeface="+mn-ea"/>
              </a:rPr>
              <a:t>Production </a:t>
            </a:r>
            <a:r>
              <a:rPr kumimoji="1" lang="en-US" altLang="zh-CN" sz="1400" b="1" noProof="0">
                <a:solidFill>
                  <a:prstClr val="black"/>
                </a:solidFill>
                <a:latin typeface="Microsoft YaHei" panose="020B0503020204020204" charset="-122"/>
                <a:ea typeface="Microsoft YaHei" panose="020B0503020204020204" charset="-122"/>
                <a:sym typeface="+mn-ea"/>
              </a:rPr>
              <a:t>O</a:t>
            </a:r>
            <a:r>
              <a:rPr kumimoji="1" lang="zh-CN" altLang="en-US" sz="1400" b="1" noProof="0">
                <a:solidFill>
                  <a:prstClr val="black"/>
                </a:solidFill>
                <a:latin typeface="Microsoft YaHei" panose="020B0503020204020204" charset="-122"/>
                <a:ea typeface="Microsoft YaHei" panose="020B0503020204020204" charset="-122"/>
                <a:sym typeface="+mn-ea"/>
              </a:rPr>
              <a:t>perations</a:t>
            </a:r>
            <a:endParaRPr kumimoji="1" lang="zh-CN" altLang="en-US" sz="1400" b="1" noProof="0">
              <a:solidFill>
                <a:prstClr val="black"/>
              </a:solidFill>
              <a:latin typeface="Microsoft YaHei" panose="020B0503020204020204" charset="-122"/>
              <a:ea typeface="Microsoft YaHei" panose="020B0503020204020204" charset="-122"/>
              <a:sym typeface="+mn-ea"/>
            </a:endParaRPr>
          </a:p>
        </p:txBody>
      </p:sp>
      <p:sp>
        <p:nvSpPr>
          <p:cNvPr id="46" name="文本框 45"/>
          <p:cNvSpPr txBox="1"/>
          <p:nvPr>
            <p:custDataLst>
              <p:tags r:id="rId22"/>
            </p:custDataLst>
          </p:nvPr>
        </p:nvSpPr>
        <p:spPr>
          <a:xfrm>
            <a:off x="7902575" y="1254760"/>
            <a:ext cx="2046605" cy="306705"/>
          </a:xfrm>
          <a:prstGeom prst="rect">
            <a:avLst/>
          </a:prstGeom>
          <a:noFill/>
        </p:spPr>
        <p:txBody>
          <a:bodyPr wrap="square" rtlCol="0">
            <a:spAutoFit/>
          </a:bodyPr>
          <a:p>
            <a:pPr algn="ctr">
              <a:spcBef>
                <a:spcPts val="0"/>
              </a:spcBef>
              <a:spcAft>
                <a:spcPts val="0"/>
              </a:spcAft>
              <a:buClrTx/>
              <a:buSzTx/>
              <a:buFontTx/>
              <a:defRPr/>
            </a:pPr>
            <a:r>
              <a:rPr kumimoji="1" lang="zh-CN" altLang="en-US" sz="1400" b="1" noProof="0">
                <a:solidFill>
                  <a:prstClr val="black"/>
                </a:solidFill>
                <a:latin typeface="Microsoft YaHei" panose="020B0503020204020204" charset="-122"/>
                <a:ea typeface="Microsoft YaHei" panose="020B0503020204020204" charset="-122"/>
                <a:sym typeface="+mn-ea"/>
              </a:rPr>
              <a:t>Core </a:t>
            </a:r>
            <a:r>
              <a:rPr kumimoji="1" lang="en-US" altLang="zh-CN" sz="1400" b="1" noProof="0">
                <a:solidFill>
                  <a:prstClr val="black"/>
                </a:solidFill>
                <a:latin typeface="Microsoft YaHei" panose="020B0503020204020204" charset="-122"/>
                <a:ea typeface="Microsoft YaHei" panose="020B0503020204020204" charset="-122"/>
                <a:sym typeface="+mn-ea"/>
              </a:rPr>
              <a:t>B</a:t>
            </a:r>
            <a:r>
              <a:rPr kumimoji="1" lang="zh-CN" altLang="en-US" sz="1400" b="1" noProof="0">
                <a:solidFill>
                  <a:prstClr val="black"/>
                </a:solidFill>
                <a:latin typeface="Microsoft YaHei" panose="020B0503020204020204" charset="-122"/>
                <a:ea typeface="Microsoft YaHei" panose="020B0503020204020204" charset="-122"/>
                <a:sym typeface="+mn-ea"/>
              </a:rPr>
              <a:t>usiness</a:t>
            </a:r>
            <a:endParaRPr kumimoji="1" lang="zh-CN" altLang="en-US" sz="1400" b="1" noProof="0">
              <a:solidFill>
                <a:prstClr val="black"/>
              </a:solidFill>
              <a:latin typeface="Microsoft YaHei" panose="020B0503020204020204" charset="-122"/>
              <a:ea typeface="Microsoft YaHei" panose="020B0503020204020204" charset="-122"/>
              <a:sym typeface="+mn-ea"/>
            </a:endParaRPr>
          </a:p>
        </p:txBody>
      </p:sp>
      <p:pic>
        <p:nvPicPr>
          <p:cNvPr id="51" name="图片 50" descr="/Users/sandy/Library/Containers/com.kingsoft.wpsoffice.mac/Data/tmp/picturecompress_20240429164636/output_78.jpgoutput_78"/>
          <p:cNvPicPr/>
          <p:nvPr>
            <p:custDataLst>
              <p:tags r:id="rId23"/>
            </p:custDataLst>
          </p:nvPr>
        </p:nvPicPr>
        <p:blipFill>
          <a:blip r:embed="rId17"/>
          <a:stretch>
            <a:fillRect/>
          </a:stretch>
        </p:blipFill>
        <p:spPr>
          <a:xfrm>
            <a:off x="1790065" y="1812925"/>
            <a:ext cx="748030" cy="697230"/>
          </a:xfrm>
          <a:prstGeom prst="rect">
            <a:avLst/>
          </a:prstGeom>
          <a:noFill/>
          <a:ln w="9525">
            <a:noFill/>
          </a:ln>
        </p:spPr>
      </p:pic>
      <p:pic>
        <p:nvPicPr>
          <p:cNvPr id="52" name="图片 51" descr="/Users/sandy/Library/Containers/com.kingsoft.wpsoffice.mac/Data/tmp/picturecompress_20240429164636/output_79.pngoutput_79"/>
          <p:cNvPicPr/>
          <p:nvPr>
            <p:custDataLst>
              <p:tags r:id="rId24"/>
            </p:custDataLst>
          </p:nvPr>
        </p:nvPicPr>
        <p:blipFill>
          <a:blip r:embed="rId19"/>
          <a:stretch>
            <a:fillRect/>
          </a:stretch>
        </p:blipFill>
        <p:spPr>
          <a:xfrm>
            <a:off x="4259580" y="2233295"/>
            <a:ext cx="661670" cy="339090"/>
          </a:xfrm>
          <a:prstGeom prst="rect">
            <a:avLst/>
          </a:prstGeom>
          <a:noFill/>
          <a:ln w="9525">
            <a:noFill/>
          </a:ln>
        </p:spPr>
      </p:pic>
      <p:pic>
        <p:nvPicPr>
          <p:cNvPr id="53" name="图片 52" descr="/Users/sandy/Library/Containers/com.kingsoft.wpsoffice.mac/Data/tmp/picturecompress_20240429164636/output_80.pngoutput_80"/>
          <p:cNvPicPr>
            <a:picLocks noChangeAspect="1"/>
          </p:cNvPicPr>
          <p:nvPr>
            <p:custDataLst>
              <p:tags r:id="rId25"/>
            </p:custDataLst>
          </p:nvPr>
        </p:nvPicPr>
        <p:blipFill>
          <a:blip r:embed="rId15"/>
          <a:stretch>
            <a:fillRect/>
          </a:stretch>
        </p:blipFill>
        <p:spPr>
          <a:xfrm>
            <a:off x="3249295" y="1905635"/>
            <a:ext cx="664210" cy="215900"/>
          </a:xfrm>
          <a:prstGeom prst="rect">
            <a:avLst/>
          </a:prstGeom>
        </p:spPr>
      </p:pic>
      <p:pic>
        <p:nvPicPr>
          <p:cNvPr id="54" name="图片 53" descr="/Users/sandy/Library/Containers/com.kingsoft.wpsoffice.mac/Data/tmp/picturecompress_20240429164636/output_81.pngoutput_81"/>
          <p:cNvPicPr>
            <a:picLocks noChangeAspect="1"/>
          </p:cNvPicPr>
          <p:nvPr>
            <p:custDataLst>
              <p:tags r:id="rId26"/>
            </p:custDataLst>
          </p:nvPr>
        </p:nvPicPr>
        <p:blipFill>
          <a:blip r:embed="rId15"/>
          <a:stretch>
            <a:fillRect/>
          </a:stretch>
        </p:blipFill>
        <p:spPr>
          <a:xfrm>
            <a:off x="6190615" y="1905000"/>
            <a:ext cx="638175" cy="207645"/>
          </a:xfrm>
          <a:prstGeom prst="rect">
            <a:avLst/>
          </a:prstGeom>
        </p:spPr>
      </p:pic>
      <p:pic>
        <p:nvPicPr>
          <p:cNvPr id="55" name="图片 54" descr="/Users/sandy/Library/Containers/com.kingsoft.wpsoffice.mac/Data/tmp/picturecompress_20240429164636/output_82.jpgoutput_82"/>
          <p:cNvPicPr/>
          <p:nvPr>
            <p:custDataLst>
              <p:tags r:id="rId27"/>
            </p:custDataLst>
          </p:nvPr>
        </p:nvPicPr>
        <p:blipFill>
          <a:blip r:embed="rId17"/>
          <a:stretch>
            <a:fillRect/>
          </a:stretch>
        </p:blipFill>
        <p:spPr>
          <a:xfrm>
            <a:off x="7052310" y="1827530"/>
            <a:ext cx="482600" cy="408305"/>
          </a:xfrm>
          <a:prstGeom prst="rect">
            <a:avLst/>
          </a:prstGeom>
          <a:noFill/>
          <a:ln w="9525">
            <a:noFill/>
          </a:ln>
        </p:spPr>
      </p:pic>
      <p:pic>
        <p:nvPicPr>
          <p:cNvPr id="113" name="图片 112" descr="/Users/sandy/Library/Containers/com.kingsoft.wpsoffice.mac/Data/tmp/picturecompress_20240429164636/output_83.pngoutput_83"/>
          <p:cNvPicPr/>
          <p:nvPr>
            <p:custDataLst>
              <p:tags r:id="rId28"/>
            </p:custDataLst>
          </p:nvPr>
        </p:nvPicPr>
        <p:blipFill>
          <a:blip r:embed="rId29"/>
          <a:stretch>
            <a:fillRect/>
          </a:stretch>
        </p:blipFill>
        <p:spPr>
          <a:xfrm>
            <a:off x="6190615" y="2189480"/>
            <a:ext cx="612775" cy="196215"/>
          </a:xfrm>
          <a:prstGeom prst="rect">
            <a:avLst/>
          </a:prstGeom>
          <a:noFill/>
          <a:ln w="9525">
            <a:noFill/>
          </a:ln>
        </p:spPr>
      </p:pic>
      <p:pic>
        <p:nvPicPr>
          <p:cNvPr id="115" name="图片 114" descr="/Users/sandy/Library/Containers/com.kingsoft.wpsoffice.mac/Data/tmp/picturecompress_20240429164636/output_84.pngoutput_84"/>
          <p:cNvPicPr/>
          <p:nvPr>
            <p:custDataLst>
              <p:tags r:id="rId30"/>
            </p:custDataLst>
          </p:nvPr>
        </p:nvPicPr>
        <p:blipFill>
          <a:blip r:embed="rId31"/>
          <a:stretch>
            <a:fillRect/>
          </a:stretch>
        </p:blipFill>
        <p:spPr>
          <a:xfrm>
            <a:off x="9387840" y="1874520"/>
            <a:ext cx="586740" cy="265430"/>
          </a:xfrm>
          <a:prstGeom prst="rect">
            <a:avLst/>
          </a:prstGeom>
          <a:noFill/>
          <a:ln w="9525">
            <a:noFill/>
          </a:ln>
        </p:spPr>
      </p:pic>
      <p:pic>
        <p:nvPicPr>
          <p:cNvPr id="116" name="图片 115" descr="/Users/sandy/Library/Containers/com.kingsoft.wpsoffice.mac/Data/tmp/picturecompress_20240429164636/output_85.pngoutput_85"/>
          <p:cNvPicPr/>
          <p:nvPr>
            <p:custDataLst>
              <p:tags r:id="rId32"/>
            </p:custDataLst>
          </p:nvPr>
        </p:nvPicPr>
        <p:blipFill>
          <a:blip r:embed="rId33"/>
          <a:stretch>
            <a:fillRect/>
          </a:stretch>
        </p:blipFill>
        <p:spPr>
          <a:xfrm>
            <a:off x="10396220" y="1801495"/>
            <a:ext cx="1101725" cy="434340"/>
          </a:xfrm>
          <a:prstGeom prst="rect">
            <a:avLst/>
          </a:prstGeom>
          <a:noFill/>
          <a:ln w="9525">
            <a:noFill/>
          </a:ln>
        </p:spPr>
      </p:pic>
      <p:pic>
        <p:nvPicPr>
          <p:cNvPr id="117" name="图片 116" descr="/Users/sandy/Library/Containers/com.kingsoft.wpsoffice.mac/Data/tmp/picturecompress_20240429164636/output_86.pngoutput_86"/>
          <p:cNvPicPr/>
          <p:nvPr>
            <p:custDataLst>
              <p:tags r:id="rId34"/>
            </p:custDataLst>
          </p:nvPr>
        </p:nvPicPr>
        <p:blipFill>
          <a:blip r:embed="rId35"/>
          <a:stretch>
            <a:fillRect/>
          </a:stretch>
        </p:blipFill>
        <p:spPr>
          <a:xfrm>
            <a:off x="9786620" y="2072005"/>
            <a:ext cx="898525" cy="221615"/>
          </a:xfrm>
          <a:prstGeom prst="rect">
            <a:avLst/>
          </a:prstGeom>
          <a:noFill/>
          <a:ln w="9525">
            <a:noFill/>
          </a:ln>
        </p:spPr>
      </p:pic>
      <p:pic>
        <p:nvPicPr>
          <p:cNvPr id="118" name="图片 117" descr="/Users/sandy/Library/Containers/com.kingsoft.wpsoffice.mac/Data/tmp/picturecompress_20240429164636/output_87.pngoutput_87"/>
          <p:cNvPicPr/>
          <p:nvPr>
            <p:custDataLst>
              <p:tags r:id="rId36"/>
            </p:custDataLst>
          </p:nvPr>
        </p:nvPicPr>
        <p:blipFill>
          <a:blip r:embed="rId37"/>
          <a:stretch>
            <a:fillRect/>
          </a:stretch>
        </p:blipFill>
        <p:spPr>
          <a:xfrm>
            <a:off x="9555480" y="2299970"/>
            <a:ext cx="709930" cy="210185"/>
          </a:xfrm>
          <a:prstGeom prst="rect">
            <a:avLst/>
          </a:prstGeom>
          <a:noFill/>
          <a:ln w="9525">
            <a:noFill/>
          </a:ln>
        </p:spPr>
      </p:pic>
      <p:pic>
        <p:nvPicPr>
          <p:cNvPr id="119" name="图片 118" descr="/Users/sandy/Library/Containers/com.kingsoft.wpsoffice.mac/Data/tmp/picturecompress_20240429164636/output_88.pngoutput_88"/>
          <p:cNvPicPr/>
          <p:nvPr>
            <p:custDataLst>
              <p:tags r:id="rId38"/>
            </p:custDataLst>
          </p:nvPr>
        </p:nvPicPr>
        <p:blipFill>
          <a:blip r:embed="rId39"/>
          <a:stretch>
            <a:fillRect/>
          </a:stretch>
        </p:blipFill>
        <p:spPr>
          <a:xfrm>
            <a:off x="10864215" y="2186305"/>
            <a:ext cx="600075" cy="375285"/>
          </a:xfrm>
          <a:prstGeom prst="rect">
            <a:avLst/>
          </a:prstGeom>
          <a:noFill/>
          <a:ln w="9525">
            <a:noFill/>
          </a:ln>
        </p:spPr>
      </p:pic>
      <p:sp>
        <p:nvSpPr>
          <p:cNvPr id="130" name="圆角矩形 129"/>
          <p:cNvSpPr/>
          <p:nvPr>
            <p:custDataLst>
              <p:tags r:id="rId40"/>
            </p:custDataLst>
          </p:nvPr>
        </p:nvSpPr>
        <p:spPr>
          <a:xfrm>
            <a:off x="263525" y="1778000"/>
            <a:ext cx="2592705" cy="820420"/>
          </a:xfrm>
          <a:prstGeom prst="roundRect">
            <a:avLst>
              <a:gd name="adj" fmla="val 3801"/>
            </a:avLst>
          </a:prstGeom>
          <a:ln w="12700">
            <a:solidFill>
              <a:srgbClr val="CCC1FF"/>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rPr>
              <a:t> </a:t>
            </a:r>
            <a:endPar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56" name="圆角矩形 55"/>
          <p:cNvSpPr/>
          <p:nvPr>
            <p:custDataLst>
              <p:tags r:id="rId41"/>
            </p:custDataLst>
          </p:nvPr>
        </p:nvSpPr>
        <p:spPr>
          <a:xfrm>
            <a:off x="3175635" y="1778000"/>
            <a:ext cx="753745" cy="820420"/>
          </a:xfrm>
          <a:prstGeom prst="roundRect">
            <a:avLst>
              <a:gd name="adj" fmla="val 3801"/>
            </a:avLst>
          </a:prstGeom>
          <a:ln w="12700">
            <a:solidFill>
              <a:srgbClr val="CCC1FF"/>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rPr>
              <a:t> </a:t>
            </a:r>
            <a:endPar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endParaRPr>
          </a:p>
        </p:txBody>
      </p:sp>
      <p:pic>
        <p:nvPicPr>
          <p:cNvPr id="57" name="图片 56" descr="/Users/sandy/Library/Containers/com.kingsoft.wpsoffice.mac/Data/tmp/picturecompress_20240429164636/output_89.jpgoutput_89"/>
          <p:cNvPicPr/>
          <p:nvPr>
            <p:custDataLst>
              <p:tags r:id="rId42"/>
            </p:custDataLst>
          </p:nvPr>
        </p:nvPicPr>
        <p:blipFill>
          <a:blip r:embed="rId4"/>
          <a:stretch>
            <a:fillRect/>
          </a:stretch>
        </p:blipFill>
        <p:spPr>
          <a:xfrm>
            <a:off x="5001895" y="1905000"/>
            <a:ext cx="922020" cy="544195"/>
          </a:xfrm>
          <a:prstGeom prst="rect">
            <a:avLst/>
          </a:prstGeom>
          <a:noFill/>
          <a:ln w="9525">
            <a:noFill/>
          </a:ln>
        </p:spPr>
      </p:pic>
      <p:pic>
        <p:nvPicPr>
          <p:cNvPr id="58" name="图片 57" descr="/Users/sandy/Library/Containers/com.kingsoft.wpsoffice.mac/Data/tmp/picturecompress_20240429164636/output_90.pngoutput_90"/>
          <p:cNvPicPr/>
          <p:nvPr>
            <p:custDataLst>
              <p:tags r:id="rId43"/>
            </p:custDataLst>
          </p:nvPr>
        </p:nvPicPr>
        <p:blipFill>
          <a:blip r:embed="rId29"/>
          <a:stretch>
            <a:fillRect/>
          </a:stretch>
        </p:blipFill>
        <p:spPr>
          <a:xfrm>
            <a:off x="3240405" y="2186305"/>
            <a:ext cx="612775" cy="196215"/>
          </a:xfrm>
          <a:prstGeom prst="rect">
            <a:avLst/>
          </a:prstGeom>
          <a:noFill/>
          <a:ln w="9525">
            <a:noFill/>
          </a:ln>
        </p:spPr>
      </p:pic>
      <p:sp>
        <p:nvSpPr>
          <p:cNvPr id="59" name="圆角矩形 58"/>
          <p:cNvSpPr/>
          <p:nvPr>
            <p:custDataLst>
              <p:tags r:id="rId44"/>
            </p:custDataLst>
          </p:nvPr>
        </p:nvSpPr>
        <p:spPr>
          <a:xfrm>
            <a:off x="4056380" y="1797050"/>
            <a:ext cx="878840" cy="820420"/>
          </a:xfrm>
          <a:prstGeom prst="roundRect">
            <a:avLst>
              <a:gd name="adj" fmla="val 3801"/>
            </a:avLst>
          </a:prstGeom>
          <a:ln w="12700">
            <a:solidFill>
              <a:srgbClr val="CCC1FF"/>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rPr>
              <a:t> </a:t>
            </a:r>
            <a:endPar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89" name="圆角矩形 88"/>
          <p:cNvSpPr/>
          <p:nvPr>
            <p:custDataLst>
              <p:tags r:id="rId45"/>
            </p:custDataLst>
          </p:nvPr>
        </p:nvSpPr>
        <p:spPr>
          <a:xfrm>
            <a:off x="4982845" y="1778000"/>
            <a:ext cx="958215" cy="820420"/>
          </a:xfrm>
          <a:prstGeom prst="roundRect">
            <a:avLst>
              <a:gd name="adj" fmla="val 3801"/>
            </a:avLst>
          </a:prstGeom>
          <a:ln w="12700">
            <a:solidFill>
              <a:srgbClr val="CCC1FF"/>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rPr>
              <a:t> </a:t>
            </a:r>
            <a:endPar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90" name="圆角矩形 89"/>
          <p:cNvSpPr/>
          <p:nvPr>
            <p:custDataLst>
              <p:tags r:id="rId46"/>
            </p:custDataLst>
          </p:nvPr>
        </p:nvSpPr>
        <p:spPr>
          <a:xfrm>
            <a:off x="6167755" y="1778000"/>
            <a:ext cx="748665" cy="820420"/>
          </a:xfrm>
          <a:prstGeom prst="roundRect">
            <a:avLst>
              <a:gd name="adj" fmla="val 3801"/>
            </a:avLst>
          </a:prstGeom>
          <a:ln w="12700">
            <a:solidFill>
              <a:srgbClr val="CCC1FF"/>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rPr>
              <a:t> </a:t>
            </a:r>
            <a:endPar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91" name="圆角矩形 90"/>
          <p:cNvSpPr/>
          <p:nvPr>
            <p:custDataLst>
              <p:tags r:id="rId47"/>
            </p:custDataLst>
          </p:nvPr>
        </p:nvSpPr>
        <p:spPr>
          <a:xfrm>
            <a:off x="7007860" y="1778000"/>
            <a:ext cx="1024890" cy="820420"/>
          </a:xfrm>
          <a:prstGeom prst="roundRect">
            <a:avLst>
              <a:gd name="adj" fmla="val 3801"/>
            </a:avLst>
          </a:prstGeom>
          <a:ln w="12700">
            <a:solidFill>
              <a:srgbClr val="CCC1FF"/>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rPr>
              <a:t> </a:t>
            </a:r>
            <a:endPar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92" name="圆角矩形 91"/>
          <p:cNvSpPr/>
          <p:nvPr>
            <p:custDataLst>
              <p:tags r:id="rId48"/>
            </p:custDataLst>
          </p:nvPr>
        </p:nvSpPr>
        <p:spPr>
          <a:xfrm>
            <a:off x="8115935" y="1778000"/>
            <a:ext cx="1148080" cy="820420"/>
          </a:xfrm>
          <a:prstGeom prst="roundRect">
            <a:avLst>
              <a:gd name="adj" fmla="val 3801"/>
            </a:avLst>
          </a:prstGeom>
          <a:ln w="12700">
            <a:solidFill>
              <a:srgbClr val="CCC1FF"/>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rPr>
              <a:t> </a:t>
            </a:r>
            <a:endPar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93" name="圆角矩形 92"/>
          <p:cNvSpPr/>
          <p:nvPr>
            <p:custDataLst>
              <p:tags r:id="rId49"/>
            </p:custDataLst>
          </p:nvPr>
        </p:nvSpPr>
        <p:spPr>
          <a:xfrm>
            <a:off x="9343390" y="1778000"/>
            <a:ext cx="2155190" cy="820420"/>
          </a:xfrm>
          <a:prstGeom prst="roundRect">
            <a:avLst>
              <a:gd name="adj" fmla="val 3801"/>
            </a:avLst>
          </a:prstGeom>
          <a:ln w="12700">
            <a:solidFill>
              <a:srgbClr val="CCC1FF"/>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rPr>
              <a:t> </a:t>
            </a:r>
            <a:endParaRPr kumimoji="1" lang="zh-CN" altLang="en-US" sz="1600" u="none" strike="noStrike" kern="1200" cap="none" spc="0" normalizeH="0" baseline="0" noProof="0" dirty="0">
              <a:ln>
                <a:noFill/>
              </a:ln>
              <a:solidFill>
                <a:prstClr val="black"/>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16" name="文本框 15"/>
          <p:cNvSpPr txBox="1"/>
          <p:nvPr/>
        </p:nvSpPr>
        <p:spPr>
          <a:xfrm>
            <a:off x="775970" y="690880"/>
            <a:ext cx="1832610" cy="521970"/>
          </a:xfrm>
          <a:prstGeom prst="rect">
            <a:avLst/>
          </a:prstGeom>
          <a:noFill/>
        </p:spPr>
        <p:txBody>
          <a:bodyPr wrap="square" rtlCol="0">
            <a:spAutoFit/>
          </a:bodyPr>
          <a:p>
            <a:r>
              <a:rPr lang="zh-CN" altLang="en-US" sz="1400">
                <a:latin typeface="Microsoft YaHei" panose="020B0503020204020204" charset="-122"/>
                <a:ea typeface="Microsoft YaHei" panose="020B0503020204020204" charset="-122"/>
              </a:rPr>
              <a:t>Focus on Business Innovation</a:t>
            </a:r>
            <a:endParaRPr lang="zh-CN" altLang="en-US" sz="1400">
              <a:latin typeface="Microsoft YaHei" panose="020B0503020204020204" charset="-122"/>
              <a:ea typeface="Microsoft YaHei" panose="020B0503020204020204" charset="-122"/>
            </a:endParaRPr>
          </a:p>
        </p:txBody>
      </p:sp>
      <p:sp>
        <p:nvSpPr>
          <p:cNvPr id="30" name="文本框 29"/>
          <p:cNvSpPr txBox="1"/>
          <p:nvPr>
            <p:custDataLst>
              <p:tags r:id="rId50"/>
            </p:custDataLst>
          </p:nvPr>
        </p:nvSpPr>
        <p:spPr>
          <a:xfrm>
            <a:off x="3763645" y="690880"/>
            <a:ext cx="1832610" cy="521970"/>
          </a:xfrm>
          <a:prstGeom prst="rect">
            <a:avLst/>
          </a:prstGeom>
          <a:noFill/>
        </p:spPr>
        <p:txBody>
          <a:bodyPr wrap="square" rtlCol="0">
            <a:spAutoFit/>
          </a:bodyPr>
          <a:p>
            <a:r>
              <a:rPr lang="zh-CN" altLang="en-US" sz="1400">
                <a:latin typeface="Microsoft YaHei" panose="020B0503020204020204" charset="-122"/>
                <a:ea typeface="Microsoft YaHei" panose="020B0503020204020204" charset="-122"/>
              </a:rPr>
              <a:t>Focus on Business Continuity</a:t>
            </a:r>
            <a:endParaRPr lang="zh-CN" altLang="en-US" sz="1400">
              <a:latin typeface="Microsoft YaHei" panose="020B0503020204020204" charset="-122"/>
              <a:ea typeface="Microsoft YaHei" panose="020B0503020204020204" charset="-122"/>
            </a:endParaRPr>
          </a:p>
        </p:txBody>
      </p:sp>
      <p:sp>
        <p:nvSpPr>
          <p:cNvPr id="31" name="文本框 30"/>
          <p:cNvSpPr txBox="1"/>
          <p:nvPr>
            <p:custDataLst>
              <p:tags r:id="rId51"/>
            </p:custDataLst>
          </p:nvPr>
        </p:nvSpPr>
        <p:spPr>
          <a:xfrm>
            <a:off x="8209280" y="690880"/>
            <a:ext cx="1433830" cy="521970"/>
          </a:xfrm>
          <a:prstGeom prst="rect">
            <a:avLst/>
          </a:prstGeom>
          <a:noFill/>
        </p:spPr>
        <p:txBody>
          <a:bodyPr wrap="square" rtlCol="0">
            <a:spAutoFit/>
          </a:bodyPr>
          <a:p>
            <a:r>
              <a:rPr lang="zh-CN" altLang="en-US" sz="1400">
                <a:latin typeface="Microsoft YaHei" panose="020B0503020204020204" charset="-122"/>
                <a:ea typeface="Microsoft YaHei" panose="020B0503020204020204" charset="-122"/>
              </a:rPr>
              <a:t>Focus on High Performance</a:t>
            </a:r>
            <a:endParaRPr lang="zh-CN" altLang="en-US" sz="1400">
              <a:latin typeface="Microsoft YaHei" panose="020B0503020204020204" charset="-122"/>
              <a:ea typeface="Microsoft YaHei" panose="020B0503020204020204" charset="-122"/>
            </a:endParaRPr>
          </a:p>
        </p:txBody>
      </p:sp>
      <p:sp>
        <p:nvSpPr>
          <p:cNvPr id="63" name="文本框 62"/>
          <p:cNvSpPr txBox="1"/>
          <p:nvPr>
            <p:custDataLst>
              <p:tags r:id="rId52"/>
            </p:custDataLst>
          </p:nvPr>
        </p:nvSpPr>
        <p:spPr>
          <a:xfrm>
            <a:off x="10402570" y="5895975"/>
            <a:ext cx="1406525" cy="337185"/>
          </a:xfrm>
          <a:prstGeom prst="rect">
            <a:avLst/>
          </a:prstGeom>
          <a:noFill/>
        </p:spPr>
        <p:txBody>
          <a:bodyPr wrap="square" rtlCol="0">
            <a:spAutoFit/>
          </a:bodyPr>
          <a:p>
            <a:pPr marR="0" indent="0" algn="ctr" defTabSz="914400" fontAlgn="auto">
              <a:lnSpc>
                <a:spcPct val="100000"/>
              </a:lnSpc>
              <a:spcBef>
                <a:spcPts val="0"/>
              </a:spcBef>
              <a:spcAft>
                <a:spcPts val="0"/>
              </a:spcAft>
              <a:buClrTx/>
              <a:buSzTx/>
              <a:buFontTx/>
              <a:buNone/>
              <a:defRPr/>
            </a:pPr>
            <a:r>
              <a:rPr kumimoji="1" lang="en-US" altLang="zh-CN" sz="1600" kern="1200" cap="none" spc="0" normalizeH="0" baseline="0" noProof="0">
                <a:solidFill>
                  <a:prstClr val="black"/>
                </a:solidFill>
                <a:latin typeface="Microsoft YaHei" panose="020B0503020204020204" charset="-122"/>
                <a:ea typeface="Microsoft YaHei" panose="020B0503020204020204" charset="-122"/>
              </a:rPr>
              <a:t>2025</a:t>
            </a:r>
            <a:endParaRPr kumimoji="1" lang="en-US" altLang="zh-CN" sz="1600" kern="1200" cap="none" spc="0" normalizeH="0" baseline="0" noProof="0">
              <a:solidFill>
                <a:prstClr val="black"/>
              </a:solidFill>
              <a:latin typeface="Microsoft YaHei" panose="020B0503020204020204" charset="-122"/>
              <a:ea typeface="Microsoft YaHei" panose="020B0503020204020204" charset="-122"/>
            </a:endParaRPr>
          </a:p>
        </p:txBody>
      </p:sp>
      <p:sp>
        <p:nvSpPr>
          <p:cNvPr id="65" name="圆角矩形 64"/>
          <p:cNvSpPr/>
          <p:nvPr>
            <p:custDataLst>
              <p:tags r:id="rId53"/>
            </p:custDataLst>
          </p:nvPr>
        </p:nvSpPr>
        <p:spPr>
          <a:xfrm>
            <a:off x="7637780" y="3137747"/>
            <a:ext cx="1337310" cy="898313"/>
          </a:xfrm>
          <a:prstGeom prst="roundRect">
            <a:avLst/>
          </a:prstGeom>
          <a:solidFill>
            <a:schemeClr val="tx2">
              <a:lumMod val="60000"/>
              <a:lumOff val="40000"/>
            </a:schemeClr>
          </a:solidFill>
          <a:ln w="9525">
            <a:noFill/>
            <a:prstDash val="sysDash"/>
          </a:ln>
          <a:effectLst>
            <a:outerShdw blurRad="76200" dist="38100" dir="5400000" algn="t" rotWithShape="0">
              <a:srgbClr val="EB792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u="none" strike="noStrike" kern="1200" cap="none" spc="0" normalizeH="0" baseline="0" noProof="0" dirty="0">
              <a:ln>
                <a:noFill/>
              </a:ln>
              <a:solidFill>
                <a:prstClr val="white"/>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17" name="文本框 16"/>
          <p:cNvSpPr txBox="1"/>
          <p:nvPr/>
        </p:nvSpPr>
        <p:spPr>
          <a:xfrm>
            <a:off x="7569200" y="3187065"/>
            <a:ext cx="1430020" cy="678180"/>
          </a:xfrm>
          <a:prstGeom prst="rect">
            <a:avLst/>
          </a:prstGeom>
          <a:noFill/>
        </p:spPr>
        <p:txBody>
          <a:bodyPr wrap="square" rtlCol="0">
            <a:noAutofit/>
          </a:bodyPr>
          <a:p>
            <a:pPr marL="171450" lvl="0" indent="-171450" algn="l">
              <a:buClrTx/>
              <a:buSzTx/>
              <a:buFont typeface="Arial" panose="020B0604020202020204" pitchFamily="34" charset="0"/>
              <a:buChar char="•"/>
            </a:pPr>
            <a:r>
              <a:rPr lang="en-US" altLang="zh-CN" sz="1000">
                <a:solidFill>
                  <a:schemeClr val="bg1"/>
                </a:solidFill>
                <a:latin typeface="Microsoft YaHei" panose="020B0503020204020204" charset="-122"/>
                <a:ea typeface="Microsoft YaHei" panose="020B0503020204020204" charset="-122"/>
                <a:cs typeface="Microsoft YaHei" panose="020B0503020204020204" charset="-122"/>
                <a:sym typeface="+mn-ea"/>
              </a:rPr>
              <a:t>Release All-</a:t>
            </a:r>
            <a:r>
              <a:rPr lang="zh-CN" altLang="en-US" sz="1000">
                <a:solidFill>
                  <a:schemeClr val="bg1"/>
                </a:solidFill>
                <a:latin typeface="Microsoft YaHei" panose="020B0503020204020204" charset="-122"/>
                <a:ea typeface="Microsoft YaHei" panose="020B0503020204020204" charset="-122"/>
                <a:cs typeface="Microsoft YaHei" panose="020B0503020204020204" charset="-122"/>
                <a:sym typeface="+mn-ea"/>
              </a:rPr>
              <a:t> NVMe Nodes (Blocks) for Extreme Performance</a:t>
            </a:r>
            <a:endParaRPr lang="zh-CN" altLang="en-US" sz="1000">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24" name="文本框 23"/>
          <p:cNvSpPr txBox="1"/>
          <p:nvPr>
            <p:custDataLst>
              <p:tags r:id="rId54"/>
            </p:custDataLst>
          </p:nvPr>
        </p:nvSpPr>
        <p:spPr>
          <a:xfrm>
            <a:off x="9019540" y="3277447"/>
            <a:ext cx="1390227" cy="1155700"/>
          </a:xfrm>
          <a:prstGeom prst="rect">
            <a:avLst/>
          </a:prstGeom>
          <a:noFill/>
        </p:spPr>
        <p:txBody>
          <a:bodyPr wrap="square" rtlCol="0">
            <a:noAutofit/>
          </a:bodyPr>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 of </a:t>
            </a:r>
            <a:r>
              <a:rPr lang="en-US" altLang="zh-CN" sz="1065">
                <a:solidFill>
                  <a:schemeClr val="bg1"/>
                </a:solidFill>
                <a:latin typeface="Microsoft YaHei" panose="020B0503020204020204" charset="-122"/>
                <a:ea typeface="Microsoft YaHei" panose="020B0503020204020204" charset="-122"/>
                <a:cs typeface="Microsoft YaHei" panose="020B0503020204020204" charset="-122"/>
                <a:sym typeface="+mn-ea"/>
              </a:rPr>
              <a:t>All</a:t>
            </a: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 NVMe Nodes (File, Unified Storage, </a:t>
            </a:r>
            <a:r>
              <a:rPr lang="en-US" altLang="zh-CN" sz="1065">
                <a:solidFill>
                  <a:schemeClr val="bg1"/>
                </a:solidFill>
                <a:latin typeface="Microsoft YaHei" panose="020B0503020204020204" charset="-122"/>
                <a:ea typeface="Microsoft YaHei" panose="020B0503020204020204" charset="-122"/>
                <a:cs typeface="Microsoft YaHei" panose="020B0503020204020204" charset="-122"/>
                <a:sym typeface="+mn-ea"/>
              </a:rPr>
              <a:t>across ARM and X86 hardware</a:t>
            </a: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81" name="圆角矩形 50"/>
          <p:cNvSpPr/>
          <p:nvPr>
            <p:custDataLst>
              <p:tags r:id="rId55"/>
            </p:custDataLst>
          </p:nvPr>
        </p:nvSpPr>
        <p:spPr>
          <a:xfrm>
            <a:off x="10448290" y="3129915"/>
            <a:ext cx="1295400" cy="2562351"/>
          </a:xfrm>
          <a:prstGeom prst="roundRect">
            <a:avLst>
              <a:gd name="adj" fmla="val 11806"/>
            </a:avLst>
          </a:prstGeom>
          <a:gradFill>
            <a:gsLst>
              <a:gs pos="0">
                <a:srgbClr val="7566EB"/>
              </a:gs>
              <a:gs pos="100000">
                <a:srgbClr val="9765FF">
                  <a:alpha val="100000"/>
                </a:srgbClr>
              </a:gs>
            </a:gsLst>
            <a:lin ang="4200000" scaled="0"/>
          </a:gradFill>
          <a:ln w="9525">
            <a:noFill/>
            <a:prstDash val="sysDash"/>
          </a:ln>
          <a:effectLst>
            <a:outerShdw blurRad="76200" dist="38100" dir="5400000" algn="t" rotWithShape="0">
              <a:srgbClr val="EB792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endParaRPr lang="en-US" altLang="zh-CN" sz="1000" noProof="0" dirty="0">
              <a:ln>
                <a:noFill/>
              </a:ln>
              <a:solidFill>
                <a:prstClr val="white"/>
              </a:solidFill>
              <a:effectLst/>
              <a:uLnTx/>
              <a:uFillTx/>
              <a:latin typeface="Microsoft YaHei" panose="020B0503020204020204" charset="-122"/>
              <a:ea typeface="Microsoft YaHei" panose="020B0503020204020204" charset="-122"/>
              <a:cs typeface="Microsoft YaHei" panose="020B0503020204020204" charset="-122"/>
              <a:sym typeface="+mn-ea"/>
            </a:endParaRPr>
          </a:p>
        </p:txBody>
      </p:sp>
      <p:sp>
        <p:nvSpPr>
          <p:cNvPr id="83" name="文本框 82"/>
          <p:cNvSpPr txBox="1"/>
          <p:nvPr>
            <p:custDataLst>
              <p:tags r:id="rId56"/>
            </p:custDataLst>
          </p:nvPr>
        </p:nvSpPr>
        <p:spPr>
          <a:xfrm>
            <a:off x="10448290" y="3187277"/>
            <a:ext cx="1319107" cy="1490133"/>
          </a:xfrm>
          <a:prstGeom prst="rect">
            <a:avLst/>
          </a:prstGeom>
          <a:noFill/>
        </p:spPr>
        <p:txBody>
          <a:bodyPr wrap="square" rtlCol="0" anchor="t">
            <a:noAutofit/>
          </a:bodyPr>
          <a:p>
            <a:pPr marL="171450" lvl="0" indent="-171450" algn="l">
              <a:buClrTx/>
              <a:buSzTx/>
              <a:buFont typeface="Arial" panose="020B0604020202020204" pitchFamily="34" charset="0"/>
              <a:buChar char="•"/>
            </a:pPr>
            <a:r>
              <a:rPr lang="en-US" altLang="zh-CN" sz="1065">
                <a:solidFill>
                  <a:schemeClr val="bg1"/>
                </a:solidFill>
                <a:latin typeface="Microsoft YaHei" panose="020B0503020204020204" charset="-122"/>
                <a:ea typeface="Microsoft YaHei" panose="020B0503020204020204" charset="-122"/>
                <a:cs typeface="Microsoft YaHei" panose="020B0503020204020204" charset="-122"/>
                <a:sym typeface="+mn-ea"/>
              </a:rPr>
              <a:t>n</a:t>
            </a: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SDS V7 released, all-flash and mixed-flash co-clustering, data flow</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85" name="圆角矩形 50"/>
          <p:cNvSpPr/>
          <p:nvPr>
            <p:custDataLst>
              <p:tags r:id="rId57"/>
            </p:custDataLst>
          </p:nvPr>
        </p:nvSpPr>
        <p:spPr>
          <a:xfrm>
            <a:off x="6167755" y="3120390"/>
            <a:ext cx="1348105" cy="2654300"/>
          </a:xfrm>
          <a:prstGeom prst="roundRect">
            <a:avLst>
              <a:gd name="adj" fmla="val 11806"/>
            </a:avLst>
          </a:prstGeom>
          <a:gradFill>
            <a:gsLst>
              <a:gs pos="0">
                <a:srgbClr val="7566EB"/>
              </a:gs>
              <a:gs pos="100000">
                <a:srgbClr val="9765FF">
                  <a:alpha val="100000"/>
                </a:srgbClr>
              </a:gs>
            </a:gsLst>
            <a:lin ang="4200000" scaled="0"/>
          </a:gradFill>
          <a:ln w="9525">
            <a:noFill/>
            <a:prstDash val="sysDash"/>
          </a:ln>
          <a:effectLst>
            <a:outerShdw blurRad="76200" dist="38100" dir="5400000" algn="t" rotWithShape="0">
              <a:srgbClr val="EB792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endParaRPr lang="en-US" altLang="zh-CN" sz="1000" noProof="0" dirty="0">
              <a:ln>
                <a:noFill/>
              </a:ln>
              <a:solidFill>
                <a:prstClr val="white"/>
              </a:solidFill>
              <a:effectLst/>
              <a:uLnTx/>
              <a:uFillTx/>
              <a:latin typeface="Microsoft YaHei" panose="020B0503020204020204" charset="-122"/>
              <a:ea typeface="Microsoft YaHei" panose="020B0503020204020204" charset="-122"/>
              <a:cs typeface="Microsoft YaHei" panose="020B0503020204020204" charset="-122"/>
              <a:sym typeface="+mn-ea"/>
            </a:endParaRPr>
          </a:p>
        </p:txBody>
      </p:sp>
      <p:sp>
        <p:nvSpPr>
          <p:cNvPr id="86" name="文本框 85"/>
          <p:cNvSpPr txBox="1"/>
          <p:nvPr>
            <p:custDataLst>
              <p:tags r:id="rId58"/>
            </p:custDataLst>
          </p:nvPr>
        </p:nvSpPr>
        <p:spPr>
          <a:xfrm>
            <a:off x="6122247" y="3226647"/>
            <a:ext cx="1391497" cy="1781810"/>
          </a:xfrm>
          <a:prstGeom prst="rect">
            <a:avLst/>
          </a:prstGeom>
          <a:noFill/>
        </p:spPr>
        <p:txBody>
          <a:bodyPr wrap="square" rtlCol="0" anchor="t">
            <a:noAutofit/>
          </a:bodyPr>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Released </a:t>
            </a:r>
            <a:r>
              <a:rPr lang="en-US" altLang="zh-CN" sz="1065">
                <a:solidFill>
                  <a:schemeClr val="bg1"/>
                </a:solidFill>
                <a:latin typeface="Microsoft YaHei" panose="020B0503020204020204" charset="-122"/>
                <a:ea typeface="Microsoft YaHei" panose="020B0503020204020204" charset="-122"/>
                <a:cs typeface="Microsoft YaHei" panose="020B0503020204020204" charset="-122"/>
                <a:sym typeface="+mn-ea"/>
              </a:rPr>
              <a:t>n</a:t>
            </a: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SDS V6, fully escorting critical business</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Released next-generation object storage to support hyperscale scenarios</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87" name="圆角矩形 50"/>
          <p:cNvSpPr/>
          <p:nvPr>
            <p:custDataLst>
              <p:tags r:id="rId59"/>
            </p:custDataLst>
          </p:nvPr>
        </p:nvSpPr>
        <p:spPr>
          <a:xfrm>
            <a:off x="4568825" y="3110865"/>
            <a:ext cx="1381760" cy="1332000"/>
          </a:xfrm>
          <a:prstGeom prst="roundRect">
            <a:avLst>
              <a:gd name="adj" fmla="val 11806"/>
            </a:avLst>
          </a:prstGeom>
          <a:gradFill>
            <a:gsLst>
              <a:gs pos="0">
                <a:srgbClr val="7566EB"/>
              </a:gs>
              <a:gs pos="100000">
                <a:srgbClr val="9765FF">
                  <a:alpha val="100000"/>
                </a:srgbClr>
              </a:gs>
            </a:gsLst>
            <a:lin ang="4200000" scaled="0"/>
          </a:gradFill>
          <a:ln w="9525">
            <a:noFill/>
            <a:prstDash val="sysDash"/>
          </a:ln>
          <a:effectLst>
            <a:outerShdw blurRad="76200" dist="38100" dir="5400000" algn="t" rotWithShape="0">
              <a:srgbClr val="EB792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endParaRPr lang="en-US" altLang="zh-CN" sz="1000" noProof="0" dirty="0">
              <a:ln>
                <a:noFill/>
              </a:ln>
              <a:solidFill>
                <a:prstClr val="white"/>
              </a:solidFill>
              <a:effectLst/>
              <a:uLnTx/>
              <a:uFillTx/>
              <a:latin typeface="Microsoft YaHei" panose="020B0503020204020204" charset="-122"/>
              <a:ea typeface="Microsoft YaHei" panose="020B0503020204020204" charset="-122"/>
              <a:cs typeface="Microsoft YaHei" panose="020B0503020204020204" charset="-122"/>
              <a:sym typeface="+mn-ea"/>
            </a:endParaRPr>
          </a:p>
        </p:txBody>
      </p:sp>
      <p:sp>
        <p:nvSpPr>
          <p:cNvPr id="88" name="文本框 87"/>
          <p:cNvSpPr txBox="1"/>
          <p:nvPr>
            <p:custDataLst>
              <p:tags r:id="rId60"/>
            </p:custDataLst>
          </p:nvPr>
        </p:nvSpPr>
        <p:spPr>
          <a:xfrm>
            <a:off x="4514427" y="3179657"/>
            <a:ext cx="1436370" cy="1240367"/>
          </a:xfrm>
          <a:prstGeom prst="rect">
            <a:avLst/>
          </a:prstGeom>
          <a:noFill/>
        </p:spPr>
        <p:txBody>
          <a:bodyPr wrap="square" rtlCol="0">
            <a:noAutofit/>
          </a:bodyPr>
          <a:p>
            <a:pPr marL="171450" lvl="0" indent="-171450" algn="l">
              <a:buClrTx/>
              <a:buSzTx/>
              <a:buFont typeface="Arial" panose="020B0604020202020204" pitchFamily="34" charset="0"/>
              <a:buChar char="•"/>
            </a:pPr>
            <a:r>
              <a:rPr lang="zh-CN" altLang="en-US" sz="935">
                <a:solidFill>
                  <a:schemeClr val="bg1"/>
                </a:solidFill>
                <a:latin typeface="Microsoft YaHei" panose="020B0503020204020204" charset="-122"/>
                <a:ea typeface="Microsoft YaHei" panose="020B0503020204020204" charset="-122"/>
                <a:cs typeface="Microsoft YaHei" panose="020B0503020204020204" charset="-122"/>
                <a:sym typeface="+mn-ea"/>
              </a:rPr>
              <a:t>Released data operating system to support multiple cores in one pool</a:t>
            </a:r>
            <a:endParaRPr lang="zh-CN" altLang="en-US" sz="93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93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r>
              <a:rPr lang="zh-CN" altLang="en-US" sz="935">
                <a:solidFill>
                  <a:schemeClr val="bg1"/>
                </a:solidFill>
                <a:latin typeface="Microsoft YaHei" panose="020B0503020204020204" charset="-122"/>
                <a:ea typeface="Microsoft YaHei" panose="020B0503020204020204" charset="-122"/>
                <a:cs typeface="Microsoft YaHei" panose="020B0503020204020204" charset="-122"/>
                <a:sym typeface="+mn-ea"/>
              </a:rPr>
              <a:t>Announcing a new distributed file store</a:t>
            </a:r>
            <a:endParaRPr lang="zh-CN" altLang="en-US" sz="93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935">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94" name="圆角矩形 50"/>
          <p:cNvSpPr/>
          <p:nvPr>
            <p:custDataLst>
              <p:tags r:id="rId61"/>
            </p:custDataLst>
          </p:nvPr>
        </p:nvSpPr>
        <p:spPr>
          <a:xfrm>
            <a:off x="3175635" y="3118485"/>
            <a:ext cx="1359535" cy="2646045"/>
          </a:xfrm>
          <a:prstGeom prst="roundRect">
            <a:avLst>
              <a:gd name="adj" fmla="val 11806"/>
            </a:avLst>
          </a:prstGeom>
          <a:gradFill>
            <a:gsLst>
              <a:gs pos="0">
                <a:srgbClr val="7566EB"/>
              </a:gs>
              <a:gs pos="100000">
                <a:srgbClr val="9765FF">
                  <a:alpha val="100000"/>
                </a:srgbClr>
              </a:gs>
            </a:gsLst>
            <a:lin ang="4200000" scaled="0"/>
          </a:gradFill>
          <a:ln w="9525">
            <a:noFill/>
            <a:prstDash val="sysDash"/>
          </a:ln>
          <a:effectLst>
            <a:outerShdw blurRad="76200" dist="38100" dir="5400000" algn="t" rotWithShape="0">
              <a:srgbClr val="EB792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endParaRPr lang="en-US" altLang="zh-CN" sz="1000" noProof="0" dirty="0">
              <a:ln>
                <a:noFill/>
              </a:ln>
              <a:solidFill>
                <a:prstClr val="white"/>
              </a:solidFill>
              <a:effectLst/>
              <a:uLnTx/>
              <a:uFillTx/>
              <a:latin typeface="Microsoft YaHei" panose="020B0503020204020204" charset="-122"/>
              <a:ea typeface="Microsoft YaHei" panose="020B0503020204020204" charset="-122"/>
              <a:cs typeface="Microsoft YaHei" panose="020B0503020204020204" charset="-122"/>
              <a:sym typeface="+mn-ea"/>
            </a:endParaRPr>
          </a:p>
        </p:txBody>
      </p:sp>
      <p:sp>
        <p:nvSpPr>
          <p:cNvPr id="95" name="文本框 94"/>
          <p:cNvSpPr txBox="1"/>
          <p:nvPr>
            <p:custDataLst>
              <p:tags r:id="rId62"/>
            </p:custDataLst>
          </p:nvPr>
        </p:nvSpPr>
        <p:spPr>
          <a:xfrm>
            <a:off x="3098800" y="3160607"/>
            <a:ext cx="1438487" cy="2380827"/>
          </a:xfrm>
          <a:prstGeom prst="rect">
            <a:avLst/>
          </a:prstGeom>
          <a:noFill/>
        </p:spPr>
        <p:txBody>
          <a:bodyPr wrap="square" rtlCol="0">
            <a:noAutofit/>
          </a:bodyPr>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Released </a:t>
            </a:r>
            <a:r>
              <a:rPr lang="en-US" altLang="zh-CN" sz="1065">
                <a:solidFill>
                  <a:schemeClr val="bg1"/>
                </a:solidFill>
                <a:latin typeface="Microsoft YaHei" panose="020B0503020204020204" charset="-122"/>
                <a:ea typeface="Microsoft YaHei" panose="020B0503020204020204" charset="-122"/>
                <a:cs typeface="Microsoft YaHei" panose="020B0503020204020204" charset="-122"/>
                <a:sym typeface="+mn-ea"/>
              </a:rPr>
              <a:t>n</a:t>
            </a: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SDS V4, focusing on user scenarios and more optimized for a single scenario</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 of storage all-in-one to meet the need for harmonization of procurement and services</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97" name="圆角矩形 50"/>
          <p:cNvSpPr/>
          <p:nvPr>
            <p:custDataLst>
              <p:tags r:id="rId63"/>
            </p:custDataLst>
          </p:nvPr>
        </p:nvSpPr>
        <p:spPr>
          <a:xfrm>
            <a:off x="263525" y="3118485"/>
            <a:ext cx="1242695" cy="2646045"/>
          </a:xfrm>
          <a:prstGeom prst="roundRect">
            <a:avLst>
              <a:gd name="adj" fmla="val 11806"/>
            </a:avLst>
          </a:prstGeom>
          <a:gradFill>
            <a:gsLst>
              <a:gs pos="0">
                <a:srgbClr val="7566EB"/>
              </a:gs>
              <a:gs pos="100000">
                <a:srgbClr val="9765FF">
                  <a:alpha val="100000"/>
                </a:srgbClr>
              </a:gs>
            </a:gsLst>
            <a:lin ang="4200000" scaled="0"/>
          </a:gradFill>
          <a:ln w="9525">
            <a:noFill/>
            <a:prstDash val="sysDash"/>
          </a:ln>
          <a:effectLst>
            <a:outerShdw blurRad="76200" dist="38100" dir="5400000" algn="t" rotWithShape="0">
              <a:srgbClr val="EB792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p>
            <a:pPr marL="171450" lvl="0" indent="-171450" algn="ctr">
              <a:spcBef>
                <a:spcPts val="0"/>
              </a:spcBef>
              <a:spcAft>
                <a:spcPts val="0"/>
              </a:spcAft>
              <a:buClrTx/>
              <a:buSzTx/>
              <a:buFont typeface="Arial" panose="020B0604020202020204" pitchFamily="34" charset="0"/>
              <a:buChar char="•"/>
              <a:defRPr/>
            </a:pPr>
            <a:endParaRPr lang="en-US" altLang="zh-CN" sz="1000" noProof="0" dirty="0">
              <a:ln>
                <a:noFill/>
              </a:ln>
              <a:solidFill>
                <a:prstClr val="white"/>
              </a:solidFill>
              <a:effectLst/>
              <a:uLnTx/>
              <a:uFillTx/>
              <a:latin typeface="Microsoft YaHei" panose="020B0503020204020204" charset="-122"/>
              <a:ea typeface="Microsoft YaHei" panose="020B0503020204020204" charset="-122"/>
              <a:cs typeface="Microsoft YaHei" panose="020B0503020204020204" charset="-122"/>
              <a:sym typeface="+mn-ea"/>
            </a:endParaRPr>
          </a:p>
        </p:txBody>
      </p:sp>
      <p:sp>
        <p:nvSpPr>
          <p:cNvPr id="98" name="文本框 97"/>
          <p:cNvSpPr txBox="1"/>
          <p:nvPr>
            <p:custDataLst>
              <p:tags r:id="rId64"/>
            </p:custDataLst>
          </p:nvPr>
        </p:nvSpPr>
        <p:spPr>
          <a:xfrm>
            <a:off x="252307" y="3206327"/>
            <a:ext cx="1287780" cy="1069340"/>
          </a:xfrm>
          <a:prstGeom prst="rect">
            <a:avLst/>
          </a:prstGeom>
          <a:noFill/>
        </p:spPr>
        <p:txBody>
          <a:bodyPr wrap="square" rtlCol="0">
            <a:noAutofit/>
          </a:bodyPr>
          <a:p>
            <a:pPr marL="171450" indent="-171450">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Released distributed block storage products </a:t>
            </a:r>
            <a:r>
              <a:rPr lang="en-US" altLang="zh-CN" sz="1065">
                <a:solidFill>
                  <a:srgbClr val="C00000"/>
                </a:solidFill>
                <a:latin typeface="Microsoft YaHei" panose="020B0503020204020204" charset="-122"/>
                <a:ea typeface="Microsoft YaHei" panose="020B0503020204020204" charset="-122"/>
                <a:cs typeface="Microsoft YaHei" panose="020B0503020204020204" charset="-122"/>
                <a:sym typeface="+mn-ea"/>
              </a:rPr>
              <a:t> </a:t>
            </a:r>
            <a:endParaRPr lang="en-US" altLang="zh-CN" sz="1065">
              <a:solidFill>
                <a:srgbClr val="C00000"/>
              </a:solidFill>
              <a:latin typeface="Microsoft YaHei" panose="020B0503020204020204" charset="-122"/>
              <a:ea typeface="Microsoft YaHei" panose="020B0503020204020204" charset="-122"/>
              <a:cs typeface="Microsoft YaHei" panose="020B0503020204020204" charset="-122"/>
              <a:sym typeface="+mn-ea"/>
            </a:endParaRPr>
          </a:p>
          <a:p>
            <a:pPr marL="171450" indent="-171450">
              <a:buFont typeface="Arial" panose="020B0604020202020204" pitchFamily="34" charset="0"/>
              <a:buChar char="•"/>
            </a:pP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indent="-171450">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 of Object Storage</a:t>
            </a:r>
            <a:r>
              <a:rPr lang="zh-CN" altLang="en-US" sz="1000">
                <a:solidFill>
                  <a:schemeClr val="bg1"/>
                </a:solidFill>
                <a:latin typeface="Microsoft YaHei" panose="020B0503020204020204" charset="-122"/>
                <a:ea typeface="Microsoft YaHei" panose="020B0503020204020204" charset="-122"/>
                <a:cs typeface="Microsoft YaHei" panose="020B0503020204020204" charset="-122"/>
                <a:sym typeface="+mn-ea"/>
              </a:rPr>
              <a:t> </a:t>
            </a:r>
            <a:r>
              <a:rPr lang="en-US" altLang="zh-CN" sz="1000">
                <a:solidFill>
                  <a:srgbClr val="C00000"/>
                </a:solidFill>
                <a:latin typeface="Microsoft YaHei" panose="020B0503020204020204" charset="-122"/>
                <a:ea typeface="Microsoft YaHei" panose="020B0503020204020204" charset="-122"/>
                <a:cs typeface="Microsoft YaHei" panose="020B0503020204020204" charset="-122"/>
                <a:sym typeface="+mn-ea"/>
              </a:rPr>
              <a:t> </a:t>
            </a:r>
            <a:endParaRPr lang="en-US" altLang="zh-CN" sz="1000">
              <a:solidFill>
                <a:schemeClr val="bg1"/>
              </a:solidFill>
              <a:latin typeface="Microsoft YaHei" panose="020B0503020204020204" charset="-122"/>
              <a:ea typeface="Microsoft YaHei" panose="020B0503020204020204" charset="-122"/>
              <a:cs typeface="Microsoft YaHei" panose="020B0503020204020204" charset="-122"/>
              <a:sym typeface="+mn-ea"/>
            </a:endParaRPr>
          </a:p>
          <a:p>
            <a:endParaRPr lang="en-US" altLang="zh-CN" sz="1000">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99" name="圆角矩形 50"/>
          <p:cNvSpPr/>
          <p:nvPr>
            <p:custDataLst>
              <p:tags r:id="rId65"/>
            </p:custDataLst>
          </p:nvPr>
        </p:nvSpPr>
        <p:spPr>
          <a:xfrm>
            <a:off x="1560830" y="3129280"/>
            <a:ext cx="1295400" cy="2635885"/>
          </a:xfrm>
          <a:prstGeom prst="roundRect">
            <a:avLst>
              <a:gd name="adj" fmla="val 11806"/>
            </a:avLst>
          </a:prstGeom>
          <a:gradFill>
            <a:gsLst>
              <a:gs pos="0">
                <a:srgbClr val="7566EB"/>
              </a:gs>
              <a:gs pos="100000">
                <a:srgbClr val="9765FF">
                  <a:alpha val="100000"/>
                </a:srgbClr>
              </a:gs>
            </a:gsLst>
            <a:lin ang="4200000" scaled="0"/>
          </a:gradFill>
          <a:ln w="9525">
            <a:noFill/>
            <a:prstDash val="sysDash"/>
          </a:ln>
          <a:effectLst>
            <a:outerShdw blurRad="76200" dist="38100" dir="5400000" algn="t" rotWithShape="0">
              <a:srgbClr val="EB7923">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p>
            <a:pPr lvl="0" algn="ctr">
              <a:spcBef>
                <a:spcPts val="0"/>
              </a:spcBef>
              <a:spcAft>
                <a:spcPts val="0"/>
              </a:spcAft>
              <a:buClrTx/>
              <a:buSzTx/>
              <a:buFontTx/>
              <a:defRPr/>
            </a:pPr>
            <a:endParaRPr lang="en-US" altLang="zh-CN" sz="1000" noProof="0" dirty="0">
              <a:ln>
                <a:noFill/>
              </a:ln>
              <a:solidFill>
                <a:prstClr val="white"/>
              </a:solidFill>
              <a:effectLst/>
              <a:uLnTx/>
              <a:uFillTx/>
              <a:latin typeface="Microsoft YaHei" panose="020B0503020204020204" charset="-122"/>
              <a:ea typeface="Microsoft YaHei" panose="020B0503020204020204" charset="-122"/>
              <a:cs typeface="Microsoft YaHei" panose="020B0503020204020204" charset="-122"/>
              <a:sym typeface="+mn-ea"/>
            </a:endParaRPr>
          </a:p>
        </p:txBody>
      </p:sp>
      <p:sp>
        <p:nvSpPr>
          <p:cNvPr id="101" name="文本框 100"/>
          <p:cNvSpPr txBox="1"/>
          <p:nvPr>
            <p:custDataLst>
              <p:tags r:id="rId66"/>
            </p:custDataLst>
          </p:nvPr>
        </p:nvSpPr>
        <p:spPr>
          <a:xfrm>
            <a:off x="1537970" y="3194897"/>
            <a:ext cx="1295400" cy="1529080"/>
          </a:xfrm>
          <a:prstGeom prst="rect">
            <a:avLst/>
          </a:prstGeom>
          <a:noFill/>
        </p:spPr>
        <p:txBody>
          <a:bodyPr wrap="square" rtlCol="0">
            <a:noAutofit/>
          </a:bodyPr>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Released </a:t>
            </a:r>
            <a:r>
              <a:rPr lang="zh-CN" altLang="en-US" sz="1065">
                <a:solidFill>
                  <a:srgbClr val="C00000"/>
                </a:solidFill>
                <a:latin typeface="Microsoft YaHei" panose="020B0503020204020204" charset="-122"/>
                <a:ea typeface="Microsoft YaHei" panose="020B0503020204020204" charset="-122"/>
                <a:cs typeface="Microsoft YaHei" panose="020B0503020204020204" charset="-122"/>
                <a:sym typeface="+mn-ea"/>
              </a:rPr>
              <a:t> </a:t>
            </a: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first generation of enterprise-class file storage</a:t>
            </a:r>
            <a:endParaRPr lang="zh-CN" altLang="en-US" sz="1065">
              <a:solidFill>
                <a:srgbClr val="C00000"/>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Released</a:t>
            </a:r>
            <a:r>
              <a:rPr lang="en-US" altLang="zh-CN" sz="1065">
                <a:solidFill>
                  <a:schemeClr val="bg1"/>
                </a:solidFill>
                <a:latin typeface="Microsoft YaHei" panose="020B0503020204020204" charset="-122"/>
                <a:ea typeface="Microsoft YaHei" panose="020B0503020204020204" charset="-122"/>
                <a:cs typeface="Microsoft YaHei" panose="020B0503020204020204" charset="-122"/>
                <a:sym typeface="+mn-ea"/>
              </a:rPr>
              <a:t> </a:t>
            </a: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a protocol-wide unified storage</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103" name="圆角矩形 102"/>
          <p:cNvSpPr/>
          <p:nvPr>
            <p:custDataLst>
              <p:tags r:id="rId67"/>
            </p:custDataLst>
          </p:nvPr>
        </p:nvSpPr>
        <p:spPr>
          <a:xfrm>
            <a:off x="7658947" y="4042410"/>
            <a:ext cx="1338157" cy="1744133"/>
          </a:xfrm>
          <a:prstGeom prst="roundRect">
            <a:avLst/>
          </a:prstGeom>
          <a:gradFill>
            <a:gsLst>
              <a:gs pos="0">
                <a:srgbClr val="539BFF"/>
              </a:gs>
              <a:gs pos="99000">
                <a:srgbClr val="0783F1"/>
              </a:gs>
            </a:gsLst>
            <a:lin ang="4200000" scaled="0"/>
          </a:gradFill>
          <a:ln w="9525">
            <a:noFill/>
            <a:prstDash val="sysDash"/>
          </a:ln>
          <a:effectLst>
            <a:outerShdw blurRad="76200" dist="38100" dir="5400000" algn="t" rotWithShape="0">
              <a:srgbClr val="0B74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u="none" strike="noStrike" kern="1200" cap="none" spc="0" normalizeH="0" baseline="0" noProof="0" dirty="0">
              <a:ln>
                <a:noFill/>
              </a:ln>
              <a:solidFill>
                <a:prstClr val="white"/>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109" name="文本框 108"/>
          <p:cNvSpPr txBox="1"/>
          <p:nvPr/>
        </p:nvSpPr>
        <p:spPr>
          <a:xfrm>
            <a:off x="7585710" y="4174913"/>
            <a:ext cx="1440180" cy="467360"/>
          </a:xfrm>
          <a:prstGeom prst="rect">
            <a:avLst/>
          </a:prstGeom>
          <a:noFill/>
        </p:spPr>
        <p:txBody>
          <a:bodyPr wrap="square" rtlCol="0" anchor="t">
            <a:noAutofit/>
          </a:bodyPr>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 support for high-performance VMs</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r>
              <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rPr>
              <a:t>provides intelligent data processing and mobility services</a:t>
            </a: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1065">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sp>
        <p:nvSpPr>
          <p:cNvPr id="110" name="圆角矩形 109"/>
          <p:cNvSpPr/>
          <p:nvPr>
            <p:custDataLst>
              <p:tags r:id="rId68"/>
            </p:custDataLst>
          </p:nvPr>
        </p:nvSpPr>
        <p:spPr>
          <a:xfrm>
            <a:off x="4589145" y="4471670"/>
            <a:ext cx="1372870" cy="1296000"/>
          </a:xfrm>
          <a:prstGeom prst="roundRect">
            <a:avLst/>
          </a:prstGeom>
          <a:gradFill>
            <a:gsLst>
              <a:gs pos="0">
                <a:srgbClr val="539BFF"/>
              </a:gs>
              <a:gs pos="99000">
                <a:srgbClr val="0783F1"/>
              </a:gs>
            </a:gsLst>
            <a:lin ang="4200000" scaled="0"/>
          </a:gradFill>
          <a:ln w="9525">
            <a:noFill/>
            <a:prstDash val="sysDash"/>
          </a:ln>
          <a:effectLst>
            <a:outerShdw blurRad="76200" dist="38100" dir="5400000" algn="t" rotWithShape="0">
              <a:srgbClr val="0B74E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u="none" strike="noStrike" kern="1200" cap="none" spc="0" normalizeH="0" baseline="0" noProof="0" dirty="0">
              <a:ln>
                <a:noFill/>
              </a:ln>
              <a:solidFill>
                <a:prstClr val="white"/>
              </a:solidFill>
              <a:effectLst/>
              <a:uLnTx/>
              <a:uFillTx/>
              <a:latin typeface="Microsoft YaHei" panose="020B0503020204020204" charset="-122"/>
              <a:ea typeface="Microsoft YaHei" panose="020B0503020204020204" charset="-122"/>
              <a:cs typeface="Source Han Sans CN" panose="020B0800000000000000" charset="-122"/>
            </a:endParaRPr>
          </a:p>
        </p:txBody>
      </p:sp>
      <p:sp>
        <p:nvSpPr>
          <p:cNvPr id="111" name="文本框 110"/>
          <p:cNvSpPr txBox="1"/>
          <p:nvPr/>
        </p:nvSpPr>
        <p:spPr>
          <a:xfrm>
            <a:off x="4540250" y="4517390"/>
            <a:ext cx="1450340" cy="943610"/>
          </a:xfrm>
          <a:prstGeom prst="rect">
            <a:avLst/>
          </a:prstGeom>
          <a:noFill/>
        </p:spPr>
        <p:txBody>
          <a:bodyPr wrap="square" rtlCol="0" anchor="t">
            <a:noAutofit/>
          </a:bodyPr>
          <a:p>
            <a:pPr marL="171450" lvl="0" indent="-171450" algn="l">
              <a:buClrTx/>
              <a:buSzTx/>
              <a:buFont typeface="Arial" panose="020B0604020202020204" pitchFamily="34" charset="0"/>
              <a:buChar char="•"/>
            </a:pPr>
            <a:r>
              <a:rPr lang="zh-CN" altLang="en-US" sz="800">
                <a:solidFill>
                  <a:schemeClr val="bg1"/>
                </a:solidFill>
                <a:latin typeface="Microsoft YaHei" panose="020B0503020204020204" charset="-122"/>
                <a:ea typeface="Microsoft YaHei" panose="020B0503020204020204" charset="-122"/>
                <a:cs typeface="Microsoft YaHei" panose="020B0503020204020204" charset="-122"/>
                <a:sym typeface="+mn-ea"/>
              </a:rPr>
              <a:t>Released </a:t>
            </a:r>
            <a:r>
              <a:rPr lang="zh-CN" altLang="en-US" sz="800">
                <a:solidFill>
                  <a:srgbClr val="C00000"/>
                </a:solidFill>
                <a:latin typeface="Microsoft YaHei" panose="020B0503020204020204" charset="-122"/>
                <a:ea typeface="Microsoft YaHei" panose="020B0503020204020204" charset="-122"/>
                <a:cs typeface="Microsoft YaHei" panose="020B0503020204020204" charset="-122"/>
                <a:sym typeface="+mn-ea"/>
              </a:rPr>
              <a:t> </a:t>
            </a:r>
            <a:r>
              <a:rPr lang="zh-CN" altLang="en-US" sz="800">
                <a:solidFill>
                  <a:schemeClr val="bg1"/>
                </a:solidFill>
                <a:latin typeface="Microsoft YaHei" panose="020B0503020204020204" charset="-122"/>
                <a:ea typeface="Microsoft YaHei" panose="020B0503020204020204" charset="-122"/>
                <a:cs typeface="Microsoft YaHei" panose="020B0503020204020204" charset="-122"/>
                <a:sym typeface="+mn-ea"/>
              </a:rPr>
              <a:t>open content platform, business and object storage linkage</a:t>
            </a:r>
            <a:endParaRPr lang="zh-CN" altLang="en-US" sz="800">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endParaRPr lang="zh-CN" altLang="en-US" sz="800">
              <a:solidFill>
                <a:schemeClr val="bg1"/>
              </a:solidFill>
              <a:latin typeface="Microsoft YaHei" panose="020B0503020204020204" charset="-122"/>
              <a:ea typeface="Microsoft YaHei" panose="020B0503020204020204" charset="-122"/>
              <a:cs typeface="Microsoft YaHei" panose="020B0503020204020204" charset="-122"/>
              <a:sym typeface="+mn-ea"/>
            </a:endParaRPr>
          </a:p>
          <a:p>
            <a:pPr marL="171450" lvl="0" indent="-171450" algn="l">
              <a:buClrTx/>
              <a:buSzTx/>
              <a:buFont typeface="Arial" panose="020B0604020202020204" pitchFamily="34" charset="0"/>
              <a:buChar char="•"/>
            </a:pPr>
            <a:r>
              <a:rPr lang="zh-CN" altLang="en-US" sz="800">
                <a:solidFill>
                  <a:schemeClr val="bg1"/>
                </a:solidFill>
                <a:latin typeface="Microsoft YaHei" panose="020B0503020204020204" charset="-122"/>
                <a:ea typeface="Microsoft YaHei" panose="020B0503020204020204" charset="-122"/>
                <a:cs typeface="Microsoft YaHei" panose="020B0503020204020204" charset="-122"/>
                <a:sym typeface="+mn-ea"/>
              </a:rPr>
              <a:t>Converged Computing with Separate Deployment </a:t>
            </a:r>
            <a:endParaRPr lang="zh-CN" altLang="en-US" sz="800">
              <a:solidFill>
                <a:schemeClr val="bg1"/>
              </a:solidFill>
              <a:latin typeface="Microsoft YaHei" panose="020B0503020204020204" charset="-122"/>
              <a:ea typeface="Microsoft YaHei" panose="020B0503020204020204" charset="-122"/>
              <a:cs typeface="Microsoft YaHei" panose="020B0503020204020204" charset="-122"/>
              <a:sym typeface="+mn-ea"/>
            </a:endParaRPr>
          </a:p>
        </p:txBody>
      </p:sp>
      <p:grpSp>
        <p:nvGrpSpPr>
          <p:cNvPr id="120" name="组合 119"/>
          <p:cNvGrpSpPr/>
          <p:nvPr/>
        </p:nvGrpSpPr>
        <p:grpSpPr>
          <a:xfrm>
            <a:off x="6167755" y="2714625"/>
            <a:ext cx="1353185" cy="415290"/>
            <a:chOff x="840851" y="1976582"/>
            <a:chExt cx="1587887" cy="557711"/>
          </a:xfrm>
        </p:grpSpPr>
        <p:sp>
          <p:nvSpPr>
            <p:cNvPr id="121" name="任意形状 15"/>
            <p:cNvSpPr/>
            <p:nvPr>
              <p:custDataLst>
                <p:tags r:id="rId69"/>
              </p:custDataLst>
            </p:nvPr>
          </p:nvSpPr>
          <p:spPr>
            <a:xfrm>
              <a:off x="847103" y="2053117"/>
              <a:ext cx="1575382" cy="468029"/>
            </a:xfrm>
            <a:custGeom>
              <a:avLst/>
              <a:gdLst>
                <a:gd name="connsiteX0" fmla="*/ 0 w 1436426"/>
                <a:gd name="connsiteY0" fmla="*/ 0 h 1259112"/>
                <a:gd name="connsiteX1" fmla="*/ 1436426 w 1436426"/>
                <a:gd name="connsiteY1" fmla="*/ 0 h 1259112"/>
                <a:gd name="connsiteX2" fmla="*/ 1436426 w 1436426"/>
                <a:gd name="connsiteY2" fmla="*/ 1259112 h 1259112"/>
                <a:gd name="connsiteX3" fmla="*/ 0 w 1436426"/>
                <a:gd name="connsiteY3" fmla="*/ 1259112 h 1259112"/>
                <a:gd name="connsiteX4" fmla="*/ 0 w 1436426"/>
                <a:gd name="connsiteY4" fmla="*/ 0 h 125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426" h="1259112">
                  <a:moveTo>
                    <a:pt x="0" y="0"/>
                  </a:moveTo>
                  <a:lnTo>
                    <a:pt x="1436426" y="0"/>
                  </a:lnTo>
                  <a:lnTo>
                    <a:pt x="1436426" y="1259112"/>
                  </a:lnTo>
                  <a:lnTo>
                    <a:pt x="0" y="1259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p>
              <a:pPr marL="0" marR="0" lvl="0" indent="0" algn="ctr" defTabSz="1111250" rtl="0" eaLnBrk="1" fontAlgn="auto" latinLnBrk="0" hangingPunct="1">
                <a:lnSpc>
                  <a:spcPct val="90000"/>
                </a:lnSpc>
                <a:spcBef>
                  <a:spcPct val="0"/>
                </a:spcBef>
                <a:spcAft>
                  <a:spcPct val="35000"/>
                </a:spcAft>
                <a:buClrTx/>
                <a:buSzTx/>
                <a:buFontTx/>
                <a:buNone/>
                <a:defRPr/>
              </a:pPr>
              <a:r>
                <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rPr>
                <a:t>SDS V6</a:t>
              </a:r>
              <a:endPar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endParaRPr>
            </a:p>
          </p:txBody>
        </p:sp>
        <p:sp>
          <p:nvSpPr>
            <p:cNvPr id="122" name="L 形 121"/>
            <p:cNvSpPr/>
            <p:nvPr>
              <p:custDataLst>
                <p:tags r:id="rId70"/>
              </p:custDataLst>
            </p:nvPr>
          </p:nvSpPr>
          <p:spPr>
            <a:xfrm rot="5400000">
              <a:off x="1355939" y="1461494"/>
              <a:ext cx="557711" cy="1587887"/>
            </a:xfrm>
            <a:prstGeom prst="corner">
              <a:avLst>
                <a:gd name="adj1" fmla="val 16120"/>
                <a:gd name="adj2" fmla="val 16110"/>
              </a:avLst>
            </a:prstGeom>
            <a:gradFill>
              <a:gsLst>
                <a:gs pos="0">
                  <a:srgbClr val="9D92F5"/>
                </a:gs>
                <a:gs pos="100000">
                  <a:srgbClr val="7566EB"/>
                </a:gs>
              </a:gsLst>
              <a:lin ang="4200000" scaled="0"/>
            </a:gra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125" name="任意形状 15"/>
          <p:cNvSpPr/>
          <p:nvPr>
            <p:custDataLst>
              <p:tags r:id="rId71"/>
            </p:custDataLst>
          </p:nvPr>
        </p:nvSpPr>
        <p:spPr>
          <a:xfrm>
            <a:off x="7649210" y="2691765"/>
            <a:ext cx="1285240" cy="445770"/>
          </a:xfrm>
          <a:custGeom>
            <a:avLst/>
            <a:gdLst>
              <a:gd name="connsiteX0" fmla="*/ 0 w 1436426"/>
              <a:gd name="connsiteY0" fmla="*/ 0 h 1259112"/>
              <a:gd name="connsiteX1" fmla="*/ 1436426 w 1436426"/>
              <a:gd name="connsiteY1" fmla="*/ 0 h 1259112"/>
              <a:gd name="connsiteX2" fmla="*/ 1436426 w 1436426"/>
              <a:gd name="connsiteY2" fmla="*/ 1259112 h 1259112"/>
              <a:gd name="connsiteX3" fmla="*/ 0 w 1436426"/>
              <a:gd name="connsiteY3" fmla="*/ 1259112 h 1259112"/>
              <a:gd name="connsiteX4" fmla="*/ 0 w 1436426"/>
              <a:gd name="connsiteY4" fmla="*/ 0 h 125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426" h="1259112">
                <a:moveTo>
                  <a:pt x="0" y="0"/>
                </a:moveTo>
                <a:lnTo>
                  <a:pt x="1436426" y="0"/>
                </a:lnTo>
                <a:lnTo>
                  <a:pt x="1436426" y="1259112"/>
                </a:lnTo>
                <a:lnTo>
                  <a:pt x="0" y="1259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p>
            <a:pPr marL="0" marR="0" lvl="0" indent="0" algn="ctr" defTabSz="1111250" rtl="0" eaLnBrk="1" fontAlgn="auto" latinLnBrk="0" hangingPunct="1">
              <a:lnSpc>
                <a:spcPct val="90000"/>
              </a:lnSpc>
              <a:spcBef>
                <a:spcPct val="0"/>
              </a:spcBef>
              <a:spcAft>
                <a:spcPct val="35000"/>
              </a:spcAft>
              <a:buClrTx/>
              <a:buSzTx/>
              <a:buFontTx/>
              <a:buNone/>
              <a:defRPr/>
            </a:pPr>
            <a:r>
              <a:rPr kumimoji="0" lang="en-US" altLang="zh-CN" sz="10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cs typeface="Microsoft YaHei" panose="020B0503020204020204" charset="-122"/>
              </a:rPr>
              <a:t>XEBS-XINFINI</a:t>
            </a:r>
            <a:endParaRPr kumimoji="0" lang="en-US" altLang="zh-CN" sz="10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cs typeface="Microsoft YaHei" panose="020B0503020204020204" charset="-122"/>
            </a:endParaRPr>
          </a:p>
          <a:p>
            <a:pPr marL="0" marR="0" lvl="0" indent="0" algn="ctr" defTabSz="1111250" rtl="0" eaLnBrk="1" fontAlgn="auto" latinLnBrk="0" hangingPunct="1">
              <a:lnSpc>
                <a:spcPct val="90000"/>
              </a:lnSpc>
              <a:spcBef>
                <a:spcPct val="0"/>
              </a:spcBef>
              <a:spcAft>
                <a:spcPct val="35000"/>
              </a:spcAft>
              <a:buClrTx/>
              <a:buSzTx/>
              <a:buFontTx/>
              <a:buNone/>
              <a:defRPr/>
            </a:pPr>
            <a:r>
              <a:rPr kumimoji="0" lang="en-US" altLang="zh-CN" sz="10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cs typeface="Microsoft YaHei" panose="020B0503020204020204" charset="-122"/>
              </a:rPr>
              <a:t>All-NVMe</a:t>
            </a:r>
            <a:endParaRPr kumimoji="0" lang="en-US" altLang="zh-CN" sz="10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cs typeface="Microsoft YaHei" panose="020B0503020204020204" charset="-122"/>
            </a:endParaRPr>
          </a:p>
        </p:txBody>
      </p:sp>
      <p:sp>
        <p:nvSpPr>
          <p:cNvPr id="126" name="L 形 125"/>
          <p:cNvSpPr/>
          <p:nvPr>
            <p:custDataLst>
              <p:tags r:id="rId72"/>
            </p:custDataLst>
          </p:nvPr>
        </p:nvSpPr>
        <p:spPr>
          <a:xfrm rot="5400000">
            <a:off x="8069580" y="2265045"/>
            <a:ext cx="415290" cy="1295400"/>
          </a:xfrm>
          <a:prstGeom prst="corner">
            <a:avLst>
              <a:gd name="adj1" fmla="val 16120"/>
              <a:gd name="adj2" fmla="val 16110"/>
            </a:avLst>
          </a:prstGeom>
          <a:gradFill>
            <a:gsLst>
              <a:gs pos="0">
                <a:srgbClr val="9D92F5"/>
              </a:gs>
              <a:gs pos="100000">
                <a:srgbClr val="7566EB"/>
              </a:gs>
            </a:gsLst>
            <a:lin ang="4200000" scaled="0"/>
          </a:gra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132" name="组合 131"/>
          <p:cNvGrpSpPr/>
          <p:nvPr/>
        </p:nvGrpSpPr>
        <p:grpSpPr>
          <a:xfrm>
            <a:off x="10416540" y="2705286"/>
            <a:ext cx="1295400" cy="415104"/>
            <a:chOff x="840851" y="1976582"/>
            <a:chExt cx="1587887" cy="557711"/>
          </a:xfrm>
        </p:grpSpPr>
        <p:sp>
          <p:nvSpPr>
            <p:cNvPr id="133" name="任意形状 15"/>
            <p:cNvSpPr/>
            <p:nvPr>
              <p:custDataLst>
                <p:tags r:id="rId73"/>
              </p:custDataLst>
            </p:nvPr>
          </p:nvSpPr>
          <p:spPr>
            <a:xfrm>
              <a:off x="847103" y="2053117"/>
              <a:ext cx="1575382" cy="468029"/>
            </a:xfrm>
            <a:custGeom>
              <a:avLst/>
              <a:gdLst>
                <a:gd name="connsiteX0" fmla="*/ 0 w 1436426"/>
                <a:gd name="connsiteY0" fmla="*/ 0 h 1259112"/>
                <a:gd name="connsiteX1" fmla="*/ 1436426 w 1436426"/>
                <a:gd name="connsiteY1" fmla="*/ 0 h 1259112"/>
                <a:gd name="connsiteX2" fmla="*/ 1436426 w 1436426"/>
                <a:gd name="connsiteY2" fmla="*/ 1259112 h 1259112"/>
                <a:gd name="connsiteX3" fmla="*/ 0 w 1436426"/>
                <a:gd name="connsiteY3" fmla="*/ 1259112 h 1259112"/>
                <a:gd name="connsiteX4" fmla="*/ 0 w 1436426"/>
                <a:gd name="connsiteY4" fmla="*/ 0 h 125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426" h="1259112">
                  <a:moveTo>
                    <a:pt x="0" y="0"/>
                  </a:moveTo>
                  <a:lnTo>
                    <a:pt x="1436426" y="0"/>
                  </a:lnTo>
                  <a:lnTo>
                    <a:pt x="1436426" y="1259112"/>
                  </a:lnTo>
                  <a:lnTo>
                    <a:pt x="0" y="1259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p>
              <a:pPr marL="0" marR="0" lvl="0" indent="0" algn="ctr" defTabSz="1111250" rtl="0" eaLnBrk="1" fontAlgn="auto" latinLnBrk="0" hangingPunct="1">
                <a:lnSpc>
                  <a:spcPct val="90000"/>
                </a:lnSpc>
                <a:spcBef>
                  <a:spcPct val="0"/>
                </a:spcBef>
                <a:spcAft>
                  <a:spcPct val="35000"/>
                </a:spcAft>
                <a:buClrTx/>
                <a:buSzTx/>
                <a:buFontTx/>
                <a:buNone/>
                <a:defRPr/>
              </a:pPr>
              <a:r>
                <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rPr>
                <a:t>SDS V7</a:t>
              </a:r>
              <a:endPar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endParaRPr>
            </a:p>
          </p:txBody>
        </p:sp>
        <p:sp>
          <p:nvSpPr>
            <p:cNvPr id="134" name="L 形 133"/>
            <p:cNvSpPr/>
            <p:nvPr>
              <p:custDataLst>
                <p:tags r:id="rId74"/>
              </p:custDataLst>
            </p:nvPr>
          </p:nvSpPr>
          <p:spPr>
            <a:xfrm rot="5400000">
              <a:off x="1355939" y="1461494"/>
              <a:ext cx="557711" cy="1587887"/>
            </a:xfrm>
            <a:prstGeom prst="corner">
              <a:avLst>
                <a:gd name="adj1" fmla="val 16120"/>
                <a:gd name="adj2" fmla="val 16110"/>
              </a:avLst>
            </a:prstGeom>
            <a:gradFill>
              <a:gsLst>
                <a:gs pos="0">
                  <a:srgbClr val="9D92F5"/>
                </a:gs>
                <a:gs pos="100000">
                  <a:srgbClr val="7566EB"/>
                </a:gs>
              </a:gsLst>
              <a:lin ang="4200000" scaled="0"/>
            </a:gra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135" name="组合 134"/>
          <p:cNvGrpSpPr/>
          <p:nvPr/>
        </p:nvGrpSpPr>
        <p:grpSpPr>
          <a:xfrm>
            <a:off x="8999221" y="2684331"/>
            <a:ext cx="1462405" cy="426534"/>
            <a:chOff x="770798" y="1961225"/>
            <a:chExt cx="1792600" cy="573068"/>
          </a:xfrm>
        </p:grpSpPr>
        <p:sp>
          <p:nvSpPr>
            <p:cNvPr id="136" name="任意形状 15"/>
            <p:cNvSpPr/>
            <p:nvPr>
              <p:custDataLst>
                <p:tags r:id="rId75"/>
              </p:custDataLst>
            </p:nvPr>
          </p:nvSpPr>
          <p:spPr>
            <a:xfrm>
              <a:off x="770798" y="1961225"/>
              <a:ext cx="1792600" cy="468380"/>
            </a:xfrm>
            <a:custGeom>
              <a:avLst/>
              <a:gdLst>
                <a:gd name="connsiteX0" fmla="*/ 0 w 1436426"/>
                <a:gd name="connsiteY0" fmla="*/ 0 h 1259112"/>
                <a:gd name="connsiteX1" fmla="*/ 1436426 w 1436426"/>
                <a:gd name="connsiteY1" fmla="*/ 0 h 1259112"/>
                <a:gd name="connsiteX2" fmla="*/ 1436426 w 1436426"/>
                <a:gd name="connsiteY2" fmla="*/ 1259112 h 1259112"/>
                <a:gd name="connsiteX3" fmla="*/ 0 w 1436426"/>
                <a:gd name="connsiteY3" fmla="*/ 1259112 h 1259112"/>
                <a:gd name="connsiteX4" fmla="*/ 0 w 1436426"/>
                <a:gd name="connsiteY4" fmla="*/ 0 h 125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426" h="1259112">
                  <a:moveTo>
                    <a:pt x="0" y="0"/>
                  </a:moveTo>
                  <a:lnTo>
                    <a:pt x="1436426" y="0"/>
                  </a:lnTo>
                  <a:lnTo>
                    <a:pt x="1436426" y="1259112"/>
                  </a:lnTo>
                  <a:lnTo>
                    <a:pt x="0" y="1259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p>
              <a:pPr marL="0" marR="0" lvl="0" indent="0" algn="ctr" defTabSz="1111250" rtl="0" eaLnBrk="1" fontAlgn="auto" latinLnBrk="0" hangingPunct="1">
                <a:lnSpc>
                  <a:spcPct val="90000"/>
                </a:lnSpc>
                <a:spcBef>
                  <a:spcPct val="0"/>
                </a:spcBef>
                <a:spcAft>
                  <a:spcPct val="35000"/>
                </a:spcAft>
                <a:buClrTx/>
                <a:buSzTx/>
                <a:buFontTx/>
                <a:buNone/>
                <a:defRPr/>
              </a:pPr>
              <a:r>
                <a:rPr lang="en-US" altLang="zh-CN" sz="100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sym typeface="+mn-ea"/>
                </a:rPr>
                <a:t>SDS XGFS/XEUS-XINFINI</a:t>
              </a:r>
              <a:endParaRPr kumimoji="0" lang="en-US" altLang="zh-CN" sz="10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endParaRPr>
            </a:p>
          </p:txBody>
        </p:sp>
        <p:sp>
          <p:nvSpPr>
            <p:cNvPr id="137" name="L 形 136"/>
            <p:cNvSpPr/>
            <p:nvPr>
              <p:custDataLst>
                <p:tags r:id="rId76"/>
              </p:custDataLst>
            </p:nvPr>
          </p:nvSpPr>
          <p:spPr>
            <a:xfrm rot="5400000">
              <a:off x="1355939" y="1461494"/>
              <a:ext cx="557711" cy="1587887"/>
            </a:xfrm>
            <a:prstGeom prst="corner">
              <a:avLst>
                <a:gd name="adj1" fmla="val 16120"/>
                <a:gd name="adj2" fmla="val 16110"/>
              </a:avLst>
            </a:prstGeom>
            <a:gradFill>
              <a:gsLst>
                <a:gs pos="0">
                  <a:srgbClr val="9D92F5"/>
                </a:gs>
                <a:gs pos="100000">
                  <a:srgbClr val="7566EB"/>
                </a:gs>
              </a:gsLst>
              <a:lin ang="4200000" scaled="0"/>
            </a:gra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138" name="组合 137"/>
          <p:cNvGrpSpPr/>
          <p:nvPr/>
        </p:nvGrpSpPr>
        <p:grpSpPr>
          <a:xfrm>
            <a:off x="4584065" y="2691765"/>
            <a:ext cx="1353185" cy="415290"/>
            <a:chOff x="840851" y="1976582"/>
            <a:chExt cx="1587887" cy="557711"/>
          </a:xfrm>
        </p:grpSpPr>
        <p:sp>
          <p:nvSpPr>
            <p:cNvPr id="139" name="任意形状 15"/>
            <p:cNvSpPr/>
            <p:nvPr>
              <p:custDataLst>
                <p:tags r:id="rId77"/>
              </p:custDataLst>
            </p:nvPr>
          </p:nvSpPr>
          <p:spPr>
            <a:xfrm>
              <a:off x="847103" y="2053117"/>
              <a:ext cx="1575382" cy="468029"/>
            </a:xfrm>
            <a:custGeom>
              <a:avLst/>
              <a:gdLst>
                <a:gd name="connsiteX0" fmla="*/ 0 w 1436426"/>
                <a:gd name="connsiteY0" fmla="*/ 0 h 1259112"/>
                <a:gd name="connsiteX1" fmla="*/ 1436426 w 1436426"/>
                <a:gd name="connsiteY1" fmla="*/ 0 h 1259112"/>
                <a:gd name="connsiteX2" fmla="*/ 1436426 w 1436426"/>
                <a:gd name="connsiteY2" fmla="*/ 1259112 h 1259112"/>
                <a:gd name="connsiteX3" fmla="*/ 0 w 1436426"/>
                <a:gd name="connsiteY3" fmla="*/ 1259112 h 1259112"/>
                <a:gd name="connsiteX4" fmla="*/ 0 w 1436426"/>
                <a:gd name="connsiteY4" fmla="*/ 0 h 125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426" h="1259112">
                  <a:moveTo>
                    <a:pt x="0" y="0"/>
                  </a:moveTo>
                  <a:lnTo>
                    <a:pt x="1436426" y="0"/>
                  </a:lnTo>
                  <a:lnTo>
                    <a:pt x="1436426" y="1259112"/>
                  </a:lnTo>
                  <a:lnTo>
                    <a:pt x="0" y="1259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p>
              <a:pPr marL="0" marR="0" lvl="0" indent="0" algn="ctr" defTabSz="1111250" rtl="0" eaLnBrk="1" fontAlgn="auto" latinLnBrk="0" hangingPunct="1">
                <a:lnSpc>
                  <a:spcPct val="90000"/>
                </a:lnSpc>
                <a:spcBef>
                  <a:spcPct val="0"/>
                </a:spcBef>
                <a:spcAft>
                  <a:spcPct val="35000"/>
                </a:spcAft>
                <a:buClrTx/>
                <a:buSzTx/>
                <a:buFontTx/>
                <a:buNone/>
                <a:defRPr/>
              </a:pPr>
              <a:r>
                <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rPr>
                <a:t>SDS V5</a:t>
              </a:r>
              <a:endPar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endParaRPr>
            </a:p>
          </p:txBody>
        </p:sp>
        <p:sp>
          <p:nvSpPr>
            <p:cNvPr id="140" name="L 形 139"/>
            <p:cNvSpPr/>
            <p:nvPr>
              <p:custDataLst>
                <p:tags r:id="rId78"/>
              </p:custDataLst>
            </p:nvPr>
          </p:nvSpPr>
          <p:spPr>
            <a:xfrm rot="5400000">
              <a:off x="1355939" y="1461494"/>
              <a:ext cx="557711" cy="1587887"/>
            </a:xfrm>
            <a:prstGeom prst="corner">
              <a:avLst>
                <a:gd name="adj1" fmla="val 16120"/>
                <a:gd name="adj2" fmla="val 16110"/>
              </a:avLst>
            </a:prstGeom>
            <a:gradFill>
              <a:gsLst>
                <a:gs pos="0">
                  <a:srgbClr val="9D92F5"/>
                </a:gs>
                <a:gs pos="100000">
                  <a:srgbClr val="7566EB"/>
                </a:gs>
              </a:gsLst>
              <a:lin ang="4200000" scaled="0"/>
            </a:gra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141" name="组合 140"/>
          <p:cNvGrpSpPr/>
          <p:nvPr/>
        </p:nvGrpSpPr>
        <p:grpSpPr>
          <a:xfrm>
            <a:off x="3175635" y="2684145"/>
            <a:ext cx="1353185" cy="415290"/>
            <a:chOff x="840851" y="1976582"/>
            <a:chExt cx="1587887" cy="557711"/>
          </a:xfrm>
        </p:grpSpPr>
        <p:sp>
          <p:nvSpPr>
            <p:cNvPr id="142" name="任意形状 15"/>
            <p:cNvSpPr/>
            <p:nvPr>
              <p:custDataLst>
                <p:tags r:id="rId79"/>
              </p:custDataLst>
            </p:nvPr>
          </p:nvSpPr>
          <p:spPr>
            <a:xfrm>
              <a:off x="847103" y="2053117"/>
              <a:ext cx="1575382" cy="468029"/>
            </a:xfrm>
            <a:custGeom>
              <a:avLst/>
              <a:gdLst>
                <a:gd name="connsiteX0" fmla="*/ 0 w 1436426"/>
                <a:gd name="connsiteY0" fmla="*/ 0 h 1259112"/>
                <a:gd name="connsiteX1" fmla="*/ 1436426 w 1436426"/>
                <a:gd name="connsiteY1" fmla="*/ 0 h 1259112"/>
                <a:gd name="connsiteX2" fmla="*/ 1436426 w 1436426"/>
                <a:gd name="connsiteY2" fmla="*/ 1259112 h 1259112"/>
                <a:gd name="connsiteX3" fmla="*/ 0 w 1436426"/>
                <a:gd name="connsiteY3" fmla="*/ 1259112 h 1259112"/>
                <a:gd name="connsiteX4" fmla="*/ 0 w 1436426"/>
                <a:gd name="connsiteY4" fmla="*/ 0 h 125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426" h="1259112">
                  <a:moveTo>
                    <a:pt x="0" y="0"/>
                  </a:moveTo>
                  <a:lnTo>
                    <a:pt x="1436426" y="0"/>
                  </a:lnTo>
                  <a:lnTo>
                    <a:pt x="1436426" y="1259112"/>
                  </a:lnTo>
                  <a:lnTo>
                    <a:pt x="0" y="1259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p>
              <a:pPr marL="0" marR="0" lvl="0" indent="0" algn="ctr" defTabSz="1111250" rtl="0" eaLnBrk="1" fontAlgn="auto" latinLnBrk="0" hangingPunct="1">
                <a:lnSpc>
                  <a:spcPct val="90000"/>
                </a:lnSpc>
                <a:spcBef>
                  <a:spcPct val="0"/>
                </a:spcBef>
                <a:spcAft>
                  <a:spcPct val="35000"/>
                </a:spcAft>
                <a:buClrTx/>
                <a:buSzTx/>
                <a:buFontTx/>
                <a:buNone/>
                <a:defRPr/>
              </a:pPr>
              <a:r>
                <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rPr>
                <a:t>SDS V4</a:t>
              </a:r>
              <a:endPar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endParaRPr>
            </a:p>
          </p:txBody>
        </p:sp>
        <p:sp>
          <p:nvSpPr>
            <p:cNvPr id="143" name="L 形 142"/>
            <p:cNvSpPr/>
            <p:nvPr>
              <p:custDataLst>
                <p:tags r:id="rId80"/>
              </p:custDataLst>
            </p:nvPr>
          </p:nvSpPr>
          <p:spPr>
            <a:xfrm rot="5400000">
              <a:off x="1355939" y="1461494"/>
              <a:ext cx="557711" cy="1587887"/>
            </a:xfrm>
            <a:prstGeom prst="corner">
              <a:avLst>
                <a:gd name="adj1" fmla="val 16120"/>
                <a:gd name="adj2" fmla="val 16110"/>
              </a:avLst>
            </a:prstGeom>
            <a:gradFill>
              <a:gsLst>
                <a:gs pos="0">
                  <a:srgbClr val="9D92F5"/>
                </a:gs>
                <a:gs pos="100000">
                  <a:srgbClr val="7566EB"/>
                </a:gs>
              </a:gsLst>
              <a:lin ang="4200000" scaled="0"/>
            </a:gra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144" name="组合 143"/>
          <p:cNvGrpSpPr/>
          <p:nvPr/>
        </p:nvGrpSpPr>
        <p:grpSpPr>
          <a:xfrm>
            <a:off x="1560830" y="2691765"/>
            <a:ext cx="1353185" cy="415290"/>
            <a:chOff x="840851" y="1976582"/>
            <a:chExt cx="1587887" cy="557711"/>
          </a:xfrm>
        </p:grpSpPr>
        <p:sp>
          <p:nvSpPr>
            <p:cNvPr id="145" name="任意形状 15"/>
            <p:cNvSpPr/>
            <p:nvPr>
              <p:custDataLst>
                <p:tags r:id="rId81"/>
              </p:custDataLst>
            </p:nvPr>
          </p:nvSpPr>
          <p:spPr>
            <a:xfrm>
              <a:off x="847103" y="2053117"/>
              <a:ext cx="1575382" cy="468029"/>
            </a:xfrm>
            <a:custGeom>
              <a:avLst/>
              <a:gdLst>
                <a:gd name="connsiteX0" fmla="*/ 0 w 1436426"/>
                <a:gd name="connsiteY0" fmla="*/ 0 h 1259112"/>
                <a:gd name="connsiteX1" fmla="*/ 1436426 w 1436426"/>
                <a:gd name="connsiteY1" fmla="*/ 0 h 1259112"/>
                <a:gd name="connsiteX2" fmla="*/ 1436426 w 1436426"/>
                <a:gd name="connsiteY2" fmla="*/ 1259112 h 1259112"/>
                <a:gd name="connsiteX3" fmla="*/ 0 w 1436426"/>
                <a:gd name="connsiteY3" fmla="*/ 1259112 h 1259112"/>
                <a:gd name="connsiteX4" fmla="*/ 0 w 1436426"/>
                <a:gd name="connsiteY4" fmla="*/ 0 h 125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426" h="1259112">
                  <a:moveTo>
                    <a:pt x="0" y="0"/>
                  </a:moveTo>
                  <a:lnTo>
                    <a:pt x="1436426" y="0"/>
                  </a:lnTo>
                  <a:lnTo>
                    <a:pt x="1436426" y="1259112"/>
                  </a:lnTo>
                  <a:lnTo>
                    <a:pt x="0" y="1259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p>
              <a:pPr marL="0" marR="0" lvl="0" indent="0" algn="ctr" defTabSz="1111250" rtl="0" eaLnBrk="1" fontAlgn="auto" latinLnBrk="0" hangingPunct="1">
                <a:lnSpc>
                  <a:spcPct val="90000"/>
                </a:lnSpc>
                <a:spcBef>
                  <a:spcPct val="0"/>
                </a:spcBef>
                <a:spcAft>
                  <a:spcPct val="35000"/>
                </a:spcAft>
                <a:buClrTx/>
                <a:buSzTx/>
                <a:buFontTx/>
                <a:buNone/>
                <a:defRPr/>
              </a:pPr>
              <a:r>
                <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rPr>
                <a:t>SDS V3</a:t>
              </a:r>
              <a:endPar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endParaRPr>
            </a:p>
          </p:txBody>
        </p:sp>
        <p:sp>
          <p:nvSpPr>
            <p:cNvPr id="146" name="L 形 145"/>
            <p:cNvSpPr/>
            <p:nvPr>
              <p:custDataLst>
                <p:tags r:id="rId82"/>
              </p:custDataLst>
            </p:nvPr>
          </p:nvSpPr>
          <p:spPr>
            <a:xfrm rot="5400000">
              <a:off x="1355939" y="1461494"/>
              <a:ext cx="557711" cy="1587887"/>
            </a:xfrm>
            <a:prstGeom prst="corner">
              <a:avLst>
                <a:gd name="adj1" fmla="val 16120"/>
                <a:gd name="adj2" fmla="val 16110"/>
              </a:avLst>
            </a:prstGeom>
            <a:gradFill>
              <a:gsLst>
                <a:gs pos="0">
                  <a:srgbClr val="9D92F5"/>
                </a:gs>
                <a:gs pos="100000">
                  <a:srgbClr val="7566EB"/>
                </a:gs>
              </a:gsLst>
              <a:lin ang="4200000" scaled="0"/>
            </a:gra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147" name="组合 146"/>
          <p:cNvGrpSpPr/>
          <p:nvPr/>
        </p:nvGrpSpPr>
        <p:grpSpPr>
          <a:xfrm>
            <a:off x="252095" y="2687955"/>
            <a:ext cx="1254125" cy="415290"/>
            <a:chOff x="840851" y="1976582"/>
            <a:chExt cx="1587887" cy="557711"/>
          </a:xfrm>
        </p:grpSpPr>
        <p:sp>
          <p:nvSpPr>
            <p:cNvPr id="148" name="任意形状 15"/>
            <p:cNvSpPr/>
            <p:nvPr>
              <p:custDataLst>
                <p:tags r:id="rId83"/>
              </p:custDataLst>
            </p:nvPr>
          </p:nvSpPr>
          <p:spPr>
            <a:xfrm>
              <a:off x="847103" y="2053117"/>
              <a:ext cx="1575382" cy="468029"/>
            </a:xfrm>
            <a:custGeom>
              <a:avLst/>
              <a:gdLst>
                <a:gd name="connsiteX0" fmla="*/ 0 w 1436426"/>
                <a:gd name="connsiteY0" fmla="*/ 0 h 1259112"/>
                <a:gd name="connsiteX1" fmla="*/ 1436426 w 1436426"/>
                <a:gd name="connsiteY1" fmla="*/ 0 h 1259112"/>
                <a:gd name="connsiteX2" fmla="*/ 1436426 w 1436426"/>
                <a:gd name="connsiteY2" fmla="*/ 1259112 h 1259112"/>
                <a:gd name="connsiteX3" fmla="*/ 0 w 1436426"/>
                <a:gd name="connsiteY3" fmla="*/ 1259112 h 1259112"/>
                <a:gd name="connsiteX4" fmla="*/ 0 w 1436426"/>
                <a:gd name="connsiteY4" fmla="*/ 0 h 125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426" h="1259112">
                  <a:moveTo>
                    <a:pt x="0" y="0"/>
                  </a:moveTo>
                  <a:lnTo>
                    <a:pt x="1436426" y="0"/>
                  </a:lnTo>
                  <a:lnTo>
                    <a:pt x="1436426" y="1259112"/>
                  </a:lnTo>
                  <a:lnTo>
                    <a:pt x="0" y="1259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p>
              <a:pPr marL="0" marR="0" lvl="0" indent="0" algn="ctr" defTabSz="1111250" rtl="0" eaLnBrk="1" fontAlgn="auto" latinLnBrk="0" hangingPunct="1">
                <a:lnSpc>
                  <a:spcPct val="90000"/>
                </a:lnSpc>
                <a:spcBef>
                  <a:spcPct val="0"/>
                </a:spcBef>
                <a:spcAft>
                  <a:spcPct val="35000"/>
                </a:spcAft>
                <a:buClrTx/>
                <a:buSzTx/>
                <a:buFontTx/>
                <a:buNone/>
                <a:defRPr/>
              </a:pPr>
              <a:r>
                <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rPr>
                <a:t>SDS V2</a:t>
              </a:r>
              <a:endParaRPr kumimoji="0" lang="en-US" altLang="zh-CN" sz="1600" u="none" strike="noStrike" kern="1200" cap="none" spc="0" normalizeH="0" baseline="0" noProof="0">
                <a:ln>
                  <a:noFill/>
                </a:ln>
                <a:solidFill>
                  <a:prstClr val="black">
                    <a:hueOff val="0"/>
                    <a:satOff val="0"/>
                    <a:lumOff val="0"/>
                    <a:alphaOff val="0"/>
                  </a:prstClr>
                </a:solidFill>
                <a:effectLst/>
                <a:uLnTx/>
                <a:uFillTx/>
                <a:latin typeface="Microsoft YaHei" panose="020B0503020204020204" charset="-122"/>
                <a:ea typeface="Microsoft YaHei" panose="020B0503020204020204" charset="-122"/>
              </a:endParaRPr>
            </a:p>
          </p:txBody>
        </p:sp>
        <p:sp>
          <p:nvSpPr>
            <p:cNvPr id="149" name="L 形 148"/>
            <p:cNvSpPr/>
            <p:nvPr>
              <p:custDataLst>
                <p:tags r:id="rId84"/>
              </p:custDataLst>
            </p:nvPr>
          </p:nvSpPr>
          <p:spPr>
            <a:xfrm rot="5400000">
              <a:off x="1355939" y="1461494"/>
              <a:ext cx="557711" cy="1587887"/>
            </a:xfrm>
            <a:prstGeom prst="corner">
              <a:avLst>
                <a:gd name="adj1" fmla="val 16120"/>
                <a:gd name="adj2" fmla="val 16110"/>
              </a:avLst>
            </a:prstGeom>
            <a:gradFill>
              <a:gsLst>
                <a:gs pos="0">
                  <a:srgbClr val="9D92F5"/>
                </a:gs>
                <a:gs pos="100000">
                  <a:srgbClr val="7566EB"/>
                </a:gs>
              </a:gsLst>
              <a:lin ang="4200000" scaled="0"/>
            </a:gra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18" name="Freeform 9"/>
          <p:cNvSpPr/>
          <p:nvPr/>
        </p:nvSpPr>
        <p:spPr>
          <a:xfrm>
            <a:off x="9855200" y="25400"/>
            <a:ext cx="2260600" cy="591397"/>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85"/>
            <a:stretch>
              <a:fillRect/>
            </a:stretch>
          </a:blipFill>
        </p:spPr>
        <p:txBody>
          <a:bodyPr/>
          <a:lstStyle/>
          <a:p>
            <a:endParaRPr lang="it-IT"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6394255"/>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sz="1200" dirty="0"/>
            </a:p>
          </p:txBody>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dirty="0"/>
            </a:p>
          </p:txBody>
        </p:sp>
      </p:grpSp>
      <p:sp>
        <p:nvSpPr>
          <p:cNvPr id="6" name="Freeform 6"/>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sz="1200" dirty="0"/>
          </a:p>
        </p:txBody>
      </p:sp>
      <p:sp>
        <p:nvSpPr>
          <p:cNvPr id="7" name="TextBox 7"/>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1335"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9" name="Freeform 9"/>
          <p:cNvSpPr/>
          <p:nvPr/>
        </p:nvSpPr>
        <p:spPr>
          <a:xfrm>
            <a:off x="9836150" y="25400"/>
            <a:ext cx="2286847" cy="61214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sz="1200" dirty="0"/>
          </a:p>
        </p:txBody>
      </p:sp>
      <p:sp>
        <p:nvSpPr>
          <p:cNvPr id="35" name="文本框 34"/>
          <p:cNvSpPr txBox="1"/>
          <p:nvPr/>
        </p:nvSpPr>
        <p:spPr>
          <a:xfrm>
            <a:off x="812589" y="264795"/>
            <a:ext cx="8070850" cy="501650"/>
          </a:xfrm>
          <a:prstGeom prst="rect">
            <a:avLst/>
          </a:prstGeom>
          <a:noFill/>
        </p:spPr>
        <p:txBody>
          <a:bodyPr wrap="square" rtlCol="0">
            <a:spAutoFit/>
          </a:bodyPr>
          <a:lstStyle/>
          <a:p>
            <a:pPr lvl="0" algn="l">
              <a:buClrTx/>
              <a:buSzTx/>
              <a:buFontTx/>
            </a:pPr>
            <a:r>
              <a:rPr lang="en-US" altLang="zh-CN" sz="2665" b="1">
                <a:solidFill>
                  <a:schemeClr val="bg1"/>
                </a:solidFill>
                <a:latin typeface="SimSun" panose="02010600030101010101" pitchFamily="2" charset="-122"/>
                <a:ea typeface="SimSun" panose="02010600030101010101" pitchFamily="2" charset="-122"/>
                <a:sym typeface="Noto Sans CJK Regular" panose="020B0500000000000000" pitchFamily="34" charset="-122"/>
              </a:rPr>
              <a:t>Why NexaVM Multi-Cloud Management Platform</a:t>
            </a:r>
            <a:endParaRPr lang="en-US" altLang="zh-CN" sz="2665" b="1">
              <a:solidFill>
                <a:schemeClr val="bg1"/>
              </a:solidFill>
              <a:latin typeface="SimSun" panose="02010600030101010101" pitchFamily="2" charset="-122"/>
              <a:ea typeface="SimSun" panose="02010600030101010101" pitchFamily="2" charset="-122"/>
              <a:sym typeface="Noto Sans CJK Regular" panose="020B0500000000000000" pitchFamily="34" charset="-122"/>
            </a:endParaRPr>
          </a:p>
        </p:txBody>
      </p:sp>
      <p:sp>
        <p:nvSpPr>
          <p:cNvPr id="10" name="iṡļîďè"/>
          <p:cNvSpPr/>
          <p:nvPr>
            <p:custDataLst>
              <p:tags r:id="rId3"/>
            </p:custDataLst>
          </p:nvPr>
        </p:nvSpPr>
        <p:spPr>
          <a:xfrm>
            <a:off x="822325" y="1652270"/>
            <a:ext cx="263525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lstStyle/>
          <a:p>
            <a:pPr algn="ctr"/>
            <a:r>
              <a:rPr lang="en-US" altLang="zh-CN" sz="1865" b="1" i="1" dirty="0">
                <a:solidFill>
                  <a:schemeClr val="bg1"/>
                </a:solidFill>
              </a:rPr>
              <a:t>70% OPEX reduction</a:t>
            </a:r>
            <a:endParaRPr lang="en-US" altLang="zh-CN" sz="1865" b="1" i="1" dirty="0">
              <a:solidFill>
                <a:schemeClr val="bg1"/>
              </a:solidFill>
            </a:endParaRPr>
          </a:p>
        </p:txBody>
      </p:sp>
      <p:sp>
        <p:nvSpPr>
          <p:cNvPr id="11" name="iṥļîḋé"/>
          <p:cNvSpPr/>
          <p:nvPr>
            <p:custDataLst>
              <p:tags r:id="rId4"/>
            </p:custDataLst>
          </p:nvPr>
        </p:nvSpPr>
        <p:spPr>
          <a:xfrm>
            <a:off x="1781175" y="2422525"/>
            <a:ext cx="718185" cy="749300"/>
          </a:xfrm>
          <a:custGeom>
            <a:avLst/>
            <a:gdLst>
              <a:gd name="connsiteX0" fmla="*/ 519512 w 581137"/>
              <a:gd name="connsiteY0" fmla="*/ 332111 h 606469"/>
              <a:gd name="connsiteX1" fmla="*/ 540163 w 581137"/>
              <a:gd name="connsiteY1" fmla="*/ 340671 h 606469"/>
              <a:gd name="connsiteX2" fmla="*/ 572553 w 581137"/>
              <a:gd name="connsiteY2" fmla="*/ 373014 h 606469"/>
              <a:gd name="connsiteX3" fmla="*/ 572553 w 581137"/>
              <a:gd name="connsiteY3" fmla="*/ 414307 h 606469"/>
              <a:gd name="connsiteX4" fmla="*/ 388637 w 581137"/>
              <a:gd name="connsiteY4" fmla="*/ 597958 h 606469"/>
              <a:gd name="connsiteX5" fmla="*/ 367986 w 581137"/>
              <a:gd name="connsiteY5" fmla="*/ 606469 h 606469"/>
              <a:gd name="connsiteX6" fmla="*/ 347334 w 581137"/>
              <a:gd name="connsiteY6" fmla="*/ 597958 h 606469"/>
              <a:gd name="connsiteX7" fmla="*/ 311096 w 581137"/>
              <a:gd name="connsiteY7" fmla="*/ 561772 h 606469"/>
              <a:gd name="connsiteX8" fmla="*/ 294244 w 581137"/>
              <a:gd name="connsiteY8" fmla="*/ 544944 h 606469"/>
              <a:gd name="connsiteX9" fmla="*/ 257860 w 581137"/>
              <a:gd name="connsiteY9" fmla="*/ 508613 h 606469"/>
              <a:gd name="connsiteX10" fmla="*/ 257860 w 581137"/>
              <a:gd name="connsiteY10" fmla="*/ 467320 h 606469"/>
              <a:gd name="connsiteX11" fmla="*/ 290250 w 581137"/>
              <a:gd name="connsiteY11" fmla="*/ 434977 h 606469"/>
              <a:gd name="connsiteX12" fmla="*/ 310901 w 581137"/>
              <a:gd name="connsiteY12" fmla="*/ 426417 h 606469"/>
              <a:gd name="connsiteX13" fmla="*/ 331553 w 581137"/>
              <a:gd name="connsiteY13" fmla="*/ 434977 h 606469"/>
              <a:gd name="connsiteX14" fmla="*/ 367986 w 581137"/>
              <a:gd name="connsiteY14" fmla="*/ 471308 h 606469"/>
              <a:gd name="connsiteX15" fmla="*/ 377970 w 581137"/>
              <a:gd name="connsiteY15" fmla="*/ 461387 h 606469"/>
              <a:gd name="connsiteX16" fmla="*/ 498860 w 581137"/>
              <a:gd name="connsiteY16" fmla="*/ 340671 h 606469"/>
              <a:gd name="connsiteX17" fmla="*/ 519512 w 581137"/>
              <a:gd name="connsiteY17" fmla="*/ 332111 h 606469"/>
              <a:gd name="connsiteX18" fmla="*/ 51961 w 581137"/>
              <a:gd name="connsiteY18" fmla="*/ 289771 h 606469"/>
              <a:gd name="connsiteX19" fmla="*/ 97543 w 581137"/>
              <a:gd name="connsiteY19" fmla="*/ 289771 h 606469"/>
              <a:gd name="connsiteX20" fmla="*/ 116486 w 581137"/>
              <a:gd name="connsiteY20" fmla="*/ 304796 h 606469"/>
              <a:gd name="connsiteX21" fmla="*/ 143368 w 581137"/>
              <a:gd name="connsiteY21" fmla="*/ 419113 h 606469"/>
              <a:gd name="connsiteX22" fmla="*/ 159828 w 581137"/>
              <a:gd name="connsiteY22" fmla="*/ 445030 h 606469"/>
              <a:gd name="connsiteX23" fmla="*/ 160120 w 581137"/>
              <a:gd name="connsiteY23" fmla="*/ 406228 h 606469"/>
              <a:gd name="connsiteX24" fmla="*/ 180233 w 581137"/>
              <a:gd name="connsiteY24" fmla="*/ 331394 h 606469"/>
              <a:gd name="connsiteX25" fmla="*/ 166792 w 581137"/>
              <a:gd name="connsiteY25" fmla="*/ 301781 h 606469"/>
              <a:gd name="connsiteX26" fmla="*/ 174535 w 581137"/>
              <a:gd name="connsiteY26" fmla="*/ 289771 h 606469"/>
              <a:gd name="connsiteX27" fmla="*/ 188998 w 581137"/>
              <a:gd name="connsiteY27" fmla="*/ 289771 h 606469"/>
              <a:gd name="connsiteX28" fmla="*/ 203413 w 581137"/>
              <a:gd name="connsiteY28" fmla="*/ 289771 h 606469"/>
              <a:gd name="connsiteX29" fmla="*/ 211156 w 581137"/>
              <a:gd name="connsiteY29" fmla="*/ 301781 h 606469"/>
              <a:gd name="connsiteX30" fmla="*/ 197715 w 581137"/>
              <a:gd name="connsiteY30" fmla="*/ 331394 h 606469"/>
              <a:gd name="connsiteX31" fmla="*/ 217876 w 581137"/>
              <a:gd name="connsiteY31" fmla="*/ 406228 h 606469"/>
              <a:gd name="connsiteX32" fmla="*/ 218120 w 581137"/>
              <a:gd name="connsiteY32" fmla="*/ 445030 h 606469"/>
              <a:gd name="connsiteX33" fmla="*/ 234580 w 581137"/>
              <a:gd name="connsiteY33" fmla="*/ 419113 h 606469"/>
              <a:gd name="connsiteX34" fmla="*/ 261462 w 581137"/>
              <a:gd name="connsiteY34" fmla="*/ 304796 h 606469"/>
              <a:gd name="connsiteX35" fmla="*/ 280405 w 581137"/>
              <a:gd name="connsiteY35" fmla="*/ 289771 h 606469"/>
              <a:gd name="connsiteX36" fmla="*/ 325987 w 581137"/>
              <a:gd name="connsiteY36" fmla="*/ 289771 h 606469"/>
              <a:gd name="connsiteX37" fmla="*/ 377948 w 581137"/>
              <a:gd name="connsiteY37" fmla="*/ 341654 h 606469"/>
              <a:gd name="connsiteX38" fmla="*/ 377948 w 581137"/>
              <a:gd name="connsiteY38" fmla="*/ 433847 h 606469"/>
              <a:gd name="connsiteX39" fmla="*/ 367965 w 581137"/>
              <a:gd name="connsiteY39" fmla="*/ 443815 h 606469"/>
              <a:gd name="connsiteX40" fmla="*/ 345320 w 581137"/>
              <a:gd name="connsiteY40" fmla="*/ 421204 h 606469"/>
              <a:gd name="connsiteX41" fmla="*/ 310890 w 581137"/>
              <a:gd name="connsiteY41" fmla="*/ 406957 h 606469"/>
              <a:gd name="connsiteX42" fmla="*/ 276461 w 581137"/>
              <a:gd name="connsiteY42" fmla="*/ 421204 h 606469"/>
              <a:gd name="connsiteX43" fmla="*/ 244076 w 581137"/>
              <a:gd name="connsiteY43" fmla="*/ 453540 h 606469"/>
              <a:gd name="connsiteX44" fmla="*/ 244076 w 581137"/>
              <a:gd name="connsiteY44" fmla="*/ 522344 h 606469"/>
              <a:gd name="connsiteX45" fmla="*/ 280454 w 581137"/>
              <a:gd name="connsiteY45" fmla="*/ 558667 h 606469"/>
              <a:gd name="connsiteX46" fmla="*/ 283522 w 581137"/>
              <a:gd name="connsiteY46" fmla="*/ 561730 h 606469"/>
              <a:gd name="connsiteX47" fmla="*/ 188998 w 581137"/>
              <a:gd name="connsiteY47" fmla="*/ 561730 h 606469"/>
              <a:gd name="connsiteX48" fmla="*/ 19479 w 581137"/>
              <a:gd name="connsiteY48" fmla="*/ 561730 h 606469"/>
              <a:gd name="connsiteX49" fmla="*/ 0 w 581137"/>
              <a:gd name="connsiteY49" fmla="*/ 542280 h 606469"/>
              <a:gd name="connsiteX50" fmla="*/ 0 w 581137"/>
              <a:gd name="connsiteY50" fmla="*/ 341654 h 606469"/>
              <a:gd name="connsiteX51" fmla="*/ 51961 w 581137"/>
              <a:gd name="connsiteY51" fmla="*/ 289771 h 606469"/>
              <a:gd name="connsiteX52" fmla="*/ 273435 w 581137"/>
              <a:gd name="connsiteY52" fmla="*/ 375 h 606469"/>
              <a:gd name="connsiteX53" fmla="*/ 303290 w 581137"/>
              <a:gd name="connsiteY53" fmla="*/ 25467 h 606469"/>
              <a:gd name="connsiteX54" fmla="*/ 303290 w 581137"/>
              <a:gd name="connsiteY54" fmla="*/ 135216 h 606469"/>
              <a:gd name="connsiteX55" fmla="*/ 303290 w 581137"/>
              <a:gd name="connsiteY55" fmla="*/ 147422 h 606469"/>
              <a:gd name="connsiteX56" fmla="*/ 189032 w 581137"/>
              <a:gd name="connsiteY56" fmla="*/ 262180 h 606469"/>
              <a:gd name="connsiteX57" fmla="*/ 73459 w 581137"/>
              <a:gd name="connsiteY57" fmla="*/ 147422 h 606469"/>
              <a:gd name="connsiteX58" fmla="*/ 73459 w 581137"/>
              <a:gd name="connsiteY58" fmla="*/ 81922 h 606469"/>
              <a:gd name="connsiteX59" fmla="*/ 115100 w 581137"/>
              <a:gd name="connsiteY59" fmla="*/ 31059 h 606469"/>
              <a:gd name="connsiteX60" fmla="*/ 273435 w 581137"/>
              <a:gd name="connsiteY60" fmla="*/ 375 h 60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1137" h="606469">
                <a:moveTo>
                  <a:pt x="519512" y="332111"/>
                </a:moveTo>
                <a:cubicBezTo>
                  <a:pt x="526964" y="332111"/>
                  <a:pt x="534464" y="334981"/>
                  <a:pt x="540163" y="340671"/>
                </a:cubicBezTo>
                <a:lnTo>
                  <a:pt x="572553" y="373014"/>
                </a:lnTo>
                <a:cubicBezTo>
                  <a:pt x="583999" y="384395"/>
                  <a:pt x="583999" y="402877"/>
                  <a:pt x="572553" y="414307"/>
                </a:cubicBezTo>
                <a:lnTo>
                  <a:pt x="388637" y="597958"/>
                </a:lnTo>
                <a:cubicBezTo>
                  <a:pt x="382938" y="603648"/>
                  <a:pt x="375486" y="606469"/>
                  <a:pt x="367986" y="606469"/>
                </a:cubicBezTo>
                <a:cubicBezTo>
                  <a:pt x="360485" y="606469"/>
                  <a:pt x="353033" y="603648"/>
                  <a:pt x="347334" y="597958"/>
                </a:cubicBezTo>
                <a:lnTo>
                  <a:pt x="311096" y="561772"/>
                </a:lnTo>
                <a:lnTo>
                  <a:pt x="294244" y="544944"/>
                </a:lnTo>
                <a:lnTo>
                  <a:pt x="257860" y="508613"/>
                </a:lnTo>
                <a:cubicBezTo>
                  <a:pt x="246414" y="497183"/>
                  <a:pt x="246414" y="478701"/>
                  <a:pt x="257860" y="467320"/>
                </a:cubicBezTo>
                <a:lnTo>
                  <a:pt x="290250" y="434977"/>
                </a:lnTo>
                <a:cubicBezTo>
                  <a:pt x="295949" y="429287"/>
                  <a:pt x="303449" y="426417"/>
                  <a:pt x="310901" y="426417"/>
                </a:cubicBezTo>
                <a:cubicBezTo>
                  <a:pt x="318402" y="426417"/>
                  <a:pt x="325854" y="429287"/>
                  <a:pt x="331553" y="434977"/>
                </a:cubicBezTo>
                <a:lnTo>
                  <a:pt x="367986" y="471308"/>
                </a:lnTo>
                <a:lnTo>
                  <a:pt x="377970" y="461387"/>
                </a:lnTo>
                <a:lnTo>
                  <a:pt x="498860" y="340671"/>
                </a:lnTo>
                <a:cubicBezTo>
                  <a:pt x="504559" y="334981"/>
                  <a:pt x="512011" y="332111"/>
                  <a:pt x="519512" y="332111"/>
                </a:cubicBezTo>
                <a:close/>
                <a:moveTo>
                  <a:pt x="51961" y="289771"/>
                </a:moveTo>
                <a:lnTo>
                  <a:pt x="97543" y="289771"/>
                </a:lnTo>
                <a:cubicBezTo>
                  <a:pt x="106601" y="289771"/>
                  <a:pt x="114441" y="295995"/>
                  <a:pt x="116486" y="304796"/>
                </a:cubicBezTo>
                <a:lnTo>
                  <a:pt x="143368" y="419113"/>
                </a:lnTo>
                <a:cubicBezTo>
                  <a:pt x="145852" y="429665"/>
                  <a:pt x="151793" y="438660"/>
                  <a:pt x="159828" y="445030"/>
                </a:cubicBezTo>
                <a:cubicBezTo>
                  <a:pt x="157442" y="432193"/>
                  <a:pt x="157539" y="419016"/>
                  <a:pt x="160120" y="406228"/>
                </a:cubicBezTo>
                <a:lnTo>
                  <a:pt x="180233" y="331394"/>
                </a:lnTo>
                <a:lnTo>
                  <a:pt x="166792" y="301781"/>
                </a:lnTo>
                <a:cubicBezTo>
                  <a:pt x="164260" y="296141"/>
                  <a:pt x="168350" y="289771"/>
                  <a:pt x="174535" y="289771"/>
                </a:cubicBezTo>
                <a:lnTo>
                  <a:pt x="188998" y="289771"/>
                </a:lnTo>
                <a:lnTo>
                  <a:pt x="203413" y="289771"/>
                </a:lnTo>
                <a:cubicBezTo>
                  <a:pt x="209598" y="289771"/>
                  <a:pt x="213688" y="296141"/>
                  <a:pt x="211156" y="301781"/>
                </a:cubicBezTo>
                <a:lnTo>
                  <a:pt x="197715" y="331394"/>
                </a:lnTo>
                <a:lnTo>
                  <a:pt x="217876" y="406228"/>
                </a:lnTo>
                <a:cubicBezTo>
                  <a:pt x="220409" y="419016"/>
                  <a:pt x="220506" y="432193"/>
                  <a:pt x="218120" y="445030"/>
                </a:cubicBezTo>
                <a:cubicBezTo>
                  <a:pt x="226155" y="438660"/>
                  <a:pt x="232096" y="429665"/>
                  <a:pt x="234580" y="419113"/>
                </a:cubicBezTo>
                <a:lnTo>
                  <a:pt x="261462" y="304796"/>
                </a:lnTo>
                <a:cubicBezTo>
                  <a:pt x="263507" y="295995"/>
                  <a:pt x="271347" y="289771"/>
                  <a:pt x="280405" y="289771"/>
                </a:cubicBezTo>
                <a:lnTo>
                  <a:pt x="325987" y="289771"/>
                </a:lnTo>
                <a:cubicBezTo>
                  <a:pt x="354670" y="289771"/>
                  <a:pt x="377948" y="313014"/>
                  <a:pt x="377948" y="341654"/>
                </a:cubicBezTo>
                <a:lnTo>
                  <a:pt x="377948" y="433847"/>
                </a:lnTo>
                <a:lnTo>
                  <a:pt x="367965" y="443815"/>
                </a:lnTo>
                <a:lnTo>
                  <a:pt x="345320" y="421204"/>
                </a:lnTo>
                <a:cubicBezTo>
                  <a:pt x="336116" y="412014"/>
                  <a:pt x="323893" y="406957"/>
                  <a:pt x="310890" y="406957"/>
                </a:cubicBezTo>
                <a:cubicBezTo>
                  <a:pt x="297888" y="406957"/>
                  <a:pt x="285665" y="412014"/>
                  <a:pt x="276461" y="421204"/>
                </a:cubicBezTo>
                <a:lnTo>
                  <a:pt x="244076" y="453540"/>
                </a:lnTo>
                <a:cubicBezTo>
                  <a:pt x="225084" y="472503"/>
                  <a:pt x="225084" y="503380"/>
                  <a:pt x="244076" y="522344"/>
                </a:cubicBezTo>
                <a:lnTo>
                  <a:pt x="280454" y="558667"/>
                </a:lnTo>
                <a:lnTo>
                  <a:pt x="283522" y="561730"/>
                </a:lnTo>
                <a:lnTo>
                  <a:pt x="188998" y="561730"/>
                </a:lnTo>
                <a:lnTo>
                  <a:pt x="19479" y="561730"/>
                </a:lnTo>
                <a:cubicBezTo>
                  <a:pt x="8766" y="561730"/>
                  <a:pt x="0" y="553026"/>
                  <a:pt x="0" y="542280"/>
                </a:cubicBezTo>
                <a:lnTo>
                  <a:pt x="0" y="341654"/>
                </a:lnTo>
                <a:cubicBezTo>
                  <a:pt x="0" y="313014"/>
                  <a:pt x="23278" y="289771"/>
                  <a:pt x="51961" y="289771"/>
                </a:cubicBezTo>
                <a:close/>
                <a:moveTo>
                  <a:pt x="273435" y="375"/>
                </a:moveTo>
                <a:cubicBezTo>
                  <a:pt x="289020" y="-2299"/>
                  <a:pt x="303290" y="9663"/>
                  <a:pt x="303290" y="25467"/>
                </a:cubicBezTo>
                <a:lnTo>
                  <a:pt x="303290" y="135216"/>
                </a:lnTo>
                <a:lnTo>
                  <a:pt x="303290" y="147422"/>
                </a:lnTo>
                <a:cubicBezTo>
                  <a:pt x="303290" y="210831"/>
                  <a:pt x="252492" y="262180"/>
                  <a:pt x="189032" y="262180"/>
                </a:cubicBezTo>
                <a:cubicBezTo>
                  <a:pt x="125523" y="262180"/>
                  <a:pt x="73459" y="210831"/>
                  <a:pt x="73459" y="147422"/>
                </a:cubicBezTo>
                <a:lnTo>
                  <a:pt x="73459" y="81922"/>
                </a:lnTo>
                <a:cubicBezTo>
                  <a:pt x="73459" y="57220"/>
                  <a:pt x="90895" y="35970"/>
                  <a:pt x="115100" y="31059"/>
                </a:cubicBezTo>
                <a:cubicBezTo>
                  <a:pt x="136238" y="26828"/>
                  <a:pt x="254538" y="3585"/>
                  <a:pt x="273435" y="3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865">
              <a:solidFill>
                <a:schemeClr val="bg1"/>
              </a:solidFill>
            </a:endParaRPr>
          </a:p>
        </p:txBody>
      </p:sp>
      <p:sp>
        <p:nvSpPr>
          <p:cNvPr id="12" name="îsļiḍé"/>
          <p:cNvSpPr/>
          <p:nvPr>
            <p:custDataLst>
              <p:tags r:id="rId5"/>
            </p:custDataLst>
          </p:nvPr>
        </p:nvSpPr>
        <p:spPr>
          <a:xfrm>
            <a:off x="4525645" y="1652270"/>
            <a:ext cx="263525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lstStyle/>
          <a:p>
            <a:pPr algn="ctr"/>
            <a:r>
              <a:rPr lang="en-US" sz="2135" b="1" i="1" dirty="0">
                <a:solidFill>
                  <a:schemeClr val="bg1"/>
                </a:solidFill>
              </a:rPr>
              <a:t>Reduce Waste </a:t>
            </a:r>
            <a:endParaRPr lang="en-US" sz="2135" b="1" i="1" dirty="0">
              <a:solidFill>
                <a:schemeClr val="bg1"/>
              </a:solidFill>
            </a:endParaRPr>
          </a:p>
        </p:txBody>
      </p:sp>
      <p:sp>
        <p:nvSpPr>
          <p:cNvPr id="13" name="îṥḻîďê"/>
          <p:cNvSpPr/>
          <p:nvPr>
            <p:custDataLst>
              <p:tags r:id="rId6"/>
            </p:custDataLst>
          </p:nvPr>
        </p:nvSpPr>
        <p:spPr>
          <a:xfrm>
            <a:off x="5468620" y="2493010"/>
            <a:ext cx="749300" cy="608965"/>
          </a:xfrm>
          <a:custGeom>
            <a:avLst/>
            <a:gdLst>
              <a:gd name="connsiteX0" fmla="*/ 0 w 601409"/>
              <a:gd name="connsiteY0" fmla="*/ 418641 h 488759"/>
              <a:gd name="connsiteX1" fmla="*/ 229655 w 601409"/>
              <a:gd name="connsiteY1" fmla="*/ 418641 h 488759"/>
              <a:gd name="connsiteX2" fmla="*/ 229655 w 601409"/>
              <a:gd name="connsiteY2" fmla="*/ 454415 h 488759"/>
              <a:gd name="connsiteX3" fmla="*/ 371754 w 601409"/>
              <a:gd name="connsiteY3" fmla="*/ 454415 h 488759"/>
              <a:gd name="connsiteX4" fmla="*/ 371754 w 601409"/>
              <a:gd name="connsiteY4" fmla="*/ 418641 h 488759"/>
              <a:gd name="connsiteX5" fmla="*/ 601409 w 601409"/>
              <a:gd name="connsiteY5" fmla="*/ 418641 h 488759"/>
              <a:gd name="connsiteX6" fmla="*/ 601409 w 601409"/>
              <a:gd name="connsiteY6" fmla="*/ 488759 h 488759"/>
              <a:gd name="connsiteX7" fmla="*/ 0 w 601409"/>
              <a:gd name="connsiteY7" fmla="*/ 488759 h 488759"/>
              <a:gd name="connsiteX8" fmla="*/ 439198 w 601409"/>
              <a:gd name="connsiteY8" fmla="*/ 97476 h 488759"/>
              <a:gd name="connsiteX9" fmla="*/ 472207 w 601409"/>
              <a:gd name="connsiteY9" fmla="*/ 130443 h 488759"/>
              <a:gd name="connsiteX10" fmla="*/ 439198 w 601409"/>
              <a:gd name="connsiteY10" fmla="*/ 163411 h 488759"/>
              <a:gd name="connsiteX11" fmla="*/ 436328 w 601409"/>
              <a:gd name="connsiteY11" fmla="*/ 163411 h 488759"/>
              <a:gd name="connsiteX12" fmla="*/ 366005 w 601409"/>
              <a:gd name="connsiteY12" fmla="*/ 246546 h 488759"/>
              <a:gd name="connsiteX13" fmla="*/ 366005 w 601409"/>
              <a:gd name="connsiteY13" fmla="*/ 253713 h 488759"/>
              <a:gd name="connsiteX14" fmla="*/ 332996 w 601409"/>
              <a:gd name="connsiteY14" fmla="*/ 286680 h 488759"/>
              <a:gd name="connsiteX15" fmla="*/ 299987 w 601409"/>
              <a:gd name="connsiteY15" fmla="*/ 253713 h 488759"/>
              <a:gd name="connsiteX16" fmla="*/ 299987 w 601409"/>
              <a:gd name="connsiteY16" fmla="*/ 250846 h 488759"/>
              <a:gd name="connsiteX17" fmla="*/ 248321 w 601409"/>
              <a:gd name="connsiteY17" fmla="*/ 210712 h 488759"/>
              <a:gd name="connsiteX18" fmla="*/ 235404 w 601409"/>
              <a:gd name="connsiteY18" fmla="*/ 213578 h 488759"/>
              <a:gd name="connsiteX19" fmla="*/ 226793 w 601409"/>
              <a:gd name="connsiteY19" fmla="*/ 212145 h 488759"/>
              <a:gd name="connsiteX20" fmla="*/ 195220 w 601409"/>
              <a:gd name="connsiteY20" fmla="*/ 240812 h 488759"/>
              <a:gd name="connsiteX21" fmla="*/ 195220 w 601409"/>
              <a:gd name="connsiteY21" fmla="*/ 246546 h 488759"/>
              <a:gd name="connsiteX22" fmla="*/ 162211 w 601409"/>
              <a:gd name="connsiteY22" fmla="*/ 279513 h 488759"/>
              <a:gd name="connsiteX23" fmla="*/ 129202 w 601409"/>
              <a:gd name="connsiteY23" fmla="*/ 246546 h 488759"/>
              <a:gd name="connsiteX24" fmla="*/ 162211 w 601409"/>
              <a:gd name="connsiteY24" fmla="*/ 213578 h 488759"/>
              <a:gd name="connsiteX25" fmla="*/ 167952 w 601409"/>
              <a:gd name="connsiteY25" fmla="*/ 213578 h 488759"/>
              <a:gd name="connsiteX26" fmla="*/ 202396 w 601409"/>
              <a:gd name="connsiteY26" fmla="*/ 180611 h 488759"/>
              <a:gd name="connsiteX27" fmla="*/ 202396 w 601409"/>
              <a:gd name="connsiteY27" fmla="*/ 179178 h 488759"/>
              <a:gd name="connsiteX28" fmla="*/ 235404 w 601409"/>
              <a:gd name="connsiteY28" fmla="*/ 146210 h 488759"/>
              <a:gd name="connsiteX29" fmla="*/ 268413 w 601409"/>
              <a:gd name="connsiteY29" fmla="*/ 176311 h 488759"/>
              <a:gd name="connsiteX30" fmla="*/ 324385 w 601409"/>
              <a:gd name="connsiteY30" fmla="*/ 222179 h 488759"/>
              <a:gd name="connsiteX31" fmla="*/ 332996 w 601409"/>
              <a:gd name="connsiteY31" fmla="*/ 220745 h 488759"/>
              <a:gd name="connsiteX32" fmla="*/ 335866 w 601409"/>
              <a:gd name="connsiteY32" fmla="*/ 220745 h 488759"/>
              <a:gd name="connsiteX33" fmla="*/ 407624 w 601409"/>
              <a:gd name="connsiteY33" fmla="*/ 137610 h 488759"/>
              <a:gd name="connsiteX34" fmla="*/ 406189 w 601409"/>
              <a:gd name="connsiteY34" fmla="*/ 130443 h 488759"/>
              <a:gd name="connsiteX35" fmla="*/ 439198 w 601409"/>
              <a:gd name="connsiteY35" fmla="*/ 97476 h 488759"/>
              <a:gd name="connsiteX36" fmla="*/ 100420 w 601409"/>
              <a:gd name="connsiteY36" fmla="*/ 57337 h 488759"/>
              <a:gd name="connsiteX37" fmla="*/ 100420 w 601409"/>
              <a:gd name="connsiteY37" fmla="*/ 326819 h 488759"/>
              <a:gd name="connsiteX38" fmla="*/ 500990 w 601409"/>
              <a:gd name="connsiteY38" fmla="*/ 326819 h 488759"/>
              <a:gd name="connsiteX39" fmla="*/ 500990 w 601409"/>
              <a:gd name="connsiteY39" fmla="*/ 57337 h 488759"/>
              <a:gd name="connsiteX40" fmla="*/ 42991 w 601409"/>
              <a:gd name="connsiteY40" fmla="*/ 0 h 488759"/>
              <a:gd name="connsiteX41" fmla="*/ 558419 w 601409"/>
              <a:gd name="connsiteY41" fmla="*/ 0 h 488759"/>
              <a:gd name="connsiteX42" fmla="*/ 558419 w 601409"/>
              <a:gd name="connsiteY42" fmla="*/ 384156 h 488759"/>
              <a:gd name="connsiteX43" fmla="*/ 42991 w 601409"/>
              <a:gd name="connsiteY43" fmla="*/ 384156 h 4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1409" h="488759">
                <a:moveTo>
                  <a:pt x="0" y="418641"/>
                </a:moveTo>
                <a:lnTo>
                  <a:pt x="229655" y="418641"/>
                </a:lnTo>
                <a:lnTo>
                  <a:pt x="229655" y="454415"/>
                </a:lnTo>
                <a:lnTo>
                  <a:pt x="371754" y="454415"/>
                </a:lnTo>
                <a:lnTo>
                  <a:pt x="371754" y="418641"/>
                </a:lnTo>
                <a:lnTo>
                  <a:pt x="601409" y="418641"/>
                </a:lnTo>
                <a:lnTo>
                  <a:pt x="601409" y="488759"/>
                </a:lnTo>
                <a:lnTo>
                  <a:pt x="0" y="488759"/>
                </a:lnTo>
                <a:close/>
                <a:moveTo>
                  <a:pt x="439198" y="97476"/>
                </a:moveTo>
                <a:cubicBezTo>
                  <a:pt x="457855" y="97476"/>
                  <a:pt x="472207" y="111810"/>
                  <a:pt x="472207" y="130443"/>
                </a:cubicBezTo>
                <a:cubicBezTo>
                  <a:pt x="472207" y="149077"/>
                  <a:pt x="457855" y="163411"/>
                  <a:pt x="439198" y="163411"/>
                </a:cubicBezTo>
                <a:cubicBezTo>
                  <a:pt x="437763" y="163411"/>
                  <a:pt x="436328" y="163411"/>
                  <a:pt x="436328" y="163411"/>
                </a:cubicBezTo>
                <a:lnTo>
                  <a:pt x="366005" y="246546"/>
                </a:lnTo>
                <a:cubicBezTo>
                  <a:pt x="366005" y="249413"/>
                  <a:pt x="366005" y="250846"/>
                  <a:pt x="366005" y="253713"/>
                </a:cubicBezTo>
                <a:cubicBezTo>
                  <a:pt x="366005" y="272346"/>
                  <a:pt x="351653" y="286680"/>
                  <a:pt x="332996" y="286680"/>
                </a:cubicBezTo>
                <a:cubicBezTo>
                  <a:pt x="314339" y="286680"/>
                  <a:pt x="299987" y="272346"/>
                  <a:pt x="299987" y="253713"/>
                </a:cubicBezTo>
                <a:cubicBezTo>
                  <a:pt x="299987" y="253713"/>
                  <a:pt x="299987" y="252279"/>
                  <a:pt x="299987" y="250846"/>
                </a:cubicBezTo>
                <a:lnTo>
                  <a:pt x="248321" y="210712"/>
                </a:lnTo>
                <a:cubicBezTo>
                  <a:pt x="244015" y="212145"/>
                  <a:pt x="239710" y="213578"/>
                  <a:pt x="235404" y="213578"/>
                </a:cubicBezTo>
                <a:cubicBezTo>
                  <a:pt x="232534" y="213578"/>
                  <a:pt x="229664" y="212145"/>
                  <a:pt x="226793" y="212145"/>
                </a:cubicBezTo>
                <a:lnTo>
                  <a:pt x="195220" y="240812"/>
                </a:lnTo>
                <a:cubicBezTo>
                  <a:pt x="195220" y="243679"/>
                  <a:pt x="195220" y="245112"/>
                  <a:pt x="195220" y="246546"/>
                </a:cubicBezTo>
                <a:cubicBezTo>
                  <a:pt x="195220" y="265180"/>
                  <a:pt x="180868" y="279513"/>
                  <a:pt x="162211" y="279513"/>
                </a:cubicBezTo>
                <a:cubicBezTo>
                  <a:pt x="143554" y="279513"/>
                  <a:pt x="129202" y="265180"/>
                  <a:pt x="129202" y="246546"/>
                </a:cubicBezTo>
                <a:cubicBezTo>
                  <a:pt x="129202" y="227912"/>
                  <a:pt x="143554" y="213578"/>
                  <a:pt x="162211" y="213578"/>
                </a:cubicBezTo>
                <a:cubicBezTo>
                  <a:pt x="163646" y="213578"/>
                  <a:pt x="166516" y="213578"/>
                  <a:pt x="167952" y="213578"/>
                </a:cubicBezTo>
                <a:lnTo>
                  <a:pt x="202396" y="180611"/>
                </a:lnTo>
                <a:cubicBezTo>
                  <a:pt x="202396" y="180611"/>
                  <a:pt x="202396" y="180611"/>
                  <a:pt x="202396" y="179178"/>
                </a:cubicBezTo>
                <a:cubicBezTo>
                  <a:pt x="202396" y="161977"/>
                  <a:pt x="216747" y="146210"/>
                  <a:pt x="235404" y="146210"/>
                </a:cubicBezTo>
                <a:cubicBezTo>
                  <a:pt x="252626" y="146210"/>
                  <a:pt x="266978" y="159111"/>
                  <a:pt x="268413" y="176311"/>
                </a:cubicBezTo>
                <a:lnTo>
                  <a:pt x="324385" y="222179"/>
                </a:lnTo>
                <a:cubicBezTo>
                  <a:pt x="327255" y="220745"/>
                  <a:pt x="330125" y="220745"/>
                  <a:pt x="332996" y="220745"/>
                </a:cubicBezTo>
                <a:cubicBezTo>
                  <a:pt x="334431" y="220745"/>
                  <a:pt x="335866" y="220745"/>
                  <a:pt x="335866" y="220745"/>
                </a:cubicBezTo>
                <a:lnTo>
                  <a:pt x="407624" y="137610"/>
                </a:lnTo>
                <a:cubicBezTo>
                  <a:pt x="406189" y="134743"/>
                  <a:pt x="406189" y="131877"/>
                  <a:pt x="406189" y="130443"/>
                </a:cubicBezTo>
                <a:cubicBezTo>
                  <a:pt x="406189" y="111810"/>
                  <a:pt x="421976" y="97476"/>
                  <a:pt x="439198" y="97476"/>
                </a:cubicBezTo>
                <a:close/>
                <a:moveTo>
                  <a:pt x="100420" y="57337"/>
                </a:moveTo>
                <a:lnTo>
                  <a:pt x="100420" y="326819"/>
                </a:lnTo>
                <a:lnTo>
                  <a:pt x="500990" y="326819"/>
                </a:lnTo>
                <a:lnTo>
                  <a:pt x="500990" y="57337"/>
                </a:lnTo>
                <a:close/>
                <a:moveTo>
                  <a:pt x="42991" y="0"/>
                </a:moveTo>
                <a:lnTo>
                  <a:pt x="558419" y="0"/>
                </a:lnTo>
                <a:lnTo>
                  <a:pt x="558419" y="384156"/>
                </a:lnTo>
                <a:lnTo>
                  <a:pt x="42991" y="3841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865">
              <a:solidFill>
                <a:schemeClr val="bg1"/>
              </a:solidFill>
            </a:endParaRPr>
          </a:p>
        </p:txBody>
      </p:sp>
      <p:sp>
        <p:nvSpPr>
          <p:cNvPr id="14" name="iSḻîḓè"/>
          <p:cNvSpPr/>
          <p:nvPr>
            <p:custDataLst>
              <p:tags r:id="rId7"/>
            </p:custDataLst>
          </p:nvPr>
        </p:nvSpPr>
        <p:spPr>
          <a:xfrm>
            <a:off x="8274685" y="1652270"/>
            <a:ext cx="2635250" cy="571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zh-CN" sz="2935" b="1" i="1" dirty="0">
                <a:solidFill>
                  <a:schemeClr val="bg1"/>
                </a:solidFill>
              </a:rPr>
              <a:t>Faster TTM</a:t>
            </a:r>
            <a:endParaRPr lang="en-US" altLang="zh-CN" sz="2935" b="1" i="1" dirty="0">
              <a:solidFill>
                <a:schemeClr val="bg1"/>
              </a:solidFill>
            </a:endParaRPr>
          </a:p>
        </p:txBody>
      </p:sp>
      <p:sp>
        <p:nvSpPr>
          <p:cNvPr id="15" name="iṥľíďe"/>
          <p:cNvSpPr/>
          <p:nvPr>
            <p:custDataLst>
              <p:tags r:id="rId8"/>
            </p:custDataLst>
          </p:nvPr>
        </p:nvSpPr>
        <p:spPr>
          <a:xfrm>
            <a:off x="9217660" y="2423160"/>
            <a:ext cx="749300" cy="748030"/>
          </a:xfrm>
          <a:custGeom>
            <a:avLst/>
            <a:gdLst>
              <a:gd name="T0" fmla="*/ 4200 w 4400"/>
              <a:gd name="T1" fmla="*/ 3067 h 4400"/>
              <a:gd name="T2" fmla="*/ 3733 w 4400"/>
              <a:gd name="T3" fmla="*/ 3067 h 4400"/>
              <a:gd name="T4" fmla="*/ 3733 w 4400"/>
              <a:gd name="T5" fmla="*/ 2200 h 4400"/>
              <a:gd name="T6" fmla="*/ 3533 w 4400"/>
              <a:gd name="T7" fmla="*/ 2000 h 4400"/>
              <a:gd name="T8" fmla="*/ 2400 w 4400"/>
              <a:gd name="T9" fmla="*/ 2000 h 4400"/>
              <a:gd name="T10" fmla="*/ 2400 w 4400"/>
              <a:gd name="T11" fmla="*/ 1333 h 4400"/>
              <a:gd name="T12" fmla="*/ 2867 w 4400"/>
              <a:gd name="T13" fmla="*/ 1333 h 4400"/>
              <a:gd name="T14" fmla="*/ 3067 w 4400"/>
              <a:gd name="T15" fmla="*/ 1133 h 4400"/>
              <a:gd name="T16" fmla="*/ 3067 w 4400"/>
              <a:gd name="T17" fmla="*/ 200 h 4400"/>
              <a:gd name="T18" fmla="*/ 2867 w 4400"/>
              <a:gd name="T19" fmla="*/ 0 h 4400"/>
              <a:gd name="T20" fmla="*/ 1533 w 4400"/>
              <a:gd name="T21" fmla="*/ 0 h 4400"/>
              <a:gd name="T22" fmla="*/ 1333 w 4400"/>
              <a:gd name="T23" fmla="*/ 200 h 4400"/>
              <a:gd name="T24" fmla="*/ 1333 w 4400"/>
              <a:gd name="T25" fmla="*/ 1133 h 4400"/>
              <a:gd name="T26" fmla="*/ 1533 w 4400"/>
              <a:gd name="T27" fmla="*/ 1333 h 4400"/>
              <a:gd name="T28" fmla="*/ 2000 w 4400"/>
              <a:gd name="T29" fmla="*/ 1333 h 4400"/>
              <a:gd name="T30" fmla="*/ 2000 w 4400"/>
              <a:gd name="T31" fmla="*/ 2000 h 4400"/>
              <a:gd name="T32" fmla="*/ 867 w 4400"/>
              <a:gd name="T33" fmla="*/ 2000 h 4400"/>
              <a:gd name="T34" fmla="*/ 667 w 4400"/>
              <a:gd name="T35" fmla="*/ 2200 h 4400"/>
              <a:gd name="T36" fmla="*/ 667 w 4400"/>
              <a:gd name="T37" fmla="*/ 3067 h 4400"/>
              <a:gd name="T38" fmla="*/ 200 w 4400"/>
              <a:gd name="T39" fmla="*/ 3067 h 4400"/>
              <a:gd name="T40" fmla="*/ 0 w 4400"/>
              <a:gd name="T41" fmla="*/ 3267 h 4400"/>
              <a:gd name="T42" fmla="*/ 0 w 4400"/>
              <a:gd name="T43" fmla="*/ 4200 h 4400"/>
              <a:gd name="T44" fmla="*/ 200 w 4400"/>
              <a:gd name="T45" fmla="*/ 4400 h 4400"/>
              <a:gd name="T46" fmla="*/ 1200 w 4400"/>
              <a:gd name="T47" fmla="*/ 4400 h 4400"/>
              <a:gd name="T48" fmla="*/ 1200 w 4400"/>
              <a:gd name="T49" fmla="*/ 3067 h 4400"/>
              <a:gd name="T50" fmla="*/ 1067 w 4400"/>
              <a:gd name="T51" fmla="*/ 3067 h 4400"/>
              <a:gd name="T52" fmla="*/ 1067 w 4400"/>
              <a:gd name="T53" fmla="*/ 2400 h 4400"/>
              <a:gd name="T54" fmla="*/ 2000 w 4400"/>
              <a:gd name="T55" fmla="*/ 2400 h 4400"/>
              <a:gd name="T56" fmla="*/ 2000 w 4400"/>
              <a:gd name="T57" fmla="*/ 3067 h 4400"/>
              <a:gd name="T58" fmla="*/ 1600 w 4400"/>
              <a:gd name="T59" fmla="*/ 3067 h 4400"/>
              <a:gd name="T60" fmla="*/ 1600 w 4400"/>
              <a:gd name="T61" fmla="*/ 4400 h 4400"/>
              <a:gd name="T62" fmla="*/ 2800 w 4400"/>
              <a:gd name="T63" fmla="*/ 4400 h 4400"/>
              <a:gd name="T64" fmla="*/ 2800 w 4400"/>
              <a:gd name="T65" fmla="*/ 3067 h 4400"/>
              <a:gd name="T66" fmla="*/ 2400 w 4400"/>
              <a:gd name="T67" fmla="*/ 3067 h 4400"/>
              <a:gd name="T68" fmla="*/ 2400 w 4400"/>
              <a:gd name="T69" fmla="*/ 2400 h 4400"/>
              <a:gd name="T70" fmla="*/ 3333 w 4400"/>
              <a:gd name="T71" fmla="*/ 2400 h 4400"/>
              <a:gd name="T72" fmla="*/ 3333 w 4400"/>
              <a:gd name="T73" fmla="*/ 3067 h 4400"/>
              <a:gd name="T74" fmla="*/ 3200 w 4400"/>
              <a:gd name="T75" fmla="*/ 3067 h 4400"/>
              <a:gd name="T76" fmla="*/ 3200 w 4400"/>
              <a:gd name="T77" fmla="*/ 4400 h 4400"/>
              <a:gd name="T78" fmla="*/ 4200 w 4400"/>
              <a:gd name="T79" fmla="*/ 4400 h 4400"/>
              <a:gd name="T80" fmla="*/ 4400 w 4400"/>
              <a:gd name="T81" fmla="*/ 4200 h 4400"/>
              <a:gd name="T82" fmla="*/ 4400 w 4400"/>
              <a:gd name="T83" fmla="*/ 3267 h 4400"/>
              <a:gd name="T84" fmla="*/ 4200 w 4400"/>
              <a:gd name="T85" fmla="*/ 3067 h 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00" h="4400">
                <a:moveTo>
                  <a:pt x="4200" y="3067"/>
                </a:moveTo>
                <a:lnTo>
                  <a:pt x="3733" y="3067"/>
                </a:lnTo>
                <a:lnTo>
                  <a:pt x="3733" y="2200"/>
                </a:lnTo>
                <a:cubicBezTo>
                  <a:pt x="3733" y="2090"/>
                  <a:pt x="3644" y="2000"/>
                  <a:pt x="3533" y="2000"/>
                </a:cubicBezTo>
                <a:lnTo>
                  <a:pt x="2400" y="2000"/>
                </a:lnTo>
                <a:lnTo>
                  <a:pt x="2400" y="1333"/>
                </a:lnTo>
                <a:lnTo>
                  <a:pt x="2867" y="1333"/>
                </a:lnTo>
                <a:cubicBezTo>
                  <a:pt x="2977" y="1333"/>
                  <a:pt x="3067" y="1244"/>
                  <a:pt x="3067" y="1133"/>
                </a:cubicBezTo>
                <a:lnTo>
                  <a:pt x="3067" y="200"/>
                </a:lnTo>
                <a:cubicBezTo>
                  <a:pt x="3067" y="90"/>
                  <a:pt x="2977" y="0"/>
                  <a:pt x="2867" y="0"/>
                </a:cubicBezTo>
                <a:lnTo>
                  <a:pt x="1533" y="0"/>
                </a:lnTo>
                <a:cubicBezTo>
                  <a:pt x="1423" y="0"/>
                  <a:pt x="1333" y="90"/>
                  <a:pt x="1333" y="200"/>
                </a:cubicBezTo>
                <a:lnTo>
                  <a:pt x="1333" y="1133"/>
                </a:lnTo>
                <a:cubicBezTo>
                  <a:pt x="1333" y="1244"/>
                  <a:pt x="1423" y="1333"/>
                  <a:pt x="1533" y="1333"/>
                </a:cubicBezTo>
                <a:lnTo>
                  <a:pt x="2000" y="1333"/>
                </a:lnTo>
                <a:lnTo>
                  <a:pt x="2000" y="2000"/>
                </a:lnTo>
                <a:lnTo>
                  <a:pt x="867" y="2000"/>
                </a:lnTo>
                <a:cubicBezTo>
                  <a:pt x="756" y="2000"/>
                  <a:pt x="667" y="2090"/>
                  <a:pt x="667" y="2200"/>
                </a:cubicBezTo>
                <a:lnTo>
                  <a:pt x="667" y="3067"/>
                </a:lnTo>
                <a:lnTo>
                  <a:pt x="200" y="3067"/>
                </a:lnTo>
                <a:cubicBezTo>
                  <a:pt x="90" y="3067"/>
                  <a:pt x="0" y="3156"/>
                  <a:pt x="0" y="3267"/>
                </a:cubicBezTo>
                <a:lnTo>
                  <a:pt x="0" y="4200"/>
                </a:lnTo>
                <a:cubicBezTo>
                  <a:pt x="0" y="4310"/>
                  <a:pt x="90" y="4400"/>
                  <a:pt x="200" y="4400"/>
                </a:cubicBezTo>
                <a:lnTo>
                  <a:pt x="1200" y="4400"/>
                </a:lnTo>
                <a:lnTo>
                  <a:pt x="1200" y="3067"/>
                </a:lnTo>
                <a:lnTo>
                  <a:pt x="1067" y="3067"/>
                </a:lnTo>
                <a:lnTo>
                  <a:pt x="1067" y="2400"/>
                </a:lnTo>
                <a:lnTo>
                  <a:pt x="2000" y="2400"/>
                </a:lnTo>
                <a:lnTo>
                  <a:pt x="2000" y="3067"/>
                </a:lnTo>
                <a:lnTo>
                  <a:pt x="1600" y="3067"/>
                </a:lnTo>
                <a:lnTo>
                  <a:pt x="1600" y="4400"/>
                </a:lnTo>
                <a:lnTo>
                  <a:pt x="2800" y="4400"/>
                </a:lnTo>
                <a:lnTo>
                  <a:pt x="2800" y="3067"/>
                </a:lnTo>
                <a:lnTo>
                  <a:pt x="2400" y="3067"/>
                </a:lnTo>
                <a:lnTo>
                  <a:pt x="2400" y="2400"/>
                </a:lnTo>
                <a:lnTo>
                  <a:pt x="3333" y="2400"/>
                </a:lnTo>
                <a:lnTo>
                  <a:pt x="3333" y="3067"/>
                </a:lnTo>
                <a:lnTo>
                  <a:pt x="3200" y="3067"/>
                </a:lnTo>
                <a:lnTo>
                  <a:pt x="3200" y="4400"/>
                </a:lnTo>
                <a:lnTo>
                  <a:pt x="4200" y="4400"/>
                </a:lnTo>
                <a:cubicBezTo>
                  <a:pt x="4310" y="4400"/>
                  <a:pt x="4400" y="4310"/>
                  <a:pt x="4400" y="4200"/>
                </a:cubicBezTo>
                <a:lnTo>
                  <a:pt x="4400" y="3267"/>
                </a:lnTo>
                <a:cubicBezTo>
                  <a:pt x="4400" y="3156"/>
                  <a:pt x="4310" y="3067"/>
                  <a:pt x="4200" y="306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865">
              <a:solidFill>
                <a:schemeClr val="bg1"/>
              </a:solidFill>
            </a:endParaRPr>
          </a:p>
        </p:txBody>
      </p:sp>
      <p:grpSp>
        <p:nvGrpSpPr>
          <p:cNvPr id="16" name="ïŝḻïḍe"/>
          <p:cNvGrpSpPr/>
          <p:nvPr/>
        </p:nvGrpSpPr>
        <p:grpSpPr>
          <a:xfrm rot="0">
            <a:off x="1298575" y="3927475"/>
            <a:ext cx="2210435" cy="1674495"/>
            <a:chOff x="1146222" y="4200521"/>
            <a:chExt cx="2210277" cy="1674669"/>
          </a:xfrm>
        </p:grpSpPr>
        <p:grpSp>
          <p:nvGrpSpPr>
            <p:cNvPr id="17" name="ïṡliḑé"/>
            <p:cNvGrpSpPr/>
            <p:nvPr/>
          </p:nvGrpSpPr>
          <p:grpSpPr>
            <a:xfrm>
              <a:off x="1146222" y="4200521"/>
              <a:ext cx="2090031" cy="346249"/>
              <a:chOff x="1037188" y="4029071"/>
              <a:chExt cx="2090031" cy="346249"/>
            </a:xfrm>
          </p:grpSpPr>
          <p:sp>
            <p:nvSpPr>
              <p:cNvPr id="18" name="ïṥḻîďe"/>
              <p:cNvSpPr/>
              <p:nvPr>
                <p:custDataLst>
                  <p:tags r:id="rId9"/>
                </p:custDataLst>
              </p:nvPr>
            </p:nvSpPr>
            <p:spPr bwMode="auto">
              <a:xfrm>
                <a:off x="1228724" y="4029071"/>
                <a:ext cx="189849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065" dirty="0">
                    <a:solidFill>
                      <a:schemeClr val="bg1"/>
                    </a:solidFill>
                  </a:rPr>
                  <a:t>online automated deployment</a:t>
                </a:r>
                <a:endParaRPr lang="en-US" altLang="zh-CN" sz="1065" dirty="0">
                  <a:solidFill>
                    <a:schemeClr val="bg1"/>
                  </a:solidFill>
                </a:endParaRPr>
              </a:p>
            </p:txBody>
          </p:sp>
          <p:sp>
            <p:nvSpPr>
              <p:cNvPr id="19" name="ïṡḷîḑe"/>
              <p:cNvSpPr/>
              <p:nvPr>
                <p:custDataLst>
                  <p:tags r:id="rId10"/>
                </p:custDataLst>
              </p:nvPr>
            </p:nvSpPr>
            <p:spPr>
              <a:xfrm>
                <a:off x="1037188" y="4116510"/>
                <a:ext cx="143912" cy="17137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20" name="îŝliḍe"/>
            <p:cNvGrpSpPr/>
            <p:nvPr/>
          </p:nvGrpSpPr>
          <p:grpSpPr>
            <a:xfrm>
              <a:off x="1146222" y="4629146"/>
              <a:ext cx="2018739" cy="346249"/>
              <a:chOff x="1037188" y="4029071"/>
              <a:chExt cx="2018739" cy="346249"/>
            </a:xfrm>
          </p:grpSpPr>
          <p:sp>
            <p:nvSpPr>
              <p:cNvPr id="21" name="î$ľïďé"/>
              <p:cNvSpPr/>
              <p:nvPr>
                <p:custDataLst>
                  <p:tags r:id="rId11"/>
                </p:custDataLst>
              </p:nvPr>
            </p:nvSpPr>
            <p:spPr bwMode="auto">
              <a:xfrm>
                <a:off x="1228724" y="4029071"/>
                <a:ext cx="182720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sz="1065" dirty="0">
                    <a:solidFill>
                      <a:schemeClr val="bg1"/>
                    </a:solidFill>
                  </a:rPr>
                  <a:t>one click deployment of resource and application</a:t>
                </a:r>
                <a:endParaRPr lang="en-US" sz="1065" dirty="0">
                  <a:solidFill>
                    <a:schemeClr val="bg1"/>
                  </a:solidFill>
                </a:endParaRPr>
              </a:p>
            </p:txBody>
          </p:sp>
          <p:sp>
            <p:nvSpPr>
              <p:cNvPr id="22" name="îŝḷíďê"/>
              <p:cNvSpPr/>
              <p:nvPr>
                <p:custDataLst>
                  <p:tags r:id="rId12"/>
                </p:custDataLst>
              </p:nvPr>
            </p:nvSpPr>
            <p:spPr>
              <a:xfrm>
                <a:off x="1037188" y="4116510"/>
                <a:ext cx="143912" cy="17137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23" name="iṡliḓè"/>
            <p:cNvGrpSpPr/>
            <p:nvPr/>
          </p:nvGrpSpPr>
          <p:grpSpPr>
            <a:xfrm>
              <a:off x="1146222" y="5057771"/>
              <a:ext cx="2210277" cy="346249"/>
              <a:chOff x="1037188" y="4029071"/>
              <a:chExt cx="2210277" cy="346249"/>
            </a:xfrm>
          </p:grpSpPr>
          <p:sp>
            <p:nvSpPr>
              <p:cNvPr id="24" name="is1iḍè"/>
              <p:cNvSpPr/>
              <p:nvPr>
                <p:custDataLst>
                  <p:tags r:id="rId13"/>
                </p:custDataLst>
              </p:nvPr>
            </p:nvSpPr>
            <p:spPr bwMode="auto">
              <a:xfrm>
                <a:off x="1228724" y="4029071"/>
                <a:ext cx="20187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065" dirty="0">
                    <a:solidFill>
                      <a:schemeClr val="bg1"/>
                    </a:solidFill>
                  </a:rPr>
                  <a:t>manage workload across clouds</a:t>
                </a:r>
                <a:endParaRPr lang="en-US" altLang="zh-CN" sz="1065" dirty="0">
                  <a:solidFill>
                    <a:schemeClr val="bg1"/>
                  </a:solidFill>
                </a:endParaRPr>
              </a:p>
            </p:txBody>
          </p:sp>
          <p:sp>
            <p:nvSpPr>
              <p:cNvPr id="27" name="îšlïḍè"/>
              <p:cNvSpPr/>
              <p:nvPr>
                <p:custDataLst>
                  <p:tags r:id="rId14"/>
                </p:custDataLst>
              </p:nvPr>
            </p:nvSpPr>
            <p:spPr>
              <a:xfrm>
                <a:off x="1037188" y="4116510"/>
                <a:ext cx="143912" cy="17137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29" name="ïs1íḍê"/>
            <p:cNvGrpSpPr/>
            <p:nvPr/>
          </p:nvGrpSpPr>
          <p:grpSpPr>
            <a:xfrm>
              <a:off x="1146222" y="5528941"/>
              <a:ext cx="2018739" cy="346249"/>
              <a:chOff x="1037188" y="4071616"/>
              <a:chExt cx="2018739" cy="346249"/>
            </a:xfrm>
          </p:grpSpPr>
          <p:sp>
            <p:nvSpPr>
              <p:cNvPr id="30" name="íśḷïḑé"/>
              <p:cNvSpPr/>
              <p:nvPr>
                <p:custDataLst>
                  <p:tags r:id="rId15"/>
                </p:custDataLst>
              </p:nvPr>
            </p:nvSpPr>
            <p:spPr bwMode="auto">
              <a:xfrm>
                <a:off x="1228725" y="4071616"/>
                <a:ext cx="18272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065" dirty="0">
                    <a:solidFill>
                      <a:schemeClr val="bg1"/>
                    </a:solidFill>
                  </a:rPr>
                  <a:t>integrate and manage different Isolated Systems.</a:t>
                </a:r>
                <a:endParaRPr lang="en-US" altLang="zh-CN" sz="1065" dirty="0">
                  <a:solidFill>
                    <a:schemeClr val="bg1"/>
                  </a:solidFill>
                </a:endParaRPr>
              </a:p>
            </p:txBody>
          </p:sp>
          <p:sp>
            <p:nvSpPr>
              <p:cNvPr id="31" name="i$1íḓé"/>
              <p:cNvSpPr/>
              <p:nvPr>
                <p:custDataLst>
                  <p:tags r:id="rId16"/>
                </p:custDataLst>
              </p:nvPr>
            </p:nvSpPr>
            <p:spPr>
              <a:xfrm>
                <a:off x="1037188" y="4116510"/>
                <a:ext cx="143912" cy="17137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grpSp>
        <p:nvGrpSpPr>
          <p:cNvPr id="33" name="íS1íḑé"/>
          <p:cNvGrpSpPr/>
          <p:nvPr/>
        </p:nvGrpSpPr>
        <p:grpSpPr>
          <a:xfrm rot="0">
            <a:off x="5001895" y="3928110"/>
            <a:ext cx="2313940" cy="1631315"/>
            <a:chOff x="3884133" y="3942312"/>
            <a:chExt cx="2313670" cy="1631489"/>
          </a:xfrm>
        </p:grpSpPr>
        <p:grpSp>
          <p:nvGrpSpPr>
            <p:cNvPr id="34" name="iṩḻiḓe"/>
            <p:cNvGrpSpPr/>
            <p:nvPr/>
          </p:nvGrpSpPr>
          <p:grpSpPr>
            <a:xfrm>
              <a:off x="3884133" y="3942312"/>
              <a:ext cx="2114624" cy="346249"/>
              <a:chOff x="3884133" y="3942312"/>
              <a:chExt cx="2114624" cy="346249"/>
            </a:xfrm>
          </p:grpSpPr>
          <p:sp>
            <p:nvSpPr>
              <p:cNvPr id="36" name="íṡļîḋè"/>
              <p:cNvSpPr/>
              <p:nvPr>
                <p:custDataLst>
                  <p:tags r:id="rId17"/>
                </p:custDataLst>
              </p:nvPr>
            </p:nvSpPr>
            <p:spPr bwMode="auto">
              <a:xfrm>
                <a:off x="4171554" y="3942312"/>
                <a:ext cx="182720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065" dirty="0">
                    <a:solidFill>
                      <a:schemeClr val="bg1"/>
                    </a:solidFill>
                  </a:rPr>
                  <a:t>life cycle management of resources </a:t>
                </a:r>
                <a:endParaRPr lang="en-US" altLang="zh-CN" sz="1065" dirty="0">
                  <a:solidFill>
                    <a:schemeClr val="bg1"/>
                  </a:solidFill>
                </a:endParaRPr>
              </a:p>
            </p:txBody>
          </p:sp>
          <p:sp>
            <p:nvSpPr>
              <p:cNvPr id="38" name="îṣľiḋè"/>
              <p:cNvSpPr/>
              <p:nvPr>
                <p:custDataLst>
                  <p:tags r:id="rId18"/>
                </p:custDataLst>
              </p:nvPr>
            </p:nvSpPr>
            <p:spPr>
              <a:xfrm>
                <a:off x="3884133" y="4029116"/>
                <a:ext cx="143912" cy="171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39" name="ïś1iḓê"/>
            <p:cNvGrpSpPr/>
            <p:nvPr/>
          </p:nvGrpSpPr>
          <p:grpSpPr>
            <a:xfrm>
              <a:off x="3884133" y="4370302"/>
              <a:ext cx="2313670" cy="346249"/>
              <a:chOff x="3884133" y="4370302"/>
              <a:chExt cx="2313670" cy="346249"/>
            </a:xfrm>
          </p:grpSpPr>
          <p:sp>
            <p:nvSpPr>
              <p:cNvPr id="40" name="íSļídê"/>
              <p:cNvSpPr/>
              <p:nvPr>
                <p:custDataLst>
                  <p:tags r:id="rId19"/>
                </p:custDataLst>
              </p:nvPr>
            </p:nvSpPr>
            <p:spPr bwMode="auto">
              <a:xfrm>
                <a:off x="4179062" y="4370302"/>
                <a:ext cx="20187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065" dirty="0">
                    <a:solidFill>
                      <a:schemeClr val="bg1"/>
                    </a:solidFill>
                  </a:rPr>
                  <a:t>360 degree of cost control</a:t>
                </a:r>
                <a:endParaRPr lang="en-US" altLang="zh-CN" sz="1065" dirty="0">
                  <a:solidFill>
                    <a:schemeClr val="bg1"/>
                  </a:solidFill>
                </a:endParaRPr>
              </a:p>
            </p:txBody>
          </p:sp>
          <p:sp>
            <p:nvSpPr>
              <p:cNvPr id="41" name="ïṧḻïdé"/>
              <p:cNvSpPr/>
              <p:nvPr>
                <p:custDataLst>
                  <p:tags r:id="rId20"/>
                </p:custDataLst>
              </p:nvPr>
            </p:nvSpPr>
            <p:spPr>
              <a:xfrm>
                <a:off x="3884133" y="4457741"/>
                <a:ext cx="143912" cy="171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42" name="islîḍe"/>
            <p:cNvGrpSpPr/>
            <p:nvPr/>
          </p:nvGrpSpPr>
          <p:grpSpPr>
            <a:xfrm>
              <a:off x="3884133" y="4798927"/>
              <a:ext cx="2126044" cy="346075"/>
              <a:chOff x="3884133" y="4798927"/>
              <a:chExt cx="2126044" cy="346075"/>
            </a:xfrm>
          </p:grpSpPr>
          <p:sp>
            <p:nvSpPr>
              <p:cNvPr id="102" name="ïsḷíḍê"/>
              <p:cNvSpPr/>
              <p:nvPr>
                <p:custDataLst>
                  <p:tags r:id="rId21"/>
                </p:custDataLst>
              </p:nvPr>
            </p:nvSpPr>
            <p:spPr bwMode="auto">
              <a:xfrm>
                <a:off x="4102637" y="4798927"/>
                <a:ext cx="190754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065" dirty="0">
                    <a:solidFill>
                      <a:schemeClr val="bg1"/>
                    </a:solidFill>
                  </a:rPr>
                  <a:t> comprehensive billing analysis</a:t>
                </a:r>
                <a:endParaRPr lang="en-US" altLang="zh-CN" sz="1065" dirty="0">
                  <a:solidFill>
                    <a:schemeClr val="bg1"/>
                  </a:solidFill>
                </a:endParaRPr>
              </a:p>
            </p:txBody>
          </p:sp>
          <p:sp>
            <p:nvSpPr>
              <p:cNvPr id="103" name="îşļîḓe"/>
              <p:cNvSpPr/>
              <p:nvPr>
                <p:custDataLst>
                  <p:tags r:id="rId22"/>
                </p:custDataLst>
              </p:nvPr>
            </p:nvSpPr>
            <p:spPr>
              <a:xfrm>
                <a:off x="3884133" y="4886366"/>
                <a:ext cx="143912" cy="171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104" name="iṩḻíďè"/>
            <p:cNvGrpSpPr/>
            <p:nvPr/>
          </p:nvGrpSpPr>
          <p:grpSpPr>
            <a:xfrm>
              <a:off x="3884133" y="5227552"/>
              <a:ext cx="2115021" cy="346249"/>
              <a:chOff x="3884133" y="5227552"/>
              <a:chExt cx="2115021" cy="346249"/>
            </a:xfrm>
          </p:grpSpPr>
          <p:sp>
            <p:nvSpPr>
              <p:cNvPr id="105" name="ïṩ1îḑé"/>
              <p:cNvSpPr/>
              <p:nvPr>
                <p:custDataLst>
                  <p:tags r:id="rId23"/>
                </p:custDataLst>
              </p:nvPr>
            </p:nvSpPr>
            <p:spPr bwMode="auto">
              <a:xfrm>
                <a:off x="3980419" y="5227552"/>
                <a:ext cx="201873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065" dirty="0">
                    <a:solidFill>
                      <a:schemeClr val="bg1"/>
                    </a:solidFill>
                  </a:rPr>
                  <a:t>regular optimization report</a:t>
                </a:r>
                <a:endParaRPr lang="en-US" altLang="zh-CN" sz="1065" dirty="0">
                  <a:solidFill>
                    <a:schemeClr val="bg1"/>
                  </a:solidFill>
                </a:endParaRPr>
              </a:p>
            </p:txBody>
          </p:sp>
          <p:sp>
            <p:nvSpPr>
              <p:cNvPr id="106" name="í$ļïḑe"/>
              <p:cNvSpPr/>
              <p:nvPr>
                <p:custDataLst>
                  <p:tags r:id="rId24"/>
                </p:custDataLst>
              </p:nvPr>
            </p:nvSpPr>
            <p:spPr>
              <a:xfrm>
                <a:off x="3884133" y="5314991"/>
                <a:ext cx="143912" cy="171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grpSp>
        <p:nvGrpSpPr>
          <p:cNvPr id="120" name="î$1íḍè"/>
          <p:cNvGrpSpPr/>
          <p:nvPr/>
        </p:nvGrpSpPr>
        <p:grpSpPr>
          <a:xfrm rot="0">
            <a:off x="8750935" y="3927475"/>
            <a:ext cx="2536190" cy="1631950"/>
            <a:chOff x="9359950" y="3941677"/>
            <a:chExt cx="2536214" cy="1632124"/>
          </a:xfrm>
        </p:grpSpPr>
        <p:grpSp>
          <p:nvGrpSpPr>
            <p:cNvPr id="121" name="iśļiďé"/>
            <p:cNvGrpSpPr/>
            <p:nvPr/>
          </p:nvGrpSpPr>
          <p:grpSpPr>
            <a:xfrm>
              <a:off x="9359950" y="3941677"/>
              <a:ext cx="2325137" cy="346249"/>
              <a:chOff x="9359950" y="3941677"/>
              <a:chExt cx="2325137" cy="346249"/>
            </a:xfrm>
          </p:grpSpPr>
          <p:sp>
            <p:nvSpPr>
              <p:cNvPr id="122" name="îŝļíḓe"/>
              <p:cNvSpPr/>
              <p:nvPr>
                <p:custDataLst>
                  <p:tags r:id="rId25"/>
                </p:custDataLst>
              </p:nvPr>
            </p:nvSpPr>
            <p:spPr bwMode="auto">
              <a:xfrm>
                <a:off x="9551487" y="3941677"/>
                <a:ext cx="2133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935" dirty="0">
                    <a:solidFill>
                      <a:schemeClr val="bg1"/>
                    </a:solidFill>
                  </a:rPr>
                  <a:t>customize life cycle management automatically</a:t>
                </a:r>
                <a:endParaRPr lang="en-US" altLang="zh-CN" sz="935" dirty="0">
                  <a:solidFill>
                    <a:schemeClr val="bg1"/>
                  </a:solidFill>
                </a:endParaRPr>
              </a:p>
            </p:txBody>
          </p:sp>
          <p:sp>
            <p:nvSpPr>
              <p:cNvPr id="123" name="íṥļiďé"/>
              <p:cNvSpPr/>
              <p:nvPr>
                <p:custDataLst>
                  <p:tags r:id="rId26"/>
                </p:custDataLst>
              </p:nvPr>
            </p:nvSpPr>
            <p:spPr>
              <a:xfrm>
                <a:off x="9359950" y="4029116"/>
                <a:ext cx="143912" cy="171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124" name="iṧļídé"/>
            <p:cNvGrpSpPr/>
            <p:nvPr/>
          </p:nvGrpSpPr>
          <p:grpSpPr>
            <a:xfrm>
              <a:off x="9359950" y="4370302"/>
              <a:ext cx="2536214" cy="346249"/>
              <a:chOff x="9359950" y="4370302"/>
              <a:chExt cx="2536214" cy="346249"/>
            </a:xfrm>
          </p:grpSpPr>
          <p:sp>
            <p:nvSpPr>
              <p:cNvPr id="125" name="íṧļiḓè"/>
              <p:cNvSpPr/>
              <p:nvPr>
                <p:custDataLst>
                  <p:tags r:id="rId27"/>
                </p:custDataLst>
              </p:nvPr>
            </p:nvSpPr>
            <p:spPr bwMode="auto">
              <a:xfrm>
                <a:off x="9551486" y="4370302"/>
                <a:ext cx="234467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200" dirty="0">
                    <a:solidFill>
                      <a:schemeClr val="bg1"/>
                    </a:solidFill>
                  </a:rPr>
                  <a:t>predefined policies </a:t>
                </a:r>
                <a:endParaRPr lang="en-US" altLang="zh-CN" sz="1200" dirty="0">
                  <a:solidFill>
                    <a:schemeClr val="bg1"/>
                  </a:solidFill>
                </a:endParaRPr>
              </a:p>
            </p:txBody>
          </p:sp>
          <p:sp>
            <p:nvSpPr>
              <p:cNvPr id="126" name="îṧľïďê"/>
              <p:cNvSpPr/>
              <p:nvPr>
                <p:custDataLst>
                  <p:tags r:id="rId28"/>
                </p:custDataLst>
              </p:nvPr>
            </p:nvSpPr>
            <p:spPr>
              <a:xfrm>
                <a:off x="9359950" y="4457741"/>
                <a:ext cx="143912" cy="171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127" name="ísḻïḓê"/>
            <p:cNvGrpSpPr/>
            <p:nvPr/>
          </p:nvGrpSpPr>
          <p:grpSpPr>
            <a:xfrm>
              <a:off x="9359950" y="4798927"/>
              <a:ext cx="1851043" cy="346112"/>
              <a:chOff x="9359950" y="4798927"/>
              <a:chExt cx="1851043" cy="346112"/>
            </a:xfrm>
          </p:grpSpPr>
          <p:sp>
            <p:nvSpPr>
              <p:cNvPr id="128" name="íśḻiḑe"/>
              <p:cNvSpPr/>
              <p:nvPr>
                <p:custDataLst>
                  <p:tags r:id="rId29"/>
                </p:custDataLst>
              </p:nvPr>
            </p:nvSpPr>
            <p:spPr bwMode="auto">
              <a:xfrm>
                <a:off x="9551722" y="4798927"/>
                <a:ext cx="1659271" cy="3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065" dirty="0">
                    <a:solidFill>
                      <a:schemeClr val="bg1"/>
                    </a:solidFill>
                  </a:rPr>
                  <a:t>visualize approval process</a:t>
                </a:r>
                <a:endParaRPr lang="en-US" altLang="zh-CN" sz="1065" dirty="0">
                  <a:solidFill>
                    <a:schemeClr val="bg1"/>
                  </a:solidFill>
                </a:endParaRPr>
              </a:p>
            </p:txBody>
          </p:sp>
          <p:sp>
            <p:nvSpPr>
              <p:cNvPr id="129" name="îsľîdê"/>
              <p:cNvSpPr/>
              <p:nvPr>
                <p:custDataLst>
                  <p:tags r:id="rId30"/>
                </p:custDataLst>
              </p:nvPr>
            </p:nvSpPr>
            <p:spPr>
              <a:xfrm>
                <a:off x="9359950" y="4886366"/>
                <a:ext cx="143912" cy="171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nvGrpSpPr>
            <p:cNvPr id="130" name="íṥḷïde"/>
            <p:cNvGrpSpPr/>
            <p:nvPr/>
          </p:nvGrpSpPr>
          <p:grpSpPr>
            <a:xfrm>
              <a:off x="9359950" y="5227552"/>
              <a:ext cx="2325133" cy="346249"/>
              <a:chOff x="9359950" y="5227552"/>
              <a:chExt cx="2325133" cy="346249"/>
            </a:xfrm>
          </p:grpSpPr>
          <p:sp>
            <p:nvSpPr>
              <p:cNvPr id="131" name="ïṩḻïďé"/>
              <p:cNvSpPr/>
              <p:nvPr>
                <p:custDataLst>
                  <p:tags r:id="rId31"/>
                </p:custDataLst>
              </p:nvPr>
            </p:nvSpPr>
            <p:spPr bwMode="auto">
              <a:xfrm>
                <a:off x="9551486" y="5227552"/>
                <a:ext cx="21335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200" dirty="0">
                    <a:solidFill>
                      <a:schemeClr val="bg1"/>
                    </a:solidFill>
                  </a:rPr>
                  <a:t>follow ISO/IEC 20000 </a:t>
                </a:r>
                <a:endParaRPr lang="en-US" altLang="zh-CN" sz="1200" dirty="0">
                  <a:solidFill>
                    <a:schemeClr val="bg1"/>
                  </a:solidFill>
                </a:endParaRPr>
              </a:p>
            </p:txBody>
          </p:sp>
          <p:sp>
            <p:nvSpPr>
              <p:cNvPr id="132" name="í$ḷiďe"/>
              <p:cNvSpPr/>
              <p:nvPr>
                <p:custDataLst>
                  <p:tags r:id="rId32"/>
                </p:custDataLst>
              </p:nvPr>
            </p:nvSpPr>
            <p:spPr>
              <a:xfrm>
                <a:off x="9359950" y="5314991"/>
                <a:ext cx="143912" cy="171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665">
                  <a:solidFill>
                    <a:schemeClr val="bg1"/>
                  </a:solidFill>
                </a:endParaRPr>
              </a:p>
            </p:txBody>
          </p:sp>
        </p:grpSp>
      </p:grpSp>
      <p:sp>
        <p:nvSpPr>
          <p:cNvPr id="133" name="íṩḻiḑe"/>
          <p:cNvSpPr txBox="1"/>
          <p:nvPr>
            <p:custDataLst>
              <p:tags r:id="rId33"/>
            </p:custDataLst>
          </p:nvPr>
        </p:nvSpPr>
        <p:spPr>
          <a:xfrm>
            <a:off x="1073150" y="3384550"/>
            <a:ext cx="2133600" cy="307975"/>
          </a:xfrm>
          <a:prstGeom prst="rect">
            <a:avLst/>
          </a:prstGeom>
          <a:noFill/>
        </p:spPr>
        <p:txBody>
          <a:bodyPr wrap="square" lIns="91440" tIns="45720" rIns="91440" bIns="45720" rtlCol="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200" b="1" dirty="0">
                <a:solidFill>
                  <a:schemeClr val="bg1"/>
                </a:solidFill>
              </a:rPr>
              <a:t>reduce workload and mistakes</a:t>
            </a:r>
            <a:endParaRPr lang="en-US" altLang="zh-CN" sz="1200" b="1" dirty="0">
              <a:solidFill>
                <a:schemeClr val="bg1"/>
              </a:solidFill>
            </a:endParaRPr>
          </a:p>
        </p:txBody>
      </p:sp>
      <p:sp>
        <p:nvSpPr>
          <p:cNvPr id="134" name="ïšļïḋê"/>
          <p:cNvSpPr txBox="1"/>
          <p:nvPr>
            <p:custDataLst>
              <p:tags r:id="rId34"/>
            </p:custDataLst>
          </p:nvPr>
        </p:nvSpPr>
        <p:spPr>
          <a:xfrm>
            <a:off x="4659630" y="3384550"/>
            <a:ext cx="2366645" cy="307975"/>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solidFill>
                  <a:schemeClr val="bg1"/>
                </a:solidFill>
              </a:rPr>
              <a:t>identify wasted resources</a:t>
            </a:r>
            <a:endParaRPr lang="en-US" altLang="zh-CN" sz="1600" b="1" dirty="0">
              <a:solidFill>
                <a:schemeClr val="bg1"/>
              </a:solidFill>
            </a:endParaRPr>
          </a:p>
        </p:txBody>
      </p:sp>
      <p:cxnSp>
        <p:nvCxnSpPr>
          <p:cNvPr id="136" name="îṧ1íḋé"/>
          <p:cNvCxnSpPr/>
          <p:nvPr>
            <p:custDataLst>
              <p:tags r:id="rId35"/>
            </p:custDataLst>
          </p:nvPr>
        </p:nvCxnSpPr>
        <p:spPr>
          <a:xfrm>
            <a:off x="1073150" y="3752215"/>
            <a:ext cx="21336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7" name="isḷiḋé"/>
          <p:cNvCxnSpPr/>
          <p:nvPr>
            <p:custDataLst>
              <p:tags r:id="rId36"/>
            </p:custDataLst>
          </p:nvPr>
        </p:nvCxnSpPr>
        <p:spPr>
          <a:xfrm>
            <a:off x="4776470" y="3752215"/>
            <a:ext cx="21336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9" name="iṧlïďe"/>
          <p:cNvCxnSpPr/>
          <p:nvPr>
            <p:custDataLst>
              <p:tags r:id="rId37"/>
            </p:custDataLst>
          </p:nvPr>
        </p:nvCxnSpPr>
        <p:spPr>
          <a:xfrm>
            <a:off x="8525510" y="3752215"/>
            <a:ext cx="21336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0" name="ïṣ1ïḓè"/>
          <p:cNvSpPr txBox="1"/>
          <p:nvPr>
            <p:custDataLst>
              <p:tags r:id="rId38"/>
            </p:custDataLst>
          </p:nvPr>
        </p:nvSpPr>
        <p:spPr>
          <a:xfrm>
            <a:off x="8409305" y="3384550"/>
            <a:ext cx="2348865" cy="307975"/>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solidFill>
                  <a:schemeClr val="bg1"/>
                </a:solidFill>
              </a:rPr>
              <a:t>TTM reduced up to 90% </a:t>
            </a:r>
            <a:endParaRPr lang="en-US" altLang="zh-CN" sz="16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6394255"/>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sz="1200" dirty="0"/>
            </a:p>
          </p:txBody>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dirty="0"/>
            </a:p>
          </p:txBody>
        </p:sp>
      </p:grpSp>
      <p:sp>
        <p:nvSpPr>
          <p:cNvPr id="6" name="Freeform 6"/>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sz="1200" dirty="0"/>
          </a:p>
        </p:txBody>
      </p:sp>
      <p:sp>
        <p:nvSpPr>
          <p:cNvPr id="7" name="TextBox 7"/>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1335"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9" name="Freeform 9"/>
          <p:cNvSpPr/>
          <p:nvPr/>
        </p:nvSpPr>
        <p:spPr>
          <a:xfrm>
            <a:off x="9836150" y="25400"/>
            <a:ext cx="2286847" cy="61214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sz="1200" dirty="0"/>
          </a:p>
        </p:txBody>
      </p:sp>
      <p:sp>
        <p:nvSpPr>
          <p:cNvPr id="109" name="矩形 108"/>
          <p:cNvSpPr/>
          <p:nvPr/>
        </p:nvSpPr>
        <p:spPr>
          <a:xfrm>
            <a:off x="1455586" y="1429634"/>
            <a:ext cx="2849880" cy="398780"/>
          </a:xfrm>
          <a:prstGeom prst="rect">
            <a:avLst/>
          </a:prstGeom>
        </p:spPr>
        <p:txBody>
          <a:bodyPr wrap="none">
            <a:spAutoFit/>
          </a:bodyPr>
          <a:lstStyle/>
          <a:p>
            <a:r>
              <a:rPr lang="zh-CN" altLang="en-US" sz="2000">
                <a:solidFill>
                  <a:schemeClr val="bg1"/>
                </a:solidFill>
                <a:latin typeface="Times New Roman" panose="02020603050405020304" charset="0"/>
                <a:ea typeface="+mj-ea"/>
                <a:cs typeface="Times New Roman" panose="02020603050405020304" charset="0"/>
              </a:rPr>
              <a:t>Hybrid cloud construction</a:t>
            </a:r>
            <a:endParaRPr lang="zh-CN" altLang="en-US" sz="2000">
              <a:solidFill>
                <a:schemeClr val="bg1"/>
              </a:solidFill>
              <a:latin typeface="Times New Roman" panose="02020603050405020304" charset="0"/>
              <a:ea typeface="+mj-ea"/>
              <a:cs typeface="Times New Roman" panose="02020603050405020304" charset="0"/>
            </a:endParaRPr>
          </a:p>
        </p:txBody>
      </p:sp>
      <p:sp>
        <p:nvSpPr>
          <p:cNvPr id="110" name="矩形 109"/>
          <p:cNvSpPr/>
          <p:nvPr/>
        </p:nvSpPr>
        <p:spPr>
          <a:xfrm>
            <a:off x="1462405" y="1837055"/>
            <a:ext cx="3625850" cy="607695"/>
          </a:xfrm>
          <a:prstGeom prst="rect">
            <a:avLst/>
          </a:prstGeom>
        </p:spPr>
        <p:txBody>
          <a:bodyPr wrap="square">
            <a:spAutoFit/>
          </a:bodyPr>
          <a:lstStyle/>
          <a:p>
            <a:pPr>
              <a:lnSpc>
                <a:spcPct val="120000"/>
              </a:lnSpc>
            </a:pPr>
            <a:r>
              <a:rPr lang="zh-CN" altLang="en-US" sz="1400">
                <a:solidFill>
                  <a:schemeClr val="bg1"/>
                </a:solidFill>
                <a:latin typeface="Times New Roman" panose="02020603050405020304" charset="0"/>
                <a:cs typeface="Times New Roman" panose="02020603050405020304" charset="0"/>
              </a:rPr>
              <a:t>One </a:t>
            </a:r>
            <a:r>
              <a:rPr lang="en-US" altLang="zh-CN" sz="1400">
                <a:solidFill>
                  <a:schemeClr val="bg1"/>
                </a:solidFill>
                <a:latin typeface="Times New Roman" panose="02020603050405020304" charset="0"/>
                <a:cs typeface="Times New Roman" panose="02020603050405020304" charset="0"/>
              </a:rPr>
              <a:t>customer has both private infrastructure and public cloud for their business systems</a:t>
            </a:r>
            <a:endParaRPr lang="en-US" altLang="zh-CN" sz="1400">
              <a:solidFill>
                <a:schemeClr val="bg1"/>
              </a:solidFill>
              <a:latin typeface="Times New Roman" panose="02020603050405020304" charset="0"/>
              <a:cs typeface="Times New Roman" panose="02020603050405020304" charset="0"/>
            </a:endParaRPr>
          </a:p>
        </p:txBody>
      </p:sp>
      <p:sp>
        <p:nvSpPr>
          <p:cNvPr id="111" name="矩形 110"/>
          <p:cNvSpPr/>
          <p:nvPr/>
        </p:nvSpPr>
        <p:spPr>
          <a:xfrm>
            <a:off x="1455660" y="4212288"/>
            <a:ext cx="4261485" cy="398780"/>
          </a:xfrm>
          <a:prstGeom prst="rect">
            <a:avLst/>
          </a:prstGeom>
        </p:spPr>
        <p:txBody>
          <a:bodyPr wrap="none">
            <a:spAutoFit/>
          </a:bodyPr>
          <a:lstStyle/>
          <a:p>
            <a:r>
              <a:rPr lang="en-US" altLang="zh-CN" sz="2000">
                <a:solidFill>
                  <a:schemeClr val="bg1"/>
                </a:solidFill>
                <a:latin typeface="Times New Roman" panose="02020603050405020304" charset="0"/>
                <a:ea typeface="+mj-ea"/>
                <a:cs typeface="Times New Roman" panose="02020603050405020304" charset="0"/>
              </a:rPr>
              <a:t>Consolidate Management Infra-Vendors</a:t>
            </a:r>
            <a:endParaRPr lang="en-US" altLang="zh-CN" sz="2000">
              <a:solidFill>
                <a:schemeClr val="bg1"/>
              </a:solidFill>
              <a:latin typeface="Times New Roman" panose="02020603050405020304" charset="0"/>
              <a:ea typeface="+mj-ea"/>
              <a:cs typeface="Times New Roman" panose="02020603050405020304" charset="0"/>
            </a:endParaRPr>
          </a:p>
        </p:txBody>
      </p:sp>
      <p:sp>
        <p:nvSpPr>
          <p:cNvPr id="112" name="矩形 111"/>
          <p:cNvSpPr/>
          <p:nvPr/>
        </p:nvSpPr>
        <p:spPr>
          <a:xfrm>
            <a:off x="1455420" y="4611370"/>
            <a:ext cx="3912870" cy="1124585"/>
          </a:xfrm>
          <a:prstGeom prst="rect">
            <a:avLst/>
          </a:prstGeom>
        </p:spPr>
        <p:txBody>
          <a:bodyPr wrap="square">
            <a:spAutoFit/>
          </a:bodyPr>
          <a:lstStyle/>
          <a:p>
            <a:pPr>
              <a:lnSpc>
                <a:spcPct val="120000"/>
              </a:lnSpc>
            </a:pPr>
            <a:r>
              <a:rPr lang="en-US" altLang="zh-CN" sz="1400">
                <a:solidFill>
                  <a:schemeClr val="bg1"/>
                </a:solidFill>
                <a:latin typeface="Times New Roman" panose="02020603050405020304" charset="0"/>
                <a:cs typeface="Times New Roman" panose="02020603050405020304" charset="0"/>
              </a:rPr>
              <a:t>Multiple clusters of technologies from different vendors i.e NexaVM/Vmware/Nutanix/HyperV..... more integrations could be customized driven by customer need</a:t>
            </a:r>
            <a:endParaRPr lang="en-US" altLang="zh-CN" sz="1400">
              <a:solidFill>
                <a:schemeClr val="bg1"/>
              </a:solidFill>
              <a:latin typeface="Times New Roman" panose="02020603050405020304" charset="0"/>
              <a:cs typeface="Times New Roman" panose="02020603050405020304" charset="0"/>
            </a:endParaRPr>
          </a:p>
        </p:txBody>
      </p:sp>
      <p:sp>
        <p:nvSpPr>
          <p:cNvPr id="113" name="椭圆 112"/>
          <p:cNvSpPr/>
          <p:nvPr/>
        </p:nvSpPr>
        <p:spPr>
          <a:xfrm>
            <a:off x="571902" y="1429634"/>
            <a:ext cx="732274" cy="732272"/>
          </a:xfrm>
          <a:prstGeom prst="ellipse">
            <a:avLst/>
          </a:prstGeom>
          <a:solidFill>
            <a:schemeClr val="bg1"/>
          </a:solidFill>
          <a:ln>
            <a:noFill/>
          </a:ln>
          <a:effectLst>
            <a:outerShdw blurRad="381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charset="0"/>
              <a:cs typeface="Times New Roman" panose="02020603050405020304" charset="0"/>
            </a:endParaRPr>
          </a:p>
        </p:txBody>
      </p:sp>
      <p:sp>
        <p:nvSpPr>
          <p:cNvPr id="114" name="椭圆 113"/>
          <p:cNvSpPr/>
          <p:nvPr/>
        </p:nvSpPr>
        <p:spPr>
          <a:xfrm>
            <a:off x="619100" y="4103302"/>
            <a:ext cx="732274" cy="732272"/>
          </a:xfrm>
          <a:prstGeom prst="ellipse">
            <a:avLst/>
          </a:prstGeom>
          <a:solidFill>
            <a:schemeClr val="bg1"/>
          </a:solidFill>
          <a:ln>
            <a:noFill/>
          </a:ln>
          <a:effectLst>
            <a:outerShdw blurRad="381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charset="0"/>
              <a:cs typeface="Times New Roman" panose="02020603050405020304" charset="0"/>
            </a:endParaRPr>
          </a:p>
        </p:txBody>
      </p:sp>
      <p:grpSp>
        <p:nvGrpSpPr>
          <p:cNvPr id="115" name="组合 114"/>
          <p:cNvGrpSpPr/>
          <p:nvPr/>
        </p:nvGrpSpPr>
        <p:grpSpPr>
          <a:xfrm>
            <a:off x="725382" y="1592293"/>
            <a:ext cx="425314" cy="406954"/>
            <a:chOff x="810277" y="1568757"/>
            <a:chExt cx="354990" cy="339666"/>
          </a:xfrm>
          <a:gradFill flip="none" rotWithShape="1">
            <a:gsLst>
              <a:gs pos="0">
                <a:schemeClr val="accent1"/>
              </a:gs>
              <a:gs pos="100000">
                <a:schemeClr val="accent1">
                  <a:lumMod val="75000"/>
                </a:schemeClr>
              </a:gs>
            </a:gsLst>
            <a:lin ang="0" scaled="1"/>
          </a:gradFill>
        </p:grpSpPr>
        <p:sp>
          <p:nvSpPr>
            <p:cNvPr id="116" name="Freeform 5"/>
            <p:cNvSpPr>
              <a:spLocks noEditPoints="1"/>
            </p:cNvSpPr>
            <p:nvPr/>
          </p:nvSpPr>
          <p:spPr bwMode="auto">
            <a:xfrm>
              <a:off x="810277" y="1633881"/>
              <a:ext cx="354990" cy="274542"/>
            </a:xfrm>
            <a:custGeom>
              <a:avLst/>
              <a:gdLst>
                <a:gd name="T0" fmla="*/ 508 w 677"/>
                <a:gd name="T1" fmla="*/ 153 h 523"/>
                <a:gd name="T2" fmla="*/ 532 w 677"/>
                <a:gd name="T3" fmla="*/ 292 h 523"/>
                <a:gd name="T4" fmla="*/ 537 w 677"/>
                <a:gd name="T5" fmla="*/ 309 h 523"/>
                <a:gd name="T6" fmla="*/ 586 w 677"/>
                <a:gd name="T7" fmla="*/ 110 h 523"/>
                <a:gd name="T8" fmla="*/ 595 w 677"/>
                <a:gd name="T9" fmla="*/ 86 h 523"/>
                <a:gd name="T10" fmla="*/ 614 w 677"/>
                <a:gd name="T11" fmla="*/ 123 h 523"/>
                <a:gd name="T12" fmla="*/ 533 w 677"/>
                <a:gd name="T13" fmla="*/ 378 h 523"/>
                <a:gd name="T14" fmla="*/ 670 w 677"/>
                <a:gd name="T15" fmla="*/ 404 h 523"/>
                <a:gd name="T16" fmla="*/ 456 w 677"/>
                <a:gd name="T17" fmla="*/ 516 h 523"/>
                <a:gd name="T18" fmla="*/ 194 w 677"/>
                <a:gd name="T19" fmla="*/ 436 h 523"/>
                <a:gd name="T20" fmla="*/ 100 w 677"/>
                <a:gd name="T21" fmla="*/ 454 h 523"/>
                <a:gd name="T22" fmla="*/ 0 w 677"/>
                <a:gd name="T23" fmla="*/ 436 h 523"/>
                <a:gd name="T24" fmla="*/ 18 w 677"/>
                <a:gd name="T25" fmla="*/ 198 h 523"/>
                <a:gd name="T26" fmla="*/ 73 w 677"/>
                <a:gd name="T27" fmla="*/ 115 h 523"/>
                <a:gd name="T28" fmla="*/ 111 w 677"/>
                <a:gd name="T29" fmla="*/ 31 h 523"/>
                <a:gd name="T30" fmla="*/ 98 w 677"/>
                <a:gd name="T31" fmla="*/ 189 h 523"/>
                <a:gd name="T32" fmla="*/ 127 w 677"/>
                <a:gd name="T33" fmla="*/ 228 h 523"/>
                <a:gd name="T34" fmla="*/ 155 w 677"/>
                <a:gd name="T35" fmla="*/ 212 h 523"/>
                <a:gd name="T36" fmla="*/ 180 w 677"/>
                <a:gd name="T37" fmla="*/ 85 h 523"/>
                <a:gd name="T38" fmla="*/ 272 w 677"/>
                <a:gd name="T39" fmla="*/ 22 h 523"/>
                <a:gd name="T40" fmla="*/ 394 w 677"/>
                <a:gd name="T41" fmla="*/ 0 h 523"/>
                <a:gd name="T42" fmla="*/ 415 w 677"/>
                <a:gd name="T43" fmla="*/ 153 h 523"/>
                <a:gd name="T44" fmla="*/ 149 w 677"/>
                <a:gd name="T45" fmla="*/ 402 h 523"/>
                <a:gd name="T46" fmla="*/ 382 w 677"/>
                <a:gd name="T47" fmla="*/ 481 h 523"/>
                <a:gd name="T48" fmla="*/ 617 w 677"/>
                <a:gd name="T49" fmla="*/ 449 h 523"/>
                <a:gd name="T50" fmla="*/ 603 w 677"/>
                <a:gd name="T51" fmla="*/ 389 h 523"/>
                <a:gd name="T52" fmla="*/ 387 w 677"/>
                <a:gd name="T53" fmla="*/ 412 h 523"/>
                <a:gd name="T54" fmla="*/ 249 w 677"/>
                <a:gd name="T55" fmla="*/ 345 h 523"/>
                <a:gd name="T56" fmla="*/ 348 w 677"/>
                <a:gd name="T57" fmla="*/ 369 h 523"/>
                <a:gd name="T58" fmla="*/ 373 w 677"/>
                <a:gd name="T59" fmla="*/ 306 h 523"/>
                <a:gd name="T60" fmla="*/ 247 w 677"/>
                <a:gd name="T61" fmla="*/ 255 h 523"/>
                <a:gd name="T62" fmla="*/ 126 w 677"/>
                <a:gd name="T63" fmla="*/ 402 h 523"/>
                <a:gd name="T64" fmla="*/ 387 w 677"/>
                <a:gd name="T65" fmla="*/ 27 h 523"/>
                <a:gd name="T66" fmla="*/ 298 w 677"/>
                <a:gd name="T67" fmla="*/ 33 h 523"/>
                <a:gd name="T68" fmla="*/ 304 w 677"/>
                <a:gd name="T69" fmla="*/ 249 h 523"/>
                <a:gd name="T70" fmla="*/ 413 w 677"/>
                <a:gd name="T71" fmla="*/ 391 h 523"/>
                <a:gd name="T72" fmla="*/ 506 w 677"/>
                <a:gd name="T73" fmla="*/ 371 h 523"/>
                <a:gd name="T74" fmla="*/ 505 w 677"/>
                <a:gd name="T75" fmla="*/ 180 h 523"/>
                <a:gd name="T76" fmla="*/ 415 w 677"/>
                <a:gd name="T77" fmla="*/ 188 h 523"/>
                <a:gd name="T78" fmla="*/ 419 w 677"/>
                <a:gd name="T79" fmla="*/ 311 h 523"/>
                <a:gd name="T80" fmla="*/ 413 w 677"/>
                <a:gd name="T81" fmla="*/ 391 h 523"/>
                <a:gd name="T82" fmla="*/ 28 w 677"/>
                <a:gd name="T83" fmla="*/ 427 h 523"/>
                <a:gd name="T84" fmla="*/ 98 w 677"/>
                <a:gd name="T85" fmla="*/ 225 h 523"/>
                <a:gd name="T86" fmla="*/ 182 w 677"/>
                <a:gd name="T87" fmla="*/ 112 h 523"/>
                <a:gd name="T88" fmla="*/ 270 w 677"/>
                <a:gd name="T89" fmla="*/ 230 h 523"/>
                <a:gd name="T90" fmla="*/ 182 w 677"/>
                <a:gd name="T91" fmla="*/ 112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7" h="523">
                  <a:moveTo>
                    <a:pt x="415" y="153"/>
                  </a:moveTo>
                  <a:cubicBezTo>
                    <a:pt x="447" y="153"/>
                    <a:pt x="477" y="153"/>
                    <a:pt x="508" y="153"/>
                  </a:cubicBezTo>
                  <a:cubicBezTo>
                    <a:pt x="530" y="153"/>
                    <a:pt x="532" y="155"/>
                    <a:pt x="532" y="177"/>
                  </a:cubicBezTo>
                  <a:cubicBezTo>
                    <a:pt x="532" y="215"/>
                    <a:pt x="532" y="254"/>
                    <a:pt x="532" y="292"/>
                  </a:cubicBezTo>
                  <a:cubicBezTo>
                    <a:pt x="532" y="297"/>
                    <a:pt x="532" y="302"/>
                    <a:pt x="532" y="307"/>
                  </a:cubicBezTo>
                  <a:cubicBezTo>
                    <a:pt x="533" y="307"/>
                    <a:pt x="535" y="308"/>
                    <a:pt x="537" y="309"/>
                  </a:cubicBezTo>
                  <a:cubicBezTo>
                    <a:pt x="548" y="289"/>
                    <a:pt x="561" y="269"/>
                    <a:pt x="570" y="248"/>
                  </a:cubicBezTo>
                  <a:cubicBezTo>
                    <a:pt x="590" y="204"/>
                    <a:pt x="594" y="158"/>
                    <a:pt x="586" y="110"/>
                  </a:cubicBezTo>
                  <a:cubicBezTo>
                    <a:pt x="585" y="108"/>
                    <a:pt x="585" y="106"/>
                    <a:pt x="585" y="103"/>
                  </a:cubicBezTo>
                  <a:cubicBezTo>
                    <a:pt x="584" y="95"/>
                    <a:pt x="586" y="87"/>
                    <a:pt x="595" y="86"/>
                  </a:cubicBezTo>
                  <a:cubicBezTo>
                    <a:pt x="605" y="84"/>
                    <a:pt x="609" y="91"/>
                    <a:pt x="611" y="99"/>
                  </a:cubicBezTo>
                  <a:cubicBezTo>
                    <a:pt x="612" y="107"/>
                    <a:pt x="614" y="115"/>
                    <a:pt x="614" y="123"/>
                  </a:cubicBezTo>
                  <a:cubicBezTo>
                    <a:pt x="621" y="206"/>
                    <a:pt x="599" y="279"/>
                    <a:pt x="541" y="340"/>
                  </a:cubicBezTo>
                  <a:cubicBezTo>
                    <a:pt x="530" y="352"/>
                    <a:pt x="529" y="355"/>
                    <a:pt x="533" y="378"/>
                  </a:cubicBezTo>
                  <a:cubicBezTo>
                    <a:pt x="557" y="372"/>
                    <a:pt x="581" y="367"/>
                    <a:pt x="605" y="362"/>
                  </a:cubicBezTo>
                  <a:cubicBezTo>
                    <a:pt x="634" y="356"/>
                    <a:pt x="662" y="374"/>
                    <a:pt x="670" y="404"/>
                  </a:cubicBezTo>
                  <a:cubicBezTo>
                    <a:pt x="677" y="431"/>
                    <a:pt x="663" y="463"/>
                    <a:pt x="636" y="471"/>
                  </a:cubicBezTo>
                  <a:cubicBezTo>
                    <a:pt x="576" y="487"/>
                    <a:pt x="516" y="502"/>
                    <a:pt x="456" y="516"/>
                  </a:cubicBezTo>
                  <a:cubicBezTo>
                    <a:pt x="425" y="523"/>
                    <a:pt x="395" y="515"/>
                    <a:pt x="365" y="504"/>
                  </a:cubicBezTo>
                  <a:cubicBezTo>
                    <a:pt x="308" y="481"/>
                    <a:pt x="251" y="459"/>
                    <a:pt x="194" y="436"/>
                  </a:cubicBezTo>
                  <a:cubicBezTo>
                    <a:pt x="172" y="426"/>
                    <a:pt x="149" y="430"/>
                    <a:pt x="127" y="429"/>
                  </a:cubicBezTo>
                  <a:cubicBezTo>
                    <a:pt x="124" y="454"/>
                    <a:pt x="124" y="454"/>
                    <a:pt x="100" y="454"/>
                  </a:cubicBezTo>
                  <a:cubicBezTo>
                    <a:pt x="73" y="454"/>
                    <a:pt x="46" y="453"/>
                    <a:pt x="19" y="454"/>
                  </a:cubicBezTo>
                  <a:cubicBezTo>
                    <a:pt x="6" y="454"/>
                    <a:pt x="0" y="449"/>
                    <a:pt x="0" y="436"/>
                  </a:cubicBezTo>
                  <a:cubicBezTo>
                    <a:pt x="0" y="362"/>
                    <a:pt x="0" y="289"/>
                    <a:pt x="0" y="215"/>
                  </a:cubicBezTo>
                  <a:cubicBezTo>
                    <a:pt x="0" y="202"/>
                    <a:pt x="6" y="197"/>
                    <a:pt x="18" y="198"/>
                  </a:cubicBezTo>
                  <a:cubicBezTo>
                    <a:pt x="36" y="198"/>
                    <a:pt x="53" y="198"/>
                    <a:pt x="72" y="198"/>
                  </a:cubicBezTo>
                  <a:cubicBezTo>
                    <a:pt x="72" y="169"/>
                    <a:pt x="69" y="142"/>
                    <a:pt x="73" y="115"/>
                  </a:cubicBezTo>
                  <a:cubicBezTo>
                    <a:pt x="76" y="91"/>
                    <a:pt x="85" y="68"/>
                    <a:pt x="91" y="44"/>
                  </a:cubicBezTo>
                  <a:cubicBezTo>
                    <a:pt x="94" y="35"/>
                    <a:pt x="100" y="27"/>
                    <a:pt x="111" y="31"/>
                  </a:cubicBezTo>
                  <a:cubicBezTo>
                    <a:pt x="122" y="36"/>
                    <a:pt x="120" y="45"/>
                    <a:pt x="116" y="54"/>
                  </a:cubicBezTo>
                  <a:cubicBezTo>
                    <a:pt x="97" y="98"/>
                    <a:pt x="91" y="143"/>
                    <a:pt x="98" y="189"/>
                  </a:cubicBezTo>
                  <a:cubicBezTo>
                    <a:pt x="99" y="192"/>
                    <a:pt x="99" y="194"/>
                    <a:pt x="100" y="196"/>
                  </a:cubicBezTo>
                  <a:cubicBezTo>
                    <a:pt x="123" y="200"/>
                    <a:pt x="123" y="200"/>
                    <a:pt x="127" y="228"/>
                  </a:cubicBezTo>
                  <a:cubicBezTo>
                    <a:pt x="135" y="228"/>
                    <a:pt x="144" y="228"/>
                    <a:pt x="154" y="228"/>
                  </a:cubicBezTo>
                  <a:cubicBezTo>
                    <a:pt x="154" y="222"/>
                    <a:pt x="154" y="217"/>
                    <a:pt x="155" y="212"/>
                  </a:cubicBezTo>
                  <a:cubicBezTo>
                    <a:pt x="155" y="178"/>
                    <a:pt x="154" y="144"/>
                    <a:pt x="155" y="110"/>
                  </a:cubicBezTo>
                  <a:cubicBezTo>
                    <a:pt x="155" y="88"/>
                    <a:pt x="158" y="85"/>
                    <a:pt x="180" y="85"/>
                  </a:cubicBezTo>
                  <a:cubicBezTo>
                    <a:pt x="210" y="85"/>
                    <a:pt x="240" y="85"/>
                    <a:pt x="272" y="85"/>
                  </a:cubicBezTo>
                  <a:cubicBezTo>
                    <a:pt x="272" y="63"/>
                    <a:pt x="271" y="43"/>
                    <a:pt x="272" y="22"/>
                  </a:cubicBezTo>
                  <a:cubicBezTo>
                    <a:pt x="272" y="2"/>
                    <a:pt x="274" y="0"/>
                    <a:pt x="294" y="0"/>
                  </a:cubicBezTo>
                  <a:cubicBezTo>
                    <a:pt x="328" y="0"/>
                    <a:pt x="361" y="0"/>
                    <a:pt x="394" y="0"/>
                  </a:cubicBezTo>
                  <a:cubicBezTo>
                    <a:pt x="412" y="0"/>
                    <a:pt x="415" y="2"/>
                    <a:pt x="415" y="20"/>
                  </a:cubicBezTo>
                  <a:cubicBezTo>
                    <a:pt x="415" y="63"/>
                    <a:pt x="415" y="107"/>
                    <a:pt x="415" y="153"/>
                  </a:cubicBezTo>
                  <a:close/>
                  <a:moveTo>
                    <a:pt x="126" y="402"/>
                  </a:moveTo>
                  <a:cubicBezTo>
                    <a:pt x="135" y="402"/>
                    <a:pt x="142" y="403"/>
                    <a:pt x="149" y="402"/>
                  </a:cubicBezTo>
                  <a:cubicBezTo>
                    <a:pt x="170" y="400"/>
                    <a:pt x="190" y="406"/>
                    <a:pt x="209" y="414"/>
                  </a:cubicBezTo>
                  <a:cubicBezTo>
                    <a:pt x="266" y="437"/>
                    <a:pt x="324" y="459"/>
                    <a:pt x="382" y="481"/>
                  </a:cubicBezTo>
                  <a:cubicBezTo>
                    <a:pt x="409" y="492"/>
                    <a:pt x="438" y="495"/>
                    <a:pt x="467" y="487"/>
                  </a:cubicBezTo>
                  <a:cubicBezTo>
                    <a:pt x="517" y="475"/>
                    <a:pt x="567" y="462"/>
                    <a:pt x="617" y="449"/>
                  </a:cubicBezTo>
                  <a:cubicBezTo>
                    <a:pt x="639" y="444"/>
                    <a:pt x="649" y="428"/>
                    <a:pt x="645" y="410"/>
                  </a:cubicBezTo>
                  <a:cubicBezTo>
                    <a:pt x="640" y="393"/>
                    <a:pt x="624" y="384"/>
                    <a:pt x="603" y="389"/>
                  </a:cubicBezTo>
                  <a:cubicBezTo>
                    <a:pt x="567" y="397"/>
                    <a:pt x="532" y="405"/>
                    <a:pt x="496" y="414"/>
                  </a:cubicBezTo>
                  <a:cubicBezTo>
                    <a:pt x="460" y="423"/>
                    <a:pt x="424" y="426"/>
                    <a:pt x="387" y="412"/>
                  </a:cubicBezTo>
                  <a:cubicBezTo>
                    <a:pt x="345" y="396"/>
                    <a:pt x="304" y="380"/>
                    <a:pt x="262" y="364"/>
                  </a:cubicBezTo>
                  <a:cubicBezTo>
                    <a:pt x="252" y="361"/>
                    <a:pt x="245" y="356"/>
                    <a:pt x="249" y="345"/>
                  </a:cubicBezTo>
                  <a:cubicBezTo>
                    <a:pt x="254" y="334"/>
                    <a:pt x="262" y="336"/>
                    <a:pt x="271" y="339"/>
                  </a:cubicBezTo>
                  <a:cubicBezTo>
                    <a:pt x="296" y="349"/>
                    <a:pt x="322" y="359"/>
                    <a:pt x="348" y="369"/>
                  </a:cubicBezTo>
                  <a:cubicBezTo>
                    <a:pt x="370" y="378"/>
                    <a:pt x="389" y="371"/>
                    <a:pt x="396" y="352"/>
                  </a:cubicBezTo>
                  <a:cubicBezTo>
                    <a:pt x="404" y="333"/>
                    <a:pt x="396" y="316"/>
                    <a:pt x="373" y="306"/>
                  </a:cubicBezTo>
                  <a:cubicBezTo>
                    <a:pt x="334" y="290"/>
                    <a:pt x="295" y="274"/>
                    <a:pt x="257" y="258"/>
                  </a:cubicBezTo>
                  <a:cubicBezTo>
                    <a:pt x="253" y="257"/>
                    <a:pt x="250" y="255"/>
                    <a:pt x="247" y="255"/>
                  </a:cubicBezTo>
                  <a:cubicBezTo>
                    <a:pt x="207" y="255"/>
                    <a:pt x="167" y="255"/>
                    <a:pt x="126" y="255"/>
                  </a:cubicBezTo>
                  <a:cubicBezTo>
                    <a:pt x="126" y="304"/>
                    <a:pt x="126" y="352"/>
                    <a:pt x="126" y="402"/>
                  </a:cubicBezTo>
                  <a:close/>
                  <a:moveTo>
                    <a:pt x="387" y="284"/>
                  </a:moveTo>
                  <a:cubicBezTo>
                    <a:pt x="387" y="197"/>
                    <a:pt x="387" y="112"/>
                    <a:pt x="387" y="27"/>
                  </a:cubicBezTo>
                  <a:cubicBezTo>
                    <a:pt x="357" y="27"/>
                    <a:pt x="328" y="27"/>
                    <a:pt x="299" y="27"/>
                  </a:cubicBezTo>
                  <a:cubicBezTo>
                    <a:pt x="299" y="29"/>
                    <a:pt x="298" y="31"/>
                    <a:pt x="298" y="33"/>
                  </a:cubicBezTo>
                  <a:cubicBezTo>
                    <a:pt x="298" y="102"/>
                    <a:pt x="298" y="170"/>
                    <a:pt x="298" y="238"/>
                  </a:cubicBezTo>
                  <a:cubicBezTo>
                    <a:pt x="298" y="242"/>
                    <a:pt x="301" y="247"/>
                    <a:pt x="304" y="249"/>
                  </a:cubicBezTo>
                  <a:cubicBezTo>
                    <a:pt x="331" y="261"/>
                    <a:pt x="358" y="272"/>
                    <a:pt x="387" y="284"/>
                  </a:cubicBezTo>
                  <a:close/>
                  <a:moveTo>
                    <a:pt x="413" y="391"/>
                  </a:moveTo>
                  <a:cubicBezTo>
                    <a:pt x="442" y="400"/>
                    <a:pt x="467" y="393"/>
                    <a:pt x="492" y="388"/>
                  </a:cubicBezTo>
                  <a:cubicBezTo>
                    <a:pt x="503" y="386"/>
                    <a:pt x="506" y="381"/>
                    <a:pt x="506" y="371"/>
                  </a:cubicBezTo>
                  <a:cubicBezTo>
                    <a:pt x="505" y="312"/>
                    <a:pt x="506" y="253"/>
                    <a:pt x="505" y="194"/>
                  </a:cubicBezTo>
                  <a:cubicBezTo>
                    <a:pt x="505" y="189"/>
                    <a:pt x="505" y="185"/>
                    <a:pt x="505" y="180"/>
                  </a:cubicBezTo>
                  <a:cubicBezTo>
                    <a:pt x="474" y="180"/>
                    <a:pt x="445" y="180"/>
                    <a:pt x="416" y="180"/>
                  </a:cubicBezTo>
                  <a:cubicBezTo>
                    <a:pt x="415" y="183"/>
                    <a:pt x="415" y="186"/>
                    <a:pt x="415" y="188"/>
                  </a:cubicBezTo>
                  <a:cubicBezTo>
                    <a:pt x="415" y="224"/>
                    <a:pt x="414" y="261"/>
                    <a:pt x="415" y="297"/>
                  </a:cubicBezTo>
                  <a:cubicBezTo>
                    <a:pt x="415" y="302"/>
                    <a:pt x="417" y="307"/>
                    <a:pt x="419" y="311"/>
                  </a:cubicBezTo>
                  <a:cubicBezTo>
                    <a:pt x="428" y="330"/>
                    <a:pt x="427" y="347"/>
                    <a:pt x="419" y="366"/>
                  </a:cubicBezTo>
                  <a:cubicBezTo>
                    <a:pt x="416" y="374"/>
                    <a:pt x="415" y="383"/>
                    <a:pt x="413" y="391"/>
                  </a:cubicBezTo>
                  <a:close/>
                  <a:moveTo>
                    <a:pt x="28" y="225"/>
                  </a:moveTo>
                  <a:cubicBezTo>
                    <a:pt x="28" y="293"/>
                    <a:pt x="28" y="359"/>
                    <a:pt x="28" y="427"/>
                  </a:cubicBezTo>
                  <a:cubicBezTo>
                    <a:pt x="51" y="427"/>
                    <a:pt x="75" y="427"/>
                    <a:pt x="98" y="427"/>
                  </a:cubicBezTo>
                  <a:cubicBezTo>
                    <a:pt x="98" y="359"/>
                    <a:pt x="98" y="292"/>
                    <a:pt x="98" y="225"/>
                  </a:cubicBezTo>
                  <a:cubicBezTo>
                    <a:pt x="75" y="225"/>
                    <a:pt x="52" y="225"/>
                    <a:pt x="28" y="225"/>
                  </a:cubicBezTo>
                  <a:close/>
                  <a:moveTo>
                    <a:pt x="182" y="112"/>
                  </a:moveTo>
                  <a:cubicBezTo>
                    <a:pt x="182" y="151"/>
                    <a:pt x="182" y="189"/>
                    <a:pt x="182" y="230"/>
                  </a:cubicBezTo>
                  <a:cubicBezTo>
                    <a:pt x="211" y="230"/>
                    <a:pt x="240" y="230"/>
                    <a:pt x="270" y="230"/>
                  </a:cubicBezTo>
                  <a:cubicBezTo>
                    <a:pt x="270" y="193"/>
                    <a:pt x="270" y="153"/>
                    <a:pt x="270" y="112"/>
                  </a:cubicBezTo>
                  <a:cubicBezTo>
                    <a:pt x="240" y="112"/>
                    <a:pt x="211" y="112"/>
                    <a:pt x="182"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17" name="Freeform 6"/>
            <p:cNvSpPr/>
            <p:nvPr/>
          </p:nvSpPr>
          <p:spPr bwMode="auto">
            <a:xfrm>
              <a:off x="893278" y="1568757"/>
              <a:ext cx="153233" cy="49801"/>
            </a:xfrm>
            <a:custGeom>
              <a:avLst/>
              <a:gdLst>
                <a:gd name="T0" fmla="*/ 185 w 293"/>
                <a:gd name="T1" fmla="*/ 0 h 93"/>
                <a:gd name="T2" fmla="*/ 276 w 293"/>
                <a:gd name="T3" fmla="*/ 19 h 93"/>
                <a:gd name="T4" fmla="*/ 289 w 293"/>
                <a:gd name="T5" fmla="*/ 39 h 93"/>
                <a:gd name="T6" fmla="*/ 267 w 293"/>
                <a:gd name="T7" fmla="*/ 44 h 93"/>
                <a:gd name="T8" fmla="*/ 25 w 293"/>
                <a:gd name="T9" fmla="*/ 88 h 93"/>
                <a:gd name="T10" fmla="*/ 19 w 293"/>
                <a:gd name="T11" fmla="*/ 93 h 93"/>
                <a:gd name="T12" fmla="*/ 1 w 293"/>
                <a:gd name="T13" fmla="*/ 92 h 93"/>
                <a:gd name="T14" fmla="*/ 3 w 293"/>
                <a:gd name="T15" fmla="*/ 73 h 93"/>
                <a:gd name="T16" fmla="*/ 90 w 293"/>
                <a:gd name="T17" fmla="*/ 21 h 93"/>
                <a:gd name="T18" fmla="*/ 185 w 293"/>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93">
                  <a:moveTo>
                    <a:pt x="185" y="0"/>
                  </a:moveTo>
                  <a:cubicBezTo>
                    <a:pt x="216" y="6"/>
                    <a:pt x="246" y="13"/>
                    <a:pt x="276" y="19"/>
                  </a:cubicBezTo>
                  <a:cubicBezTo>
                    <a:pt x="286" y="22"/>
                    <a:pt x="293" y="28"/>
                    <a:pt x="289" y="39"/>
                  </a:cubicBezTo>
                  <a:cubicBezTo>
                    <a:pt x="284" y="49"/>
                    <a:pt x="276" y="47"/>
                    <a:pt x="267" y="44"/>
                  </a:cubicBezTo>
                  <a:cubicBezTo>
                    <a:pt x="178" y="16"/>
                    <a:pt x="98" y="30"/>
                    <a:pt x="25" y="88"/>
                  </a:cubicBezTo>
                  <a:cubicBezTo>
                    <a:pt x="23" y="90"/>
                    <a:pt x="21" y="93"/>
                    <a:pt x="19" y="93"/>
                  </a:cubicBezTo>
                  <a:cubicBezTo>
                    <a:pt x="13" y="93"/>
                    <a:pt x="7" y="92"/>
                    <a:pt x="1" y="92"/>
                  </a:cubicBezTo>
                  <a:cubicBezTo>
                    <a:pt x="1" y="86"/>
                    <a:pt x="0" y="76"/>
                    <a:pt x="3" y="73"/>
                  </a:cubicBezTo>
                  <a:cubicBezTo>
                    <a:pt x="28" y="49"/>
                    <a:pt x="57" y="31"/>
                    <a:pt x="90" y="21"/>
                  </a:cubicBezTo>
                  <a:cubicBezTo>
                    <a:pt x="120" y="11"/>
                    <a:pt x="153" y="7"/>
                    <a:pt x="1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18" name="Freeform 7"/>
            <p:cNvSpPr/>
            <p:nvPr/>
          </p:nvSpPr>
          <p:spPr bwMode="auto">
            <a:xfrm>
              <a:off x="1051619" y="1589188"/>
              <a:ext cx="72786" cy="83001"/>
            </a:xfrm>
            <a:custGeom>
              <a:avLst/>
              <a:gdLst>
                <a:gd name="T0" fmla="*/ 13 w 137"/>
                <a:gd name="T1" fmla="*/ 156 h 156"/>
                <a:gd name="T2" fmla="*/ 2 w 137"/>
                <a:gd name="T3" fmla="*/ 147 h 156"/>
                <a:gd name="T4" fmla="*/ 5 w 137"/>
                <a:gd name="T5" fmla="*/ 131 h 156"/>
                <a:gd name="T6" fmla="*/ 58 w 137"/>
                <a:gd name="T7" fmla="*/ 69 h 156"/>
                <a:gd name="T8" fmla="*/ 107 w 137"/>
                <a:gd name="T9" fmla="*/ 13 h 156"/>
                <a:gd name="T10" fmla="*/ 128 w 137"/>
                <a:gd name="T11" fmla="*/ 8 h 156"/>
                <a:gd name="T12" fmla="*/ 127 w 137"/>
                <a:gd name="T13" fmla="*/ 30 h 156"/>
                <a:gd name="T14" fmla="*/ 24 w 137"/>
                <a:gd name="T15" fmla="*/ 147 h 156"/>
                <a:gd name="T16" fmla="*/ 13 w 137"/>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56">
                  <a:moveTo>
                    <a:pt x="13" y="156"/>
                  </a:moveTo>
                  <a:cubicBezTo>
                    <a:pt x="8" y="153"/>
                    <a:pt x="2" y="150"/>
                    <a:pt x="2" y="147"/>
                  </a:cubicBezTo>
                  <a:cubicBezTo>
                    <a:pt x="0" y="142"/>
                    <a:pt x="2" y="135"/>
                    <a:pt x="5" y="131"/>
                  </a:cubicBezTo>
                  <a:cubicBezTo>
                    <a:pt x="22" y="110"/>
                    <a:pt x="40" y="90"/>
                    <a:pt x="58" y="69"/>
                  </a:cubicBezTo>
                  <a:cubicBezTo>
                    <a:pt x="74" y="51"/>
                    <a:pt x="90" y="32"/>
                    <a:pt x="107" y="13"/>
                  </a:cubicBezTo>
                  <a:cubicBezTo>
                    <a:pt x="113" y="6"/>
                    <a:pt x="120" y="0"/>
                    <a:pt x="128" y="8"/>
                  </a:cubicBezTo>
                  <a:cubicBezTo>
                    <a:pt x="137" y="15"/>
                    <a:pt x="133" y="23"/>
                    <a:pt x="127" y="30"/>
                  </a:cubicBezTo>
                  <a:cubicBezTo>
                    <a:pt x="93" y="69"/>
                    <a:pt x="59" y="108"/>
                    <a:pt x="24" y="147"/>
                  </a:cubicBezTo>
                  <a:cubicBezTo>
                    <a:pt x="21" y="151"/>
                    <a:pt x="18" y="153"/>
                    <a:pt x="13"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19" name="Freeform 8"/>
            <p:cNvSpPr/>
            <p:nvPr/>
          </p:nvSpPr>
          <p:spPr bwMode="auto">
            <a:xfrm>
              <a:off x="1049065" y="1590465"/>
              <a:ext cx="34477" cy="34477"/>
            </a:xfrm>
            <a:custGeom>
              <a:avLst/>
              <a:gdLst>
                <a:gd name="T0" fmla="*/ 34 w 67"/>
                <a:gd name="T1" fmla="*/ 0 h 65"/>
                <a:gd name="T2" fmla="*/ 66 w 67"/>
                <a:gd name="T3" fmla="*/ 32 h 65"/>
                <a:gd name="T4" fmla="*/ 33 w 67"/>
                <a:gd name="T5" fmla="*/ 65 h 65"/>
                <a:gd name="T6" fmla="*/ 1 w 67"/>
                <a:gd name="T7" fmla="*/ 32 h 65"/>
                <a:gd name="T8" fmla="*/ 34 w 67"/>
                <a:gd name="T9" fmla="*/ 0 h 65"/>
              </a:gdLst>
              <a:ahLst/>
              <a:cxnLst>
                <a:cxn ang="0">
                  <a:pos x="T0" y="T1"/>
                </a:cxn>
                <a:cxn ang="0">
                  <a:pos x="T2" y="T3"/>
                </a:cxn>
                <a:cxn ang="0">
                  <a:pos x="T4" y="T5"/>
                </a:cxn>
                <a:cxn ang="0">
                  <a:pos x="T6" y="T7"/>
                </a:cxn>
                <a:cxn ang="0">
                  <a:pos x="T8" y="T9"/>
                </a:cxn>
              </a:cxnLst>
              <a:rect l="0" t="0" r="r" b="b"/>
              <a:pathLst>
                <a:path w="67" h="65">
                  <a:moveTo>
                    <a:pt x="34" y="0"/>
                  </a:moveTo>
                  <a:cubicBezTo>
                    <a:pt x="53" y="0"/>
                    <a:pt x="66" y="14"/>
                    <a:pt x="66" y="32"/>
                  </a:cubicBezTo>
                  <a:cubicBezTo>
                    <a:pt x="67" y="51"/>
                    <a:pt x="52" y="65"/>
                    <a:pt x="33" y="65"/>
                  </a:cubicBezTo>
                  <a:cubicBezTo>
                    <a:pt x="15" y="64"/>
                    <a:pt x="1" y="50"/>
                    <a:pt x="1" y="32"/>
                  </a:cubicBezTo>
                  <a:cubicBezTo>
                    <a:pt x="0" y="14"/>
                    <a:pt x="16"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35" name="Freeform 9"/>
            <p:cNvSpPr/>
            <p:nvPr/>
          </p:nvSpPr>
          <p:spPr bwMode="auto">
            <a:xfrm>
              <a:off x="1087374" y="1638989"/>
              <a:ext cx="34477" cy="35754"/>
            </a:xfrm>
            <a:custGeom>
              <a:avLst/>
              <a:gdLst>
                <a:gd name="T0" fmla="*/ 34 w 67"/>
                <a:gd name="T1" fmla="*/ 66 h 66"/>
                <a:gd name="T2" fmla="*/ 1 w 67"/>
                <a:gd name="T3" fmla="*/ 34 h 66"/>
                <a:gd name="T4" fmla="*/ 33 w 67"/>
                <a:gd name="T5" fmla="*/ 0 h 66"/>
                <a:gd name="T6" fmla="*/ 66 w 67"/>
                <a:gd name="T7" fmla="*/ 32 h 66"/>
                <a:gd name="T8" fmla="*/ 34 w 67"/>
                <a:gd name="T9" fmla="*/ 66 h 66"/>
              </a:gdLst>
              <a:ahLst/>
              <a:cxnLst>
                <a:cxn ang="0">
                  <a:pos x="T0" y="T1"/>
                </a:cxn>
                <a:cxn ang="0">
                  <a:pos x="T2" y="T3"/>
                </a:cxn>
                <a:cxn ang="0">
                  <a:pos x="T4" y="T5"/>
                </a:cxn>
                <a:cxn ang="0">
                  <a:pos x="T6" y="T7"/>
                </a:cxn>
                <a:cxn ang="0">
                  <a:pos x="T8" y="T9"/>
                </a:cxn>
              </a:cxnLst>
              <a:rect l="0" t="0" r="r" b="b"/>
              <a:pathLst>
                <a:path w="67" h="66">
                  <a:moveTo>
                    <a:pt x="34" y="66"/>
                  </a:moveTo>
                  <a:cubicBezTo>
                    <a:pt x="16" y="66"/>
                    <a:pt x="1" y="52"/>
                    <a:pt x="1" y="34"/>
                  </a:cubicBezTo>
                  <a:cubicBezTo>
                    <a:pt x="0" y="16"/>
                    <a:pt x="15" y="0"/>
                    <a:pt x="33" y="0"/>
                  </a:cubicBezTo>
                  <a:cubicBezTo>
                    <a:pt x="50" y="0"/>
                    <a:pt x="66" y="15"/>
                    <a:pt x="66" y="32"/>
                  </a:cubicBezTo>
                  <a:cubicBezTo>
                    <a:pt x="67" y="51"/>
                    <a:pt x="53" y="66"/>
                    <a:pt x="34"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38" name="Freeform 10"/>
            <p:cNvSpPr/>
            <p:nvPr/>
          </p:nvSpPr>
          <p:spPr bwMode="auto">
            <a:xfrm>
              <a:off x="872847" y="1627496"/>
              <a:ext cx="14046" cy="15323"/>
            </a:xfrm>
            <a:custGeom>
              <a:avLst/>
              <a:gdLst>
                <a:gd name="T0" fmla="*/ 13 w 26"/>
                <a:gd name="T1" fmla="*/ 30 h 30"/>
                <a:gd name="T2" fmla="*/ 0 w 26"/>
                <a:gd name="T3" fmla="*/ 14 h 30"/>
                <a:gd name="T4" fmla="*/ 12 w 26"/>
                <a:gd name="T5" fmla="*/ 0 h 30"/>
                <a:gd name="T6" fmla="*/ 25 w 26"/>
                <a:gd name="T7" fmla="*/ 13 h 30"/>
                <a:gd name="T8" fmla="*/ 13 w 26"/>
                <a:gd name="T9" fmla="*/ 30 h 30"/>
              </a:gdLst>
              <a:ahLst/>
              <a:cxnLst>
                <a:cxn ang="0">
                  <a:pos x="T0" y="T1"/>
                </a:cxn>
                <a:cxn ang="0">
                  <a:pos x="T2" y="T3"/>
                </a:cxn>
                <a:cxn ang="0">
                  <a:pos x="T4" y="T5"/>
                </a:cxn>
                <a:cxn ang="0">
                  <a:pos x="T6" y="T7"/>
                </a:cxn>
                <a:cxn ang="0">
                  <a:pos x="T8" y="T9"/>
                </a:cxn>
              </a:cxnLst>
              <a:rect l="0" t="0" r="r" b="b"/>
              <a:pathLst>
                <a:path w="26" h="30">
                  <a:moveTo>
                    <a:pt x="13" y="30"/>
                  </a:moveTo>
                  <a:cubicBezTo>
                    <a:pt x="7" y="23"/>
                    <a:pt x="0" y="18"/>
                    <a:pt x="0" y="14"/>
                  </a:cubicBezTo>
                  <a:cubicBezTo>
                    <a:pt x="1" y="9"/>
                    <a:pt x="8" y="4"/>
                    <a:pt x="12" y="0"/>
                  </a:cubicBezTo>
                  <a:cubicBezTo>
                    <a:pt x="16" y="4"/>
                    <a:pt x="23" y="8"/>
                    <a:pt x="25" y="13"/>
                  </a:cubicBezTo>
                  <a:cubicBezTo>
                    <a:pt x="26" y="17"/>
                    <a:pt x="19" y="22"/>
                    <a:pt x="1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grpSp>
      <p:grpSp>
        <p:nvGrpSpPr>
          <p:cNvPr id="141" name="Group 85"/>
          <p:cNvGrpSpPr>
            <a:grpSpLocks noChangeAspect="1"/>
          </p:cNvGrpSpPr>
          <p:nvPr/>
        </p:nvGrpSpPr>
        <p:grpSpPr>
          <a:xfrm>
            <a:off x="795420" y="4280584"/>
            <a:ext cx="379634" cy="377708"/>
            <a:chOff x="2371" y="3663"/>
            <a:chExt cx="394" cy="392"/>
          </a:xfrm>
          <a:gradFill flip="none" rotWithShape="1">
            <a:gsLst>
              <a:gs pos="0">
                <a:schemeClr val="accent1"/>
              </a:gs>
              <a:gs pos="100000">
                <a:schemeClr val="accent1">
                  <a:lumMod val="75000"/>
                </a:schemeClr>
              </a:gs>
            </a:gsLst>
            <a:lin ang="0" scaled="1"/>
          </a:gradFill>
        </p:grpSpPr>
        <p:sp>
          <p:nvSpPr>
            <p:cNvPr id="142" name="Freeform 86"/>
            <p:cNvSpPr>
              <a:spLocks noEditPoints="1"/>
            </p:cNvSpPr>
            <p:nvPr/>
          </p:nvSpPr>
          <p:spPr bwMode="auto">
            <a:xfrm>
              <a:off x="2371" y="3663"/>
              <a:ext cx="394" cy="392"/>
            </a:xfrm>
            <a:custGeom>
              <a:avLst/>
              <a:gdLst>
                <a:gd name="T0" fmla="*/ 216 w 652"/>
                <a:gd name="T1" fmla="*/ 367 h 650"/>
                <a:gd name="T2" fmla="*/ 315 w 652"/>
                <a:gd name="T3" fmla="*/ 650 h 650"/>
                <a:gd name="T4" fmla="*/ 23 w 652"/>
                <a:gd name="T5" fmla="*/ 556 h 650"/>
                <a:gd name="T6" fmla="*/ 108 w 652"/>
                <a:gd name="T7" fmla="*/ 365 h 650"/>
                <a:gd name="T8" fmla="*/ 29 w 652"/>
                <a:gd name="T9" fmla="*/ 273 h 650"/>
                <a:gd name="T10" fmla="*/ 43 w 652"/>
                <a:gd name="T11" fmla="*/ 208 h 650"/>
                <a:gd name="T12" fmla="*/ 316 w 652"/>
                <a:gd name="T13" fmla="*/ 208 h 650"/>
                <a:gd name="T14" fmla="*/ 610 w 652"/>
                <a:gd name="T15" fmla="*/ 0 h 650"/>
                <a:gd name="T16" fmla="*/ 649 w 652"/>
                <a:gd name="T17" fmla="*/ 222 h 650"/>
                <a:gd name="T18" fmla="*/ 285 w 652"/>
                <a:gd name="T19" fmla="*/ 273 h 650"/>
                <a:gd name="T20" fmla="*/ 294 w 652"/>
                <a:gd name="T21" fmla="*/ 209 h 650"/>
                <a:gd name="T22" fmla="*/ 232 w 652"/>
                <a:gd name="T23" fmla="*/ 62 h 650"/>
                <a:gd name="T24" fmla="*/ 66 w 652"/>
                <a:gd name="T25" fmla="*/ 22 h 650"/>
                <a:gd name="T26" fmla="*/ 128 w 652"/>
                <a:gd name="T27" fmla="*/ 169 h 650"/>
                <a:gd name="T28" fmla="*/ 526 w 652"/>
                <a:gd name="T29" fmla="*/ 62 h 650"/>
                <a:gd name="T30" fmla="*/ 360 w 652"/>
                <a:gd name="T31" fmla="*/ 22 h 650"/>
                <a:gd name="T32" fmla="*/ 422 w 652"/>
                <a:gd name="T33" fmla="*/ 169 h 650"/>
                <a:gd name="T34" fmla="*/ 588 w 652"/>
                <a:gd name="T35" fmla="*/ 209 h 650"/>
                <a:gd name="T36" fmla="*/ 526 w 652"/>
                <a:gd name="T37" fmla="*/ 62 h 650"/>
                <a:gd name="T38" fmla="*/ 156 w 652"/>
                <a:gd name="T39" fmla="*/ 378 h 650"/>
                <a:gd name="T40" fmla="*/ 96 w 652"/>
                <a:gd name="T41" fmla="*/ 545 h 650"/>
                <a:gd name="T42" fmla="*/ 153 w 652"/>
                <a:gd name="T43" fmla="*/ 515 h 650"/>
                <a:gd name="T44" fmla="*/ 65 w 652"/>
                <a:gd name="T45" fmla="*/ 494 h 650"/>
                <a:gd name="T46" fmla="*/ 136 w 652"/>
                <a:gd name="T47" fmla="*/ 419 h 650"/>
                <a:gd name="T48" fmla="*/ 264 w 652"/>
                <a:gd name="T49" fmla="*/ 492 h 650"/>
                <a:gd name="T50" fmla="*/ 294 w 652"/>
                <a:gd name="T51" fmla="*/ 629 h 650"/>
                <a:gd name="T52" fmla="*/ 242 w 652"/>
                <a:gd name="T53" fmla="*/ 493 h 650"/>
                <a:gd name="T54" fmla="*/ 117 w 652"/>
                <a:gd name="T55" fmla="*/ 442 h 650"/>
                <a:gd name="T56" fmla="*/ 148 w 652"/>
                <a:gd name="T57" fmla="*/ 493 h 650"/>
                <a:gd name="T58" fmla="*/ 118 w 652"/>
                <a:gd name="T59" fmla="*/ 567 h 650"/>
                <a:gd name="T60" fmla="*/ 159 w 652"/>
                <a:gd name="T61" fmla="*/ 231 h 650"/>
                <a:gd name="T62" fmla="*/ 222 w 652"/>
                <a:gd name="T63" fmla="*/ 294 h 650"/>
                <a:gd name="T64" fmla="*/ 249 w 652"/>
                <a:gd name="T65" fmla="*/ 252 h 650"/>
                <a:gd name="T66" fmla="*/ 630 w 652"/>
                <a:gd name="T67" fmla="*/ 232 h 650"/>
                <a:gd name="T68" fmla="*/ 55 w 652"/>
                <a:gd name="T69" fmla="*/ 567 h 650"/>
                <a:gd name="T70" fmla="*/ 99 w 652"/>
                <a:gd name="T71" fmla="*/ 232 h 650"/>
                <a:gd name="T72" fmla="*/ 99 w 652"/>
                <a:gd name="T73" fmla="*/ 232 h 650"/>
                <a:gd name="T74" fmla="*/ 210 w 652"/>
                <a:gd name="T75" fmla="*/ 40 h 650"/>
                <a:gd name="T76" fmla="*/ 443 w 652"/>
                <a:gd name="T77" fmla="*/ 41 h 650"/>
                <a:gd name="T78" fmla="*/ 443 w 652"/>
                <a:gd name="T79" fmla="*/ 22 h 650"/>
                <a:gd name="T80" fmla="*/ 150 w 652"/>
                <a:gd name="T81" fmla="*/ 208 h 650"/>
                <a:gd name="T82" fmla="*/ 150 w 652"/>
                <a:gd name="T83" fmla="*/ 189 h 650"/>
                <a:gd name="T84" fmla="*/ 444 w 652"/>
                <a:gd name="T85" fmla="*/ 20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2" h="650">
                  <a:moveTo>
                    <a:pt x="241" y="273"/>
                  </a:moveTo>
                  <a:cubicBezTo>
                    <a:pt x="247" y="310"/>
                    <a:pt x="236" y="339"/>
                    <a:pt x="207" y="363"/>
                  </a:cubicBezTo>
                  <a:cubicBezTo>
                    <a:pt x="211" y="364"/>
                    <a:pt x="214" y="366"/>
                    <a:pt x="216" y="367"/>
                  </a:cubicBezTo>
                  <a:cubicBezTo>
                    <a:pt x="278" y="395"/>
                    <a:pt x="313" y="442"/>
                    <a:pt x="316" y="510"/>
                  </a:cubicBezTo>
                  <a:cubicBezTo>
                    <a:pt x="318" y="554"/>
                    <a:pt x="316" y="599"/>
                    <a:pt x="316" y="643"/>
                  </a:cubicBezTo>
                  <a:cubicBezTo>
                    <a:pt x="316" y="645"/>
                    <a:pt x="316" y="647"/>
                    <a:pt x="315" y="650"/>
                  </a:cubicBezTo>
                  <a:cubicBezTo>
                    <a:pt x="222" y="650"/>
                    <a:pt x="128" y="650"/>
                    <a:pt x="33" y="650"/>
                  </a:cubicBezTo>
                  <a:cubicBezTo>
                    <a:pt x="33" y="625"/>
                    <a:pt x="33" y="601"/>
                    <a:pt x="33" y="577"/>
                  </a:cubicBezTo>
                  <a:cubicBezTo>
                    <a:pt x="33" y="568"/>
                    <a:pt x="32" y="561"/>
                    <a:pt x="23" y="556"/>
                  </a:cubicBezTo>
                  <a:cubicBezTo>
                    <a:pt x="6" y="544"/>
                    <a:pt x="0" y="526"/>
                    <a:pt x="2" y="506"/>
                  </a:cubicBezTo>
                  <a:cubicBezTo>
                    <a:pt x="7" y="440"/>
                    <a:pt x="41" y="394"/>
                    <a:pt x="102" y="367"/>
                  </a:cubicBezTo>
                  <a:cubicBezTo>
                    <a:pt x="104" y="366"/>
                    <a:pt x="106" y="366"/>
                    <a:pt x="108" y="365"/>
                  </a:cubicBezTo>
                  <a:cubicBezTo>
                    <a:pt x="109" y="364"/>
                    <a:pt x="109" y="364"/>
                    <a:pt x="110" y="362"/>
                  </a:cubicBezTo>
                  <a:cubicBezTo>
                    <a:pt x="82" y="340"/>
                    <a:pt x="70" y="311"/>
                    <a:pt x="77" y="273"/>
                  </a:cubicBezTo>
                  <a:cubicBezTo>
                    <a:pt x="61" y="273"/>
                    <a:pt x="45" y="273"/>
                    <a:pt x="29" y="273"/>
                  </a:cubicBezTo>
                  <a:cubicBezTo>
                    <a:pt x="8" y="272"/>
                    <a:pt x="2" y="266"/>
                    <a:pt x="1" y="243"/>
                  </a:cubicBezTo>
                  <a:cubicBezTo>
                    <a:pt x="1" y="217"/>
                    <a:pt x="6" y="210"/>
                    <a:pt x="28" y="209"/>
                  </a:cubicBezTo>
                  <a:cubicBezTo>
                    <a:pt x="33" y="209"/>
                    <a:pt x="37" y="209"/>
                    <a:pt x="43" y="208"/>
                  </a:cubicBezTo>
                  <a:cubicBezTo>
                    <a:pt x="43" y="139"/>
                    <a:pt x="43" y="70"/>
                    <a:pt x="43" y="1"/>
                  </a:cubicBezTo>
                  <a:cubicBezTo>
                    <a:pt x="135" y="1"/>
                    <a:pt x="224" y="1"/>
                    <a:pt x="316" y="1"/>
                  </a:cubicBezTo>
                  <a:cubicBezTo>
                    <a:pt x="316" y="69"/>
                    <a:pt x="316" y="138"/>
                    <a:pt x="316" y="208"/>
                  </a:cubicBezTo>
                  <a:cubicBezTo>
                    <a:pt x="323" y="208"/>
                    <a:pt x="329" y="208"/>
                    <a:pt x="337" y="208"/>
                  </a:cubicBezTo>
                  <a:cubicBezTo>
                    <a:pt x="337" y="139"/>
                    <a:pt x="337" y="70"/>
                    <a:pt x="337" y="0"/>
                  </a:cubicBezTo>
                  <a:cubicBezTo>
                    <a:pt x="429" y="0"/>
                    <a:pt x="519" y="0"/>
                    <a:pt x="610" y="0"/>
                  </a:cubicBezTo>
                  <a:cubicBezTo>
                    <a:pt x="610" y="70"/>
                    <a:pt x="610" y="138"/>
                    <a:pt x="610" y="208"/>
                  </a:cubicBezTo>
                  <a:cubicBezTo>
                    <a:pt x="615" y="208"/>
                    <a:pt x="618" y="209"/>
                    <a:pt x="622" y="209"/>
                  </a:cubicBezTo>
                  <a:cubicBezTo>
                    <a:pt x="633" y="209"/>
                    <a:pt x="647" y="209"/>
                    <a:pt x="649" y="222"/>
                  </a:cubicBezTo>
                  <a:cubicBezTo>
                    <a:pt x="652" y="235"/>
                    <a:pt x="652" y="250"/>
                    <a:pt x="648" y="262"/>
                  </a:cubicBezTo>
                  <a:cubicBezTo>
                    <a:pt x="646" y="268"/>
                    <a:pt x="631" y="272"/>
                    <a:pt x="623" y="272"/>
                  </a:cubicBezTo>
                  <a:cubicBezTo>
                    <a:pt x="510" y="273"/>
                    <a:pt x="398" y="273"/>
                    <a:pt x="285" y="273"/>
                  </a:cubicBezTo>
                  <a:cubicBezTo>
                    <a:pt x="271" y="273"/>
                    <a:pt x="256" y="273"/>
                    <a:pt x="241" y="273"/>
                  </a:cubicBezTo>
                  <a:close/>
                  <a:moveTo>
                    <a:pt x="232" y="209"/>
                  </a:moveTo>
                  <a:cubicBezTo>
                    <a:pt x="254" y="209"/>
                    <a:pt x="274" y="209"/>
                    <a:pt x="294" y="209"/>
                  </a:cubicBezTo>
                  <a:cubicBezTo>
                    <a:pt x="294" y="146"/>
                    <a:pt x="294" y="84"/>
                    <a:pt x="294" y="22"/>
                  </a:cubicBezTo>
                  <a:cubicBezTo>
                    <a:pt x="273" y="22"/>
                    <a:pt x="253" y="22"/>
                    <a:pt x="232" y="22"/>
                  </a:cubicBezTo>
                  <a:cubicBezTo>
                    <a:pt x="232" y="36"/>
                    <a:pt x="232" y="49"/>
                    <a:pt x="232" y="62"/>
                  </a:cubicBezTo>
                  <a:cubicBezTo>
                    <a:pt x="196" y="62"/>
                    <a:pt x="163" y="62"/>
                    <a:pt x="127" y="62"/>
                  </a:cubicBezTo>
                  <a:cubicBezTo>
                    <a:pt x="127" y="48"/>
                    <a:pt x="127" y="35"/>
                    <a:pt x="127" y="22"/>
                  </a:cubicBezTo>
                  <a:cubicBezTo>
                    <a:pt x="106" y="22"/>
                    <a:pt x="86" y="22"/>
                    <a:pt x="66" y="22"/>
                  </a:cubicBezTo>
                  <a:cubicBezTo>
                    <a:pt x="66" y="85"/>
                    <a:pt x="66" y="146"/>
                    <a:pt x="66" y="208"/>
                  </a:cubicBezTo>
                  <a:cubicBezTo>
                    <a:pt x="87" y="208"/>
                    <a:pt x="107" y="208"/>
                    <a:pt x="128" y="208"/>
                  </a:cubicBezTo>
                  <a:cubicBezTo>
                    <a:pt x="128" y="194"/>
                    <a:pt x="128" y="181"/>
                    <a:pt x="128" y="169"/>
                  </a:cubicBezTo>
                  <a:cubicBezTo>
                    <a:pt x="164" y="169"/>
                    <a:pt x="197" y="169"/>
                    <a:pt x="232" y="169"/>
                  </a:cubicBezTo>
                  <a:cubicBezTo>
                    <a:pt x="232" y="182"/>
                    <a:pt x="232" y="194"/>
                    <a:pt x="232" y="209"/>
                  </a:cubicBezTo>
                  <a:close/>
                  <a:moveTo>
                    <a:pt x="526" y="62"/>
                  </a:moveTo>
                  <a:cubicBezTo>
                    <a:pt x="490" y="62"/>
                    <a:pt x="457" y="62"/>
                    <a:pt x="421" y="62"/>
                  </a:cubicBezTo>
                  <a:cubicBezTo>
                    <a:pt x="421" y="48"/>
                    <a:pt x="421" y="35"/>
                    <a:pt x="421" y="22"/>
                  </a:cubicBezTo>
                  <a:cubicBezTo>
                    <a:pt x="400" y="22"/>
                    <a:pt x="380" y="22"/>
                    <a:pt x="360" y="22"/>
                  </a:cubicBezTo>
                  <a:cubicBezTo>
                    <a:pt x="360" y="85"/>
                    <a:pt x="360" y="146"/>
                    <a:pt x="360" y="208"/>
                  </a:cubicBezTo>
                  <a:cubicBezTo>
                    <a:pt x="381" y="208"/>
                    <a:pt x="401" y="208"/>
                    <a:pt x="422" y="208"/>
                  </a:cubicBezTo>
                  <a:cubicBezTo>
                    <a:pt x="422" y="194"/>
                    <a:pt x="422" y="181"/>
                    <a:pt x="422" y="169"/>
                  </a:cubicBezTo>
                  <a:cubicBezTo>
                    <a:pt x="458" y="169"/>
                    <a:pt x="491" y="169"/>
                    <a:pt x="527" y="169"/>
                  </a:cubicBezTo>
                  <a:cubicBezTo>
                    <a:pt x="527" y="182"/>
                    <a:pt x="527" y="195"/>
                    <a:pt x="527" y="209"/>
                  </a:cubicBezTo>
                  <a:cubicBezTo>
                    <a:pt x="548" y="209"/>
                    <a:pt x="568" y="209"/>
                    <a:pt x="588" y="209"/>
                  </a:cubicBezTo>
                  <a:cubicBezTo>
                    <a:pt x="588" y="146"/>
                    <a:pt x="588" y="84"/>
                    <a:pt x="588" y="22"/>
                  </a:cubicBezTo>
                  <a:cubicBezTo>
                    <a:pt x="567" y="22"/>
                    <a:pt x="547" y="22"/>
                    <a:pt x="526" y="22"/>
                  </a:cubicBezTo>
                  <a:cubicBezTo>
                    <a:pt x="526" y="36"/>
                    <a:pt x="526" y="48"/>
                    <a:pt x="526" y="62"/>
                  </a:cubicBezTo>
                  <a:close/>
                  <a:moveTo>
                    <a:pt x="294" y="629"/>
                  </a:moveTo>
                  <a:cubicBezTo>
                    <a:pt x="294" y="585"/>
                    <a:pt x="296" y="544"/>
                    <a:pt x="294" y="502"/>
                  </a:cubicBezTo>
                  <a:cubicBezTo>
                    <a:pt x="290" y="431"/>
                    <a:pt x="226" y="375"/>
                    <a:pt x="156" y="378"/>
                  </a:cubicBezTo>
                  <a:cubicBezTo>
                    <a:pt x="82" y="381"/>
                    <a:pt x="24" y="439"/>
                    <a:pt x="23" y="511"/>
                  </a:cubicBezTo>
                  <a:cubicBezTo>
                    <a:pt x="22" y="531"/>
                    <a:pt x="34" y="544"/>
                    <a:pt x="54" y="545"/>
                  </a:cubicBezTo>
                  <a:cubicBezTo>
                    <a:pt x="68" y="546"/>
                    <a:pt x="82" y="545"/>
                    <a:pt x="96" y="545"/>
                  </a:cubicBezTo>
                  <a:cubicBezTo>
                    <a:pt x="115" y="545"/>
                    <a:pt x="134" y="546"/>
                    <a:pt x="153" y="545"/>
                  </a:cubicBezTo>
                  <a:cubicBezTo>
                    <a:pt x="163" y="545"/>
                    <a:pt x="171" y="539"/>
                    <a:pt x="168" y="529"/>
                  </a:cubicBezTo>
                  <a:cubicBezTo>
                    <a:pt x="167" y="523"/>
                    <a:pt x="159" y="517"/>
                    <a:pt x="153" y="515"/>
                  </a:cubicBezTo>
                  <a:cubicBezTo>
                    <a:pt x="148" y="512"/>
                    <a:pt x="140" y="514"/>
                    <a:pt x="134" y="514"/>
                  </a:cubicBezTo>
                  <a:cubicBezTo>
                    <a:pt x="111" y="514"/>
                    <a:pt x="88" y="514"/>
                    <a:pt x="65" y="514"/>
                  </a:cubicBezTo>
                  <a:cubicBezTo>
                    <a:pt x="65" y="506"/>
                    <a:pt x="65" y="500"/>
                    <a:pt x="65" y="494"/>
                  </a:cubicBezTo>
                  <a:cubicBezTo>
                    <a:pt x="76" y="493"/>
                    <a:pt x="85" y="493"/>
                    <a:pt x="96" y="492"/>
                  </a:cubicBezTo>
                  <a:cubicBezTo>
                    <a:pt x="96" y="468"/>
                    <a:pt x="96" y="444"/>
                    <a:pt x="96" y="419"/>
                  </a:cubicBezTo>
                  <a:cubicBezTo>
                    <a:pt x="110" y="419"/>
                    <a:pt x="123" y="419"/>
                    <a:pt x="136" y="419"/>
                  </a:cubicBezTo>
                  <a:cubicBezTo>
                    <a:pt x="159" y="420"/>
                    <a:pt x="184" y="414"/>
                    <a:pt x="204" y="422"/>
                  </a:cubicBezTo>
                  <a:cubicBezTo>
                    <a:pt x="224" y="430"/>
                    <a:pt x="238" y="452"/>
                    <a:pt x="254" y="469"/>
                  </a:cubicBezTo>
                  <a:cubicBezTo>
                    <a:pt x="259" y="475"/>
                    <a:pt x="263" y="484"/>
                    <a:pt x="264" y="492"/>
                  </a:cubicBezTo>
                  <a:cubicBezTo>
                    <a:pt x="265" y="523"/>
                    <a:pt x="264" y="555"/>
                    <a:pt x="264" y="586"/>
                  </a:cubicBezTo>
                  <a:cubicBezTo>
                    <a:pt x="264" y="600"/>
                    <a:pt x="264" y="614"/>
                    <a:pt x="264" y="629"/>
                  </a:cubicBezTo>
                  <a:cubicBezTo>
                    <a:pt x="275" y="629"/>
                    <a:pt x="284" y="629"/>
                    <a:pt x="294" y="629"/>
                  </a:cubicBezTo>
                  <a:close/>
                  <a:moveTo>
                    <a:pt x="118" y="629"/>
                  </a:moveTo>
                  <a:cubicBezTo>
                    <a:pt x="160" y="629"/>
                    <a:pt x="201" y="629"/>
                    <a:pt x="242" y="629"/>
                  </a:cubicBezTo>
                  <a:cubicBezTo>
                    <a:pt x="242" y="583"/>
                    <a:pt x="242" y="539"/>
                    <a:pt x="242" y="493"/>
                  </a:cubicBezTo>
                  <a:cubicBezTo>
                    <a:pt x="225" y="493"/>
                    <a:pt x="208" y="493"/>
                    <a:pt x="190" y="493"/>
                  </a:cubicBezTo>
                  <a:cubicBezTo>
                    <a:pt x="190" y="475"/>
                    <a:pt x="190" y="458"/>
                    <a:pt x="190" y="442"/>
                  </a:cubicBezTo>
                  <a:cubicBezTo>
                    <a:pt x="165" y="442"/>
                    <a:pt x="141" y="442"/>
                    <a:pt x="117" y="442"/>
                  </a:cubicBezTo>
                  <a:cubicBezTo>
                    <a:pt x="117" y="455"/>
                    <a:pt x="117" y="468"/>
                    <a:pt x="117" y="480"/>
                  </a:cubicBezTo>
                  <a:cubicBezTo>
                    <a:pt x="117" y="484"/>
                    <a:pt x="117" y="488"/>
                    <a:pt x="117" y="493"/>
                  </a:cubicBezTo>
                  <a:cubicBezTo>
                    <a:pt x="128" y="493"/>
                    <a:pt x="138" y="493"/>
                    <a:pt x="148" y="493"/>
                  </a:cubicBezTo>
                  <a:cubicBezTo>
                    <a:pt x="174" y="493"/>
                    <a:pt x="190" y="507"/>
                    <a:pt x="190" y="529"/>
                  </a:cubicBezTo>
                  <a:cubicBezTo>
                    <a:pt x="191" y="551"/>
                    <a:pt x="174" y="566"/>
                    <a:pt x="149" y="567"/>
                  </a:cubicBezTo>
                  <a:cubicBezTo>
                    <a:pt x="138" y="567"/>
                    <a:pt x="128" y="567"/>
                    <a:pt x="118" y="567"/>
                  </a:cubicBezTo>
                  <a:cubicBezTo>
                    <a:pt x="118" y="588"/>
                    <a:pt x="118" y="608"/>
                    <a:pt x="118" y="629"/>
                  </a:cubicBezTo>
                  <a:close/>
                  <a:moveTo>
                    <a:pt x="222" y="294"/>
                  </a:moveTo>
                  <a:cubicBezTo>
                    <a:pt x="222" y="259"/>
                    <a:pt x="194" y="231"/>
                    <a:pt x="159" y="231"/>
                  </a:cubicBezTo>
                  <a:cubicBezTo>
                    <a:pt x="125" y="230"/>
                    <a:pt x="96" y="258"/>
                    <a:pt x="96" y="293"/>
                  </a:cubicBezTo>
                  <a:cubicBezTo>
                    <a:pt x="96" y="328"/>
                    <a:pt x="124" y="356"/>
                    <a:pt x="158" y="356"/>
                  </a:cubicBezTo>
                  <a:cubicBezTo>
                    <a:pt x="193" y="357"/>
                    <a:pt x="222" y="328"/>
                    <a:pt x="222" y="294"/>
                  </a:cubicBezTo>
                  <a:close/>
                  <a:moveTo>
                    <a:pt x="630" y="232"/>
                  </a:moveTo>
                  <a:cubicBezTo>
                    <a:pt x="493" y="232"/>
                    <a:pt x="356" y="232"/>
                    <a:pt x="219" y="232"/>
                  </a:cubicBezTo>
                  <a:cubicBezTo>
                    <a:pt x="225" y="246"/>
                    <a:pt x="233" y="252"/>
                    <a:pt x="249" y="252"/>
                  </a:cubicBezTo>
                  <a:cubicBezTo>
                    <a:pt x="370" y="251"/>
                    <a:pt x="491" y="251"/>
                    <a:pt x="612" y="251"/>
                  </a:cubicBezTo>
                  <a:cubicBezTo>
                    <a:pt x="618" y="251"/>
                    <a:pt x="624" y="251"/>
                    <a:pt x="630" y="251"/>
                  </a:cubicBezTo>
                  <a:cubicBezTo>
                    <a:pt x="630" y="244"/>
                    <a:pt x="630" y="238"/>
                    <a:pt x="630" y="232"/>
                  </a:cubicBezTo>
                  <a:close/>
                  <a:moveTo>
                    <a:pt x="95" y="629"/>
                  </a:moveTo>
                  <a:cubicBezTo>
                    <a:pt x="95" y="608"/>
                    <a:pt x="95" y="588"/>
                    <a:pt x="95" y="567"/>
                  </a:cubicBezTo>
                  <a:cubicBezTo>
                    <a:pt x="81" y="567"/>
                    <a:pt x="68" y="567"/>
                    <a:pt x="55" y="567"/>
                  </a:cubicBezTo>
                  <a:cubicBezTo>
                    <a:pt x="55" y="588"/>
                    <a:pt x="55" y="608"/>
                    <a:pt x="55" y="629"/>
                  </a:cubicBezTo>
                  <a:cubicBezTo>
                    <a:pt x="69" y="629"/>
                    <a:pt x="81" y="629"/>
                    <a:pt x="95" y="629"/>
                  </a:cubicBezTo>
                  <a:close/>
                  <a:moveTo>
                    <a:pt x="99" y="232"/>
                  </a:moveTo>
                  <a:cubicBezTo>
                    <a:pt x="74" y="232"/>
                    <a:pt x="49" y="232"/>
                    <a:pt x="24" y="232"/>
                  </a:cubicBezTo>
                  <a:cubicBezTo>
                    <a:pt x="24" y="239"/>
                    <a:pt x="24" y="245"/>
                    <a:pt x="24" y="250"/>
                  </a:cubicBezTo>
                  <a:cubicBezTo>
                    <a:pt x="81" y="256"/>
                    <a:pt x="86" y="255"/>
                    <a:pt x="99" y="232"/>
                  </a:cubicBezTo>
                  <a:close/>
                  <a:moveTo>
                    <a:pt x="150" y="21"/>
                  </a:moveTo>
                  <a:cubicBezTo>
                    <a:pt x="150" y="28"/>
                    <a:pt x="150" y="34"/>
                    <a:pt x="150" y="40"/>
                  </a:cubicBezTo>
                  <a:cubicBezTo>
                    <a:pt x="170" y="40"/>
                    <a:pt x="190" y="40"/>
                    <a:pt x="210" y="40"/>
                  </a:cubicBezTo>
                  <a:cubicBezTo>
                    <a:pt x="210" y="33"/>
                    <a:pt x="210" y="28"/>
                    <a:pt x="210" y="21"/>
                  </a:cubicBezTo>
                  <a:cubicBezTo>
                    <a:pt x="190" y="21"/>
                    <a:pt x="171" y="21"/>
                    <a:pt x="150" y="21"/>
                  </a:cubicBezTo>
                  <a:close/>
                  <a:moveTo>
                    <a:pt x="443" y="41"/>
                  </a:moveTo>
                  <a:cubicBezTo>
                    <a:pt x="460" y="41"/>
                    <a:pt x="474" y="42"/>
                    <a:pt x="489" y="41"/>
                  </a:cubicBezTo>
                  <a:cubicBezTo>
                    <a:pt x="507" y="41"/>
                    <a:pt x="508" y="40"/>
                    <a:pt x="503" y="22"/>
                  </a:cubicBezTo>
                  <a:cubicBezTo>
                    <a:pt x="483" y="22"/>
                    <a:pt x="463" y="22"/>
                    <a:pt x="443" y="22"/>
                  </a:cubicBezTo>
                  <a:cubicBezTo>
                    <a:pt x="443" y="28"/>
                    <a:pt x="443" y="34"/>
                    <a:pt x="443" y="41"/>
                  </a:cubicBezTo>
                  <a:close/>
                  <a:moveTo>
                    <a:pt x="150" y="189"/>
                  </a:moveTo>
                  <a:cubicBezTo>
                    <a:pt x="150" y="196"/>
                    <a:pt x="150" y="202"/>
                    <a:pt x="150" y="208"/>
                  </a:cubicBezTo>
                  <a:cubicBezTo>
                    <a:pt x="170" y="208"/>
                    <a:pt x="190" y="208"/>
                    <a:pt x="210" y="208"/>
                  </a:cubicBezTo>
                  <a:cubicBezTo>
                    <a:pt x="210" y="201"/>
                    <a:pt x="210" y="196"/>
                    <a:pt x="210" y="189"/>
                  </a:cubicBezTo>
                  <a:cubicBezTo>
                    <a:pt x="190" y="189"/>
                    <a:pt x="171" y="189"/>
                    <a:pt x="150" y="189"/>
                  </a:cubicBezTo>
                  <a:close/>
                  <a:moveTo>
                    <a:pt x="504" y="190"/>
                  </a:moveTo>
                  <a:cubicBezTo>
                    <a:pt x="483" y="190"/>
                    <a:pt x="464" y="190"/>
                    <a:pt x="444" y="190"/>
                  </a:cubicBezTo>
                  <a:cubicBezTo>
                    <a:pt x="444" y="197"/>
                    <a:pt x="444" y="203"/>
                    <a:pt x="444" y="208"/>
                  </a:cubicBezTo>
                  <a:cubicBezTo>
                    <a:pt x="465" y="208"/>
                    <a:pt x="484" y="208"/>
                    <a:pt x="504" y="208"/>
                  </a:cubicBezTo>
                  <a:cubicBezTo>
                    <a:pt x="504" y="202"/>
                    <a:pt x="504" y="197"/>
                    <a:pt x="504" y="190"/>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43" name="Freeform 87"/>
            <p:cNvSpPr>
              <a:spLocks noEditPoints="1"/>
            </p:cNvSpPr>
            <p:nvPr/>
          </p:nvSpPr>
          <p:spPr bwMode="auto">
            <a:xfrm>
              <a:off x="2575" y="3904"/>
              <a:ext cx="189" cy="151"/>
            </a:xfrm>
            <a:custGeom>
              <a:avLst/>
              <a:gdLst>
                <a:gd name="T0" fmla="*/ 0 w 313"/>
                <a:gd name="T1" fmla="*/ 249 h 249"/>
                <a:gd name="T2" fmla="*/ 0 w 313"/>
                <a:gd name="T3" fmla="*/ 0 h 249"/>
                <a:gd name="T4" fmla="*/ 313 w 313"/>
                <a:gd name="T5" fmla="*/ 0 h 249"/>
                <a:gd name="T6" fmla="*/ 313 w 313"/>
                <a:gd name="T7" fmla="*/ 249 h 249"/>
                <a:gd name="T8" fmla="*/ 0 w 313"/>
                <a:gd name="T9" fmla="*/ 249 h 249"/>
                <a:gd name="T10" fmla="*/ 209 w 313"/>
                <a:gd name="T11" fmla="*/ 20 h 249"/>
                <a:gd name="T12" fmla="*/ 209 w 313"/>
                <a:gd name="T13" fmla="*/ 60 h 249"/>
                <a:gd name="T14" fmla="*/ 104 w 313"/>
                <a:gd name="T15" fmla="*/ 60 h 249"/>
                <a:gd name="T16" fmla="*/ 104 w 313"/>
                <a:gd name="T17" fmla="*/ 21 h 249"/>
                <a:gd name="T18" fmla="*/ 22 w 313"/>
                <a:gd name="T19" fmla="*/ 21 h 249"/>
                <a:gd name="T20" fmla="*/ 22 w 313"/>
                <a:gd name="T21" fmla="*/ 228 h 249"/>
                <a:gd name="T22" fmla="*/ 292 w 313"/>
                <a:gd name="T23" fmla="*/ 228 h 249"/>
                <a:gd name="T24" fmla="*/ 292 w 313"/>
                <a:gd name="T25" fmla="*/ 20 h 249"/>
                <a:gd name="T26" fmla="*/ 209 w 313"/>
                <a:gd name="T27" fmla="*/ 20 h 249"/>
                <a:gd name="T28" fmla="*/ 188 w 313"/>
                <a:gd name="T29" fmla="*/ 21 h 249"/>
                <a:gd name="T30" fmla="*/ 127 w 313"/>
                <a:gd name="T31" fmla="*/ 21 h 249"/>
                <a:gd name="T32" fmla="*/ 127 w 313"/>
                <a:gd name="T33" fmla="*/ 39 h 249"/>
                <a:gd name="T34" fmla="*/ 188 w 313"/>
                <a:gd name="T35" fmla="*/ 39 h 249"/>
                <a:gd name="T36" fmla="*/ 188 w 313"/>
                <a:gd name="T37" fmla="*/ 2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249">
                  <a:moveTo>
                    <a:pt x="0" y="249"/>
                  </a:moveTo>
                  <a:cubicBezTo>
                    <a:pt x="0" y="166"/>
                    <a:pt x="0" y="83"/>
                    <a:pt x="0" y="0"/>
                  </a:cubicBezTo>
                  <a:cubicBezTo>
                    <a:pt x="104" y="0"/>
                    <a:pt x="208" y="0"/>
                    <a:pt x="313" y="0"/>
                  </a:cubicBezTo>
                  <a:cubicBezTo>
                    <a:pt x="313" y="83"/>
                    <a:pt x="313" y="165"/>
                    <a:pt x="313" y="249"/>
                  </a:cubicBezTo>
                  <a:cubicBezTo>
                    <a:pt x="210" y="249"/>
                    <a:pt x="106" y="249"/>
                    <a:pt x="0" y="249"/>
                  </a:cubicBezTo>
                  <a:close/>
                  <a:moveTo>
                    <a:pt x="209" y="20"/>
                  </a:moveTo>
                  <a:cubicBezTo>
                    <a:pt x="209" y="35"/>
                    <a:pt x="209" y="48"/>
                    <a:pt x="209" y="60"/>
                  </a:cubicBezTo>
                  <a:cubicBezTo>
                    <a:pt x="173" y="60"/>
                    <a:pt x="140" y="60"/>
                    <a:pt x="104" y="60"/>
                  </a:cubicBezTo>
                  <a:cubicBezTo>
                    <a:pt x="104" y="47"/>
                    <a:pt x="104" y="34"/>
                    <a:pt x="104" y="21"/>
                  </a:cubicBezTo>
                  <a:cubicBezTo>
                    <a:pt x="76" y="21"/>
                    <a:pt x="49" y="21"/>
                    <a:pt x="22" y="21"/>
                  </a:cubicBezTo>
                  <a:cubicBezTo>
                    <a:pt x="22" y="90"/>
                    <a:pt x="22" y="159"/>
                    <a:pt x="22" y="228"/>
                  </a:cubicBezTo>
                  <a:cubicBezTo>
                    <a:pt x="112" y="228"/>
                    <a:pt x="202" y="228"/>
                    <a:pt x="292" y="228"/>
                  </a:cubicBezTo>
                  <a:cubicBezTo>
                    <a:pt x="292" y="159"/>
                    <a:pt x="292" y="90"/>
                    <a:pt x="292" y="20"/>
                  </a:cubicBezTo>
                  <a:cubicBezTo>
                    <a:pt x="264" y="20"/>
                    <a:pt x="238" y="20"/>
                    <a:pt x="209" y="20"/>
                  </a:cubicBezTo>
                  <a:close/>
                  <a:moveTo>
                    <a:pt x="188" y="21"/>
                  </a:moveTo>
                  <a:cubicBezTo>
                    <a:pt x="166" y="21"/>
                    <a:pt x="146" y="21"/>
                    <a:pt x="127" y="21"/>
                  </a:cubicBezTo>
                  <a:cubicBezTo>
                    <a:pt x="127" y="28"/>
                    <a:pt x="127" y="34"/>
                    <a:pt x="127" y="39"/>
                  </a:cubicBezTo>
                  <a:cubicBezTo>
                    <a:pt x="148" y="39"/>
                    <a:pt x="167" y="39"/>
                    <a:pt x="188" y="39"/>
                  </a:cubicBezTo>
                  <a:cubicBezTo>
                    <a:pt x="188" y="33"/>
                    <a:pt x="188" y="28"/>
                    <a:pt x="188" y="21"/>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44" name="Freeform 88"/>
            <p:cNvSpPr/>
            <p:nvPr/>
          </p:nvSpPr>
          <p:spPr bwMode="auto">
            <a:xfrm>
              <a:off x="2677" y="3993"/>
              <a:ext cx="62" cy="12"/>
            </a:xfrm>
            <a:custGeom>
              <a:avLst/>
              <a:gdLst>
                <a:gd name="T0" fmla="*/ 103 w 103"/>
                <a:gd name="T1" fmla="*/ 0 h 20"/>
                <a:gd name="T2" fmla="*/ 103 w 103"/>
                <a:gd name="T3" fmla="*/ 20 h 20"/>
                <a:gd name="T4" fmla="*/ 0 w 103"/>
                <a:gd name="T5" fmla="*/ 20 h 20"/>
                <a:gd name="T6" fmla="*/ 0 w 103"/>
                <a:gd name="T7" fmla="*/ 0 h 20"/>
                <a:gd name="T8" fmla="*/ 103 w 103"/>
                <a:gd name="T9" fmla="*/ 0 h 20"/>
              </a:gdLst>
              <a:ahLst/>
              <a:cxnLst>
                <a:cxn ang="0">
                  <a:pos x="T0" y="T1"/>
                </a:cxn>
                <a:cxn ang="0">
                  <a:pos x="T2" y="T3"/>
                </a:cxn>
                <a:cxn ang="0">
                  <a:pos x="T4" y="T5"/>
                </a:cxn>
                <a:cxn ang="0">
                  <a:pos x="T6" y="T7"/>
                </a:cxn>
                <a:cxn ang="0">
                  <a:pos x="T8" y="T9"/>
                </a:cxn>
              </a:cxnLst>
              <a:rect l="0" t="0" r="r" b="b"/>
              <a:pathLst>
                <a:path w="103" h="20">
                  <a:moveTo>
                    <a:pt x="103" y="0"/>
                  </a:moveTo>
                  <a:cubicBezTo>
                    <a:pt x="103" y="8"/>
                    <a:pt x="103" y="13"/>
                    <a:pt x="103" y="20"/>
                  </a:cubicBezTo>
                  <a:cubicBezTo>
                    <a:pt x="69" y="20"/>
                    <a:pt x="35" y="20"/>
                    <a:pt x="0" y="20"/>
                  </a:cubicBezTo>
                  <a:cubicBezTo>
                    <a:pt x="0" y="13"/>
                    <a:pt x="0" y="7"/>
                    <a:pt x="0" y="0"/>
                  </a:cubicBezTo>
                  <a:cubicBezTo>
                    <a:pt x="35" y="0"/>
                    <a:pt x="69" y="0"/>
                    <a:pt x="103" y="0"/>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45" name="Freeform 89"/>
            <p:cNvSpPr/>
            <p:nvPr/>
          </p:nvSpPr>
          <p:spPr bwMode="auto">
            <a:xfrm>
              <a:off x="2677" y="4018"/>
              <a:ext cx="11" cy="12"/>
            </a:xfrm>
            <a:custGeom>
              <a:avLst/>
              <a:gdLst>
                <a:gd name="T0" fmla="*/ 18 w 18"/>
                <a:gd name="T1" fmla="*/ 20 h 20"/>
                <a:gd name="T2" fmla="*/ 0 w 18"/>
                <a:gd name="T3" fmla="*/ 20 h 20"/>
                <a:gd name="T4" fmla="*/ 0 w 18"/>
                <a:gd name="T5" fmla="*/ 0 h 20"/>
                <a:gd name="T6" fmla="*/ 18 w 18"/>
                <a:gd name="T7" fmla="*/ 0 h 20"/>
                <a:gd name="T8" fmla="*/ 18 w 18"/>
                <a:gd name="T9" fmla="*/ 20 h 20"/>
              </a:gdLst>
              <a:ahLst/>
              <a:cxnLst>
                <a:cxn ang="0">
                  <a:pos x="T0" y="T1"/>
                </a:cxn>
                <a:cxn ang="0">
                  <a:pos x="T2" y="T3"/>
                </a:cxn>
                <a:cxn ang="0">
                  <a:pos x="T4" y="T5"/>
                </a:cxn>
                <a:cxn ang="0">
                  <a:pos x="T6" y="T7"/>
                </a:cxn>
                <a:cxn ang="0">
                  <a:pos x="T8" y="T9"/>
                </a:cxn>
              </a:cxnLst>
              <a:rect l="0" t="0" r="r" b="b"/>
              <a:pathLst>
                <a:path w="18" h="20">
                  <a:moveTo>
                    <a:pt x="18" y="20"/>
                  </a:moveTo>
                  <a:cubicBezTo>
                    <a:pt x="12" y="20"/>
                    <a:pt x="6" y="20"/>
                    <a:pt x="0" y="20"/>
                  </a:cubicBezTo>
                  <a:cubicBezTo>
                    <a:pt x="0" y="13"/>
                    <a:pt x="0" y="7"/>
                    <a:pt x="0" y="0"/>
                  </a:cubicBezTo>
                  <a:cubicBezTo>
                    <a:pt x="6" y="0"/>
                    <a:pt x="12" y="0"/>
                    <a:pt x="18" y="0"/>
                  </a:cubicBezTo>
                  <a:cubicBezTo>
                    <a:pt x="18" y="7"/>
                    <a:pt x="18" y="13"/>
                    <a:pt x="18" y="20"/>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46" name="Freeform 90"/>
            <p:cNvSpPr/>
            <p:nvPr/>
          </p:nvSpPr>
          <p:spPr bwMode="auto">
            <a:xfrm>
              <a:off x="2702" y="4019"/>
              <a:ext cx="12" cy="10"/>
            </a:xfrm>
            <a:custGeom>
              <a:avLst/>
              <a:gdLst>
                <a:gd name="T0" fmla="*/ 0 w 20"/>
                <a:gd name="T1" fmla="*/ 18 h 18"/>
                <a:gd name="T2" fmla="*/ 0 w 20"/>
                <a:gd name="T3" fmla="*/ 0 h 18"/>
                <a:gd name="T4" fmla="*/ 20 w 20"/>
                <a:gd name="T5" fmla="*/ 0 h 18"/>
                <a:gd name="T6" fmla="*/ 20 w 20"/>
                <a:gd name="T7" fmla="*/ 18 h 18"/>
                <a:gd name="T8" fmla="*/ 0 w 20"/>
                <a:gd name="T9" fmla="*/ 18 h 18"/>
              </a:gdLst>
              <a:ahLst/>
              <a:cxnLst>
                <a:cxn ang="0">
                  <a:pos x="T0" y="T1"/>
                </a:cxn>
                <a:cxn ang="0">
                  <a:pos x="T2" y="T3"/>
                </a:cxn>
                <a:cxn ang="0">
                  <a:pos x="T4" y="T5"/>
                </a:cxn>
                <a:cxn ang="0">
                  <a:pos x="T6" y="T7"/>
                </a:cxn>
                <a:cxn ang="0">
                  <a:pos x="T8" y="T9"/>
                </a:cxn>
              </a:cxnLst>
              <a:rect l="0" t="0" r="r" b="b"/>
              <a:pathLst>
                <a:path w="20" h="18">
                  <a:moveTo>
                    <a:pt x="0" y="18"/>
                  </a:moveTo>
                  <a:cubicBezTo>
                    <a:pt x="0" y="12"/>
                    <a:pt x="0" y="6"/>
                    <a:pt x="0" y="0"/>
                  </a:cubicBezTo>
                  <a:cubicBezTo>
                    <a:pt x="6" y="0"/>
                    <a:pt x="12" y="0"/>
                    <a:pt x="20" y="0"/>
                  </a:cubicBezTo>
                  <a:cubicBezTo>
                    <a:pt x="20" y="6"/>
                    <a:pt x="20" y="11"/>
                    <a:pt x="20" y="18"/>
                  </a:cubicBezTo>
                  <a:cubicBezTo>
                    <a:pt x="13" y="18"/>
                    <a:pt x="7" y="18"/>
                    <a:pt x="0" y="18"/>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sp>
          <p:nvSpPr>
            <p:cNvPr id="147" name="Freeform 91"/>
            <p:cNvSpPr/>
            <p:nvPr/>
          </p:nvSpPr>
          <p:spPr bwMode="auto">
            <a:xfrm>
              <a:off x="2727" y="4018"/>
              <a:ext cx="12" cy="12"/>
            </a:xfrm>
            <a:custGeom>
              <a:avLst/>
              <a:gdLst>
                <a:gd name="T0" fmla="*/ 0 w 19"/>
                <a:gd name="T1" fmla="*/ 20 h 20"/>
                <a:gd name="T2" fmla="*/ 0 w 19"/>
                <a:gd name="T3" fmla="*/ 0 h 20"/>
                <a:gd name="T4" fmla="*/ 19 w 19"/>
                <a:gd name="T5" fmla="*/ 0 h 20"/>
                <a:gd name="T6" fmla="*/ 19 w 19"/>
                <a:gd name="T7" fmla="*/ 20 h 20"/>
                <a:gd name="T8" fmla="*/ 0 w 19"/>
                <a:gd name="T9" fmla="*/ 20 h 20"/>
              </a:gdLst>
              <a:ahLst/>
              <a:cxnLst>
                <a:cxn ang="0">
                  <a:pos x="T0" y="T1"/>
                </a:cxn>
                <a:cxn ang="0">
                  <a:pos x="T2" y="T3"/>
                </a:cxn>
                <a:cxn ang="0">
                  <a:pos x="T4" y="T5"/>
                </a:cxn>
                <a:cxn ang="0">
                  <a:pos x="T6" y="T7"/>
                </a:cxn>
                <a:cxn ang="0">
                  <a:pos x="T8" y="T9"/>
                </a:cxn>
              </a:cxnLst>
              <a:rect l="0" t="0" r="r" b="b"/>
              <a:pathLst>
                <a:path w="19" h="20">
                  <a:moveTo>
                    <a:pt x="0" y="20"/>
                  </a:moveTo>
                  <a:cubicBezTo>
                    <a:pt x="0" y="13"/>
                    <a:pt x="0" y="7"/>
                    <a:pt x="0" y="0"/>
                  </a:cubicBezTo>
                  <a:cubicBezTo>
                    <a:pt x="7" y="0"/>
                    <a:pt x="13" y="0"/>
                    <a:pt x="19" y="0"/>
                  </a:cubicBezTo>
                  <a:cubicBezTo>
                    <a:pt x="19" y="7"/>
                    <a:pt x="19" y="13"/>
                    <a:pt x="19" y="20"/>
                  </a:cubicBezTo>
                  <a:cubicBezTo>
                    <a:pt x="13" y="20"/>
                    <a:pt x="7" y="20"/>
                    <a:pt x="0" y="20"/>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Times New Roman" panose="02020603050405020304" charset="0"/>
                <a:ea typeface="思源黑体 CN Regular" charset="0"/>
                <a:cs typeface="Times New Roman" panose="02020603050405020304" charset="0"/>
              </a:endParaRPr>
            </a:p>
          </p:txBody>
        </p:sp>
      </p:grpSp>
      <p:sp>
        <p:nvSpPr>
          <p:cNvPr id="149" name="文本框 148"/>
          <p:cNvSpPr txBox="1"/>
          <p:nvPr/>
        </p:nvSpPr>
        <p:spPr>
          <a:xfrm>
            <a:off x="853863" y="279400"/>
            <a:ext cx="7881620" cy="501650"/>
          </a:xfrm>
          <a:prstGeom prst="rect">
            <a:avLst/>
          </a:prstGeom>
          <a:noFill/>
        </p:spPr>
        <p:txBody>
          <a:bodyPr wrap="square" rtlCol="0">
            <a:spAutoFit/>
          </a:bodyPr>
          <a:p>
            <a:r>
              <a:rPr lang="en-US" altLang="zh-CN" sz="2665" b="1">
                <a:solidFill>
                  <a:schemeClr val="bg1"/>
                </a:solidFill>
                <a:latin typeface="SimSun" panose="02010600030101010101" pitchFamily="2" charset="-122"/>
                <a:ea typeface="SimSun" panose="02010600030101010101" pitchFamily="2" charset="-122"/>
              </a:rPr>
              <a:t>Cloud Service provider or large enterprise </a:t>
            </a:r>
            <a:endParaRPr lang="en-US" altLang="zh-CN" sz="2665" b="1">
              <a:solidFill>
                <a:schemeClr val="bg1"/>
              </a:solidFill>
              <a:latin typeface="SimSun" panose="02010600030101010101" pitchFamily="2" charset="-122"/>
              <a:ea typeface="SimSun" panose="02010600030101010101" pitchFamily="2" charset="-122"/>
            </a:endParaRPr>
          </a:p>
        </p:txBody>
      </p:sp>
      <p:sp>
        <p:nvSpPr>
          <p:cNvPr id="150" name="Cloud 1"/>
          <p:cNvSpPr/>
          <p:nvPr>
            <p:custDataLst>
              <p:tags r:id="rId3"/>
            </p:custDataLst>
          </p:nvPr>
        </p:nvSpPr>
        <p:spPr>
          <a:xfrm>
            <a:off x="5768763" y="4292600"/>
            <a:ext cx="2743623" cy="1832610"/>
          </a:xfrm>
          <a:prstGeom prst="cloud">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4000" tIns="23812" rIns="23812" bIns="23812" numCol="1" spcCol="38100" rtlCol="0" anchor="ctr">
            <a:noAutofit/>
          </a:bodyPr>
          <a:lstStyle/>
          <a:p>
            <a:pPr marL="0" marR="0" indent="0" algn="ctr" defTabSz="821690" rtl="0" fontAlgn="auto" latinLnBrk="0" hangingPunct="0">
              <a:lnSpc>
                <a:spcPct val="100000"/>
              </a:lnSpc>
              <a:spcBef>
                <a:spcPts val="0"/>
              </a:spcBef>
              <a:spcAft>
                <a:spcPts val="0"/>
              </a:spcAft>
              <a:buClrTx/>
              <a:buSzTx/>
              <a:buFontTx/>
              <a:buNone/>
            </a:pPr>
            <a:endParaRPr kumimoji="0" lang="en-US" sz="1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1" name="Cloud 28"/>
          <p:cNvSpPr/>
          <p:nvPr>
            <p:custDataLst>
              <p:tags r:id="rId4"/>
            </p:custDataLst>
          </p:nvPr>
        </p:nvSpPr>
        <p:spPr>
          <a:xfrm>
            <a:off x="8807873" y="4382347"/>
            <a:ext cx="2889250" cy="1687830"/>
          </a:xfrm>
          <a:prstGeom prst="cloud">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4000" tIns="23812" rIns="23812" bIns="23812" numCol="1" spcCol="38100" rtlCol="0" anchor="ctr">
            <a:noAutofit/>
          </a:bodyPr>
          <a:lstStyle/>
          <a:p>
            <a:pPr marL="0" marR="0" indent="0" algn="ctr" defTabSz="821690" rtl="0" fontAlgn="auto" latinLnBrk="0" hangingPunct="0">
              <a:lnSpc>
                <a:spcPct val="100000"/>
              </a:lnSpc>
              <a:spcBef>
                <a:spcPts val="0"/>
              </a:spcBef>
              <a:spcAft>
                <a:spcPts val="0"/>
              </a:spcAft>
              <a:buClrTx/>
              <a:buSzTx/>
              <a:buFontTx/>
              <a:buNone/>
            </a:pPr>
            <a:endParaRPr kumimoji="0" lang="en-US" sz="1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2" name="椭圆 151"/>
          <p:cNvSpPr/>
          <p:nvPr/>
        </p:nvSpPr>
        <p:spPr>
          <a:xfrm>
            <a:off x="7341870" y="2159000"/>
            <a:ext cx="3247390" cy="1211157"/>
          </a:xfrm>
          <a:prstGeom prst="ellipse">
            <a:avLst/>
          </a:prstGeom>
          <a:gradFill flip="none" rotWithShape="1">
            <a:gsLst>
              <a:gs pos="0">
                <a:schemeClr val="accent1">
                  <a:alpha val="20000"/>
                </a:schemeClr>
              </a:gs>
              <a:gs pos="60000">
                <a:schemeClr val="accent1">
                  <a:alpha val="0"/>
                </a:schemeClr>
              </a:gs>
              <a:gs pos="40000">
                <a:schemeClr val="accent1">
                  <a:alpha val="0"/>
                </a:schemeClr>
              </a:gs>
              <a:gs pos="100000">
                <a:schemeClr val="accent1">
                  <a:alpha val="20000"/>
                </a:schemeClr>
              </a:gs>
            </a:gsLst>
            <a:lin ang="0" scaled="1"/>
          </a:gradFill>
          <a:ln w="15875">
            <a:gradFill flip="none" rotWithShape="1">
              <a:gsLst>
                <a:gs pos="0">
                  <a:schemeClr val="accent1">
                    <a:alpha val="0"/>
                  </a:schemeClr>
                </a:gs>
                <a:gs pos="100000">
                  <a:schemeClr val="accent1"/>
                </a:gs>
              </a:gsLst>
              <a:lin ang="5400000" scaled="1"/>
            </a:gradFill>
          </a:ln>
          <a:effectLst>
            <a:innerShdw blurRad="342900">
              <a:srgbClr val="19A2FF">
                <a:alpha val="4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35">
              <a:solidFill>
                <a:srgbClr val="478BFF"/>
              </a:solidFill>
              <a:latin typeface="Times New Roman" panose="02020603050405020304" charset="0"/>
              <a:ea typeface="+mj-ea"/>
              <a:cs typeface="Times New Roman" panose="02020603050405020304" charset="0"/>
            </a:endParaRPr>
          </a:p>
        </p:txBody>
      </p:sp>
      <p:sp>
        <p:nvSpPr>
          <p:cNvPr id="154" name="椭圆 153"/>
          <p:cNvSpPr/>
          <p:nvPr/>
        </p:nvSpPr>
        <p:spPr>
          <a:xfrm>
            <a:off x="8178603" y="2463953"/>
            <a:ext cx="1284529" cy="485015"/>
          </a:xfrm>
          <a:prstGeom prst="ellipse">
            <a:avLst/>
          </a:prstGeom>
          <a:solidFill>
            <a:srgbClr val="1D78F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35">
              <a:solidFill>
                <a:srgbClr val="478BFF"/>
              </a:solidFill>
              <a:latin typeface="Times New Roman" panose="02020603050405020304" charset="0"/>
              <a:ea typeface="+mj-ea"/>
              <a:cs typeface="Times New Roman" panose="02020603050405020304" charset="0"/>
            </a:endParaRPr>
          </a:p>
        </p:txBody>
      </p:sp>
      <p:sp>
        <p:nvSpPr>
          <p:cNvPr id="155" name="梯形 154"/>
          <p:cNvSpPr/>
          <p:nvPr/>
        </p:nvSpPr>
        <p:spPr>
          <a:xfrm rot="10800000">
            <a:off x="7416800" y="1962150"/>
            <a:ext cx="2681393" cy="887730"/>
          </a:xfrm>
          <a:prstGeom prst="trapezoid">
            <a:avLst/>
          </a:prstGeom>
          <a:gradFill>
            <a:gsLst>
              <a:gs pos="0">
                <a:schemeClr val="accent1">
                  <a:alpha val="0"/>
                </a:schemeClr>
              </a:gs>
              <a:gs pos="43400">
                <a:schemeClr val="accent1">
                  <a:alpha val="5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35">
              <a:solidFill>
                <a:srgbClr val="478BFF"/>
              </a:solidFill>
              <a:latin typeface="Times New Roman" panose="02020603050405020304" charset="0"/>
              <a:ea typeface="+mj-ea"/>
              <a:cs typeface="Times New Roman" panose="02020603050405020304" charset="0"/>
            </a:endParaRPr>
          </a:p>
        </p:txBody>
      </p:sp>
      <p:sp>
        <p:nvSpPr>
          <p:cNvPr id="156" name="文本框 155"/>
          <p:cNvSpPr txBox="1"/>
          <p:nvPr/>
        </p:nvSpPr>
        <p:spPr>
          <a:xfrm>
            <a:off x="7924800" y="2159000"/>
            <a:ext cx="1913043" cy="337185"/>
          </a:xfrm>
          <a:prstGeom prst="rect">
            <a:avLst/>
          </a:prstGeom>
          <a:noFill/>
        </p:spPr>
        <p:txBody>
          <a:bodyPr wrap="square" rtlCol="0">
            <a:spAutoFit/>
          </a:bodyPr>
          <a:p>
            <a:r>
              <a:rPr lang="en-US" altLang="zh-CN" sz="1600" b="1">
                <a:solidFill>
                  <a:schemeClr val="bg1"/>
                </a:solidFill>
              </a:rPr>
              <a:t>NexaVM  nMCMP</a:t>
            </a:r>
            <a:endParaRPr lang="en-US" altLang="zh-CN" sz="1600" b="1">
              <a:solidFill>
                <a:schemeClr val="bg1"/>
              </a:solidFill>
            </a:endParaRPr>
          </a:p>
        </p:txBody>
      </p:sp>
      <p:sp>
        <p:nvSpPr>
          <p:cNvPr id="157" name="文本框 156"/>
          <p:cNvSpPr txBox="1"/>
          <p:nvPr/>
        </p:nvSpPr>
        <p:spPr>
          <a:xfrm>
            <a:off x="7264400" y="1261957"/>
            <a:ext cx="1634490" cy="502920"/>
          </a:xfrm>
          <a:prstGeom prst="rect">
            <a:avLst/>
          </a:prstGeom>
          <a:noFill/>
        </p:spPr>
        <p:txBody>
          <a:bodyPr wrap="square" rtlCol="0">
            <a:spAutoFit/>
          </a:bodyPr>
          <a:p>
            <a:r>
              <a:rPr lang="en-US" altLang="zh-CN" sz="1335" b="1">
                <a:solidFill>
                  <a:schemeClr val="bg1"/>
                </a:solidFill>
              </a:rPr>
              <a:t>Tenant 1-N</a:t>
            </a:r>
            <a:endParaRPr lang="en-US" altLang="zh-CN" sz="1335" b="1">
              <a:solidFill>
                <a:schemeClr val="bg1"/>
              </a:solidFill>
            </a:endParaRPr>
          </a:p>
          <a:p>
            <a:r>
              <a:rPr lang="en-US" altLang="zh-CN" sz="1335">
                <a:solidFill>
                  <a:schemeClr val="bg1"/>
                </a:solidFill>
              </a:rPr>
              <a:t>self service portal</a:t>
            </a:r>
            <a:endParaRPr lang="en-US" altLang="zh-CN" sz="1335">
              <a:solidFill>
                <a:schemeClr val="bg1"/>
              </a:solidFill>
            </a:endParaRPr>
          </a:p>
        </p:txBody>
      </p:sp>
      <p:sp>
        <p:nvSpPr>
          <p:cNvPr id="158" name="文本框 157"/>
          <p:cNvSpPr txBox="1"/>
          <p:nvPr/>
        </p:nvSpPr>
        <p:spPr>
          <a:xfrm>
            <a:off x="9171517" y="1261957"/>
            <a:ext cx="2272030" cy="502920"/>
          </a:xfrm>
          <a:prstGeom prst="rect">
            <a:avLst/>
          </a:prstGeom>
          <a:noFill/>
        </p:spPr>
        <p:txBody>
          <a:bodyPr wrap="square" rtlCol="0">
            <a:spAutoFit/>
          </a:bodyPr>
          <a:p>
            <a:r>
              <a:rPr lang="en-US" altLang="zh-CN" sz="1335" b="1">
                <a:solidFill>
                  <a:schemeClr val="bg1"/>
                </a:solidFill>
              </a:rPr>
              <a:t>Admin 1-N</a:t>
            </a:r>
            <a:endParaRPr lang="en-US" altLang="zh-CN" sz="1335" b="1">
              <a:solidFill>
                <a:schemeClr val="bg1"/>
              </a:solidFill>
            </a:endParaRPr>
          </a:p>
          <a:p>
            <a:r>
              <a:rPr lang="en-US" altLang="zh-CN" sz="1335">
                <a:solidFill>
                  <a:schemeClr val="bg1"/>
                </a:solidFill>
              </a:rPr>
              <a:t>platform management portal</a:t>
            </a:r>
            <a:endParaRPr lang="en-US" altLang="zh-CN" sz="1335">
              <a:solidFill>
                <a:schemeClr val="bg1"/>
              </a:solidFill>
            </a:endParaRPr>
          </a:p>
        </p:txBody>
      </p:sp>
      <p:cxnSp>
        <p:nvCxnSpPr>
          <p:cNvPr id="159" name="直接箭头连接符 158"/>
          <p:cNvCxnSpPr/>
          <p:nvPr/>
        </p:nvCxnSpPr>
        <p:spPr>
          <a:xfrm flipH="1">
            <a:off x="6705600" y="3187700"/>
            <a:ext cx="1021503" cy="1054100"/>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60" name="直接箭头连接符 159"/>
          <p:cNvCxnSpPr/>
          <p:nvPr/>
        </p:nvCxnSpPr>
        <p:spPr>
          <a:xfrm>
            <a:off x="9499600" y="3327400"/>
            <a:ext cx="711200" cy="965200"/>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61" name="文本框 160"/>
          <p:cNvSpPr txBox="1"/>
          <p:nvPr/>
        </p:nvSpPr>
        <p:spPr>
          <a:xfrm>
            <a:off x="10210800" y="3940810"/>
            <a:ext cx="1232747" cy="275590"/>
          </a:xfrm>
          <a:prstGeom prst="rect">
            <a:avLst/>
          </a:prstGeom>
          <a:noFill/>
        </p:spPr>
        <p:txBody>
          <a:bodyPr wrap="square" rtlCol="0">
            <a:spAutoFit/>
          </a:bodyPr>
          <a:p>
            <a:r>
              <a:rPr lang="en-US" altLang="zh-CN" sz="1200">
                <a:solidFill>
                  <a:schemeClr val="bg1"/>
                </a:solidFill>
              </a:rPr>
              <a:t>Public Cloud</a:t>
            </a:r>
            <a:endParaRPr lang="en-US" altLang="zh-CN" sz="1200">
              <a:solidFill>
                <a:schemeClr val="bg1"/>
              </a:solidFill>
            </a:endParaRPr>
          </a:p>
        </p:txBody>
      </p:sp>
      <p:sp>
        <p:nvSpPr>
          <p:cNvPr id="162" name="文本框 161"/>
          <p:cNvSpPr txBox="1"/>
          <p:nvPr/>
        </p:nvSpPr>
        <p:spPr>
          <a:xfrm>
            <a:off x="7010400" y="3940810"/>
            <a:ext cx="1232747" cy="460375"/>
          </a:xfrm>
          <a:prstGeom prst="rect">
            <a:avLst/>
          </a:prstGeom>
          <a:noFill/>
        </p:spPr>
        <p:txBody>
          <a:bodyPr wrap="square" rtlCol="0">
            <a:spAutoFit/>
          </a:bodyPr>
          <a:p>
            <a:r>
              <a:rPr lang="en-US" altLang="zh-CN" sz="1200">
                <a:solidFill>
                  <a:schemeClr val="bg1"/>
                </a:solidFill>
              </a:rPr>
              <a:t>Private Infra Silos</a:t>
            </a:r>
            <a:endParaRPr lang="en-US" altLang="zh-CN" sz="1200">
              <a:solidFill>
                <a:schemeClr val="bg1"/>
              </a:solidFill>
            </a:endParaRPr>
          </a:p>
        </p:txBody>
      </p:sp>
      <p:pic>
        <p:nvPicPr>
          <p:cNvPr id="163" name="图片 162"/>
          <p:cNvPicPr/>
          <p:nvPr/>
        </p:nvPicPr>
        <p:blipFill>
          <a:blip r:embed="rId5"/>
          <a:stretch>
            <a:fillRect/>
          </a:stretch>
        </p:blipFill>
        <p:spPr>
          <a:xfrm>
            <a:off x="9138073" y="4658360"/>
            <a:ext cx="852170" cy="548640"/>
          </a:xfrm>
          <a:prstGeom prst="rect">
            <a:avLst/>
          </a:prstGeom>
        </p:spPr>
      </p:pic>
      <p:pic>
        <p:nvPicPr>
          <p:cNvPr id="164" name="图片 163"/>
          <p:cNvPicPr/>
          <p:nvPr/>
        </p:nvPicPr>
        <p:blipFill>
          <a:blip r:embed="rId6"/>
          <a:stretch>
            <a:fillRect/>
          </a:stretch>
        </p:blipFill>
        <p:spPr>
          <a:xfrm>
            <a:off x="10261600" y="5200650"/>
            <a:ext cx="488527" cy="390737"/>
          </a:xfrm>
          <a:prstGeom prst="rect">
            <a:avLst/>
          </a:prstGeom>
        </p:spPr>
      </p:pic>
      <p:pic>
        <p:nvPicPr>
          <p:cNvPr id="165" name="图片 164"/>
          <p:cNvPicPr/>
          <p:nvPr/>
        </p:nvPicPr>
        <p:blipFill>
          <a:blip r:embed="rId7"/>
          <a:stretch>
            <a:fillRect/>
          </a:stretch>
        </p:blipFill>
        <p:spPr>
          <a:xfrm>
            <a:off x="9398000" y="5257800"/>
            <a:ext cx="770890" cy="502073"/>
          </a:xfrm>
          <a:prstGeom prst="rect">
            <a:avLst/>
          </a:prstGeom>
        </p:spPr>
      </p:pic>
      <p:pic>
        <p:nvPicPr>
          <p:cNvPr id="166" name="图片 165"/>
          <p:cNvPicPr/>
          <p:nvPr/>
        </p:nvPicPr>
        <p:blipFill>
          <a:blip r:embed="rId8"/>
          <a:stretch>
            <a:fillRect/>
          </a:stretch>
        </p:blipFill>
        <p:spPr>
          <a:xfrm>
            <a:off x="10058400" y="4559300"/>
            <a:ext cx="749300" cy="408940"/>
          </a:xfrm>
          <a:prstGeom prst="rect">
            <a:avLst/>
          </a:prstGeom>
        </p:spPr>
      </p:pic>
      <p:pic>
        <p:nvPicPr>
          <p:cNvPr id="167" name="图片 166"/>
          <p:cNvPicPr/>
          <p:nvPr/>
        </p:nvPicPr>
        <p:blipFill>
          <a:blip r:embed="rId9"/>
          <a:stretch>
            <a:fillRect/>
          </a:stretch>
        </p:blipFill>
        <p:spPr>
          <a:xfrm>
            <a:off x="6197600" y="4611370"/>
            <a:ext cx="543137" cy="388197"/>
          </a:xfrm>
          <a:prstGeom prst="rect">
            <a:avLst/>
          </a:prstGeom>
        </p:spPr>
      </p:pic>
      <p:pic>
        <p:nvPicPr>
          <p:cNvPr id="168" name="图片 167"/>
          <p:cNvPicPr>
            <a:picLocks noChangeAspect="1"/>
          </p:cNvPicPr>
          <p:nvPr/>
        </p:nvPicPr>
        <p:blipFill>
          <a:blip r:embed="rId10"/>
          <a:stretch>
            <a:fillRect/>
          </a:stretch>
        </p:blipFill>
        <p:spPr>
          <a:xfrm>
            <a:off x="10998623" y="4699000"/>
            <a:ext cx="501650" cy="375073"/>
          </a:xfrm>
          <a:prstGeom prst="rect">
            <a:avLst/>
          </a:prstGeom>
        </p:spPr>
      </p:pic>
      <p:pic>
        <p:nvPicPr>
          <p:cNvPr id="169" name="图片 168"/>
          <p:cNvPicPr/>
          <p:nvPr/>
        </p:nvPicPr>
        <p:blipFill>
          <a:blip r:embed="rId11"/>
          <a:stretch>
            <a:fillRect/>
          </a:stretch>
        </p:blipFill>
        <p:spPr>
          <a:xfrm>
            <a:off x="6197600" y="5200650"/>
            <a:ext cx="508000" cy="409363"/>
          </a:xfrm>
          <a:prstGeom prst="rect">
            <a:avLst/>
          </a:prstGeom>
        </p:spPr>
      </p:pic>
      <p:pic>
        <p:nvPicPr>
          <p:cNvPr id="170" name="图片 169"/>
          <p:cNvPicPr/>
          <p:nvPr/>
        </p:nvPicPr>
        <p:blipFill>
          <a:blip r:embed="rId12"/>
          <a:stretch>
            <a:fillRect/>
          </a:stretch>
        </p:blipFill>
        <p:spPr>
          <a:xfrm>
            <a:off x="7060353" y="5119370"/>
            <a:ext cx="666750" cy="520700"/>
          </a:xfrm>
          <a:prstGeom prst="rect">
            <a:avLst/>
          </a:prstGeom>
        </p:spPr>
      </p:pic>
      <p:sp>
        <p:nvSpPr>
          <p:cNvPr id="171" name="Freeform 9"/>
          <p:cNvSpPr/>
          <p:nvPr/>
        </p:nvSpPr>
        <p:spPr>
          <a:xfrm>
            <a:off x="6858000" y="4580890"/>
            <a:ext cx="1346623" cy="408517"/>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6402298"/>
            <a:ext cx="12192000" cy="455702"/>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sz="1200" dirty="0"/>
            </a:p>
          </p:txBody>
        </p:sp>
        <p:sp>
          <p:nvSpPr>
            <p:cNvPr id="4" name="TextBox 4"/>
            <p:cNvSpPr txBox="1"/>
            <p:nvPr/>
          </p:nvSpPr>
          <p:spPr>
            <a:xfrm>
              <a:off x="0" y="-47625"/>
              <a:ext cx="4816593" cy="227655"/>
            </a:xfrm>
            <a:prstGeom prst="rect">
              <a:avLst/>
            </a:prstGeom>
          </p:spPr>
          <p:txBody>
            <a:bodyPr lIns="33866" tIns="33866" rIns="33866" bIns="33866" rtlCol="0" anchor="ctr"/>
            <a:lstStyle/>
            <a:p>
              <a:pPr algn="ctr">
                <a:lnSpc>
                  <a:spcPts val="3080"/>
                </a:lnSpc>
              </a:pPr>
              <a:endParaRPr sz="1200" dirty="0"/>
            </a:p>
          </p:txBody>
        </p:sp>
      </p:grpSp>
      <p:sp>
        <p:nvSpPr>
          <p:cNvPr id="7" name="Freeform 7"/>
          <p:cNvSpPr/>
          <p:nvPr/>
        </p:nvSpPr>
        <p:spPr>
          <a:xfrm>
            <a:off x="10589338" y="6477720"/>
            <a:ext cx="1318309" cy="304859"/>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sz="1200" dirty="0"/>
          </a:p>
        </p:txBody>
      </p:sp>
      <p:sp>
        <p:nvSpPr>
          <p:cNvPr id="8" name="TextBox 8"/>
          <p:cNvSpPr txBox="1"/>
          <p:nvPr/>
        </p:nvSpPr>
        <p:spPr>
          <a:xfrm>
            <a:off x="258077" y="6497857"/>
            <a:ext cx="5772675" cy="358775"/>
          </a:xfrm>
          <a:prstGeom prst="rect">
            <a:avLst/>
          </a:prstGeom>
        </p:spPr>
        <p:txBody>
          <a:bodyPr lIns="0" tIns="0" rIns="0" bIns="0" rtlCol="0" anchor="t">
            <a:spAutoFit/>
          </a:bodyPr>
          <a:lstStyle/>
          <a:p>
            <a:pPr algn="l">
              <a:lnSpc>
                <a:spcPts val="2800"/>
              </a:lnSpc>
              <a:spcBef>
                <a:spcPct val="0"/>
              </a:spcBef>
            </a:pPr>
            <a:r>
              <a:rPr lang="en-US" sz="1335"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1335"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13" name="Freeform 9"/>
          <p:cNvSpPr/>
          <p:nvPr/>
        </p:nvSpPr>
        <p:spPr>
          <a:xfrm>
            <a:off x="9855200" y="25400"/>
            <a:ext cx="2260600" cy="591397"/>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sz="1200" dirty="0"/>
          </a:p>
        </p:txBody>
      </p:sp>
      <p:sp>
        <p:nvSpPr>
          <p:cNvPr id="11" name="文本框 10"/>
          <p:cNvSpPr txBox="1"/>
          <p:nvPr/>
        </p:nvSpPr>
        <p:spPr>
          <a:xfrm>
            <a:off x="323850" y="177800"/>
            <a:ext cx="8961543" cy="460375"/>
          </a:xfrm>
          <a:prstGeom prst="rect">
            <a:avLst/>
          </a:prstGeom>
          <a:noFill/>
        </p:spPr>
        <p:txBody>
          <a:bodyPr wrap="square" rtlCol="0" anchor="t">
            <a:spAutoFit/>
          </a:bodyPr>
          <a:p>
            <a:r>
              <a:rPr kumimoji="1" lang="en-US" altLang="zh-CN" sz="2400" b="1" dirty="0">
                <a:solidFill>
                  <a:schemeClr val="bg1"/>
                </a:solidFill>
                <a:latin typeface="Century Gothic" panose="020B0502020202020204" pitchFamily="34" charset="0"/>
                <a:ea typeface="Microsoft YaHei" panose="020B0503020204020204" charset="-122"/>
                <a:cs typeface="Microsoft YaHei" panose="020B0503020204020204" charset="-122"/>
                <a:sym typeface="+mn-ea"/>
              </a:rPr>
              <a:t>Where NexaVM HCI brings value</a:t>
            </a:r>
            <a:endParaRPr kumimoji="1" lang="en-US" altLang="zh-CN" sz="2400" b="1" dirty="0">
              <a:solidFill>
                <a:schemeClr val="bg1"/>
              </a:solidFill>
              <a:latin typeface="Century Gothic" panose="020B0502020202020204" pitchFamily="34" charset="0"/>
              <a:ea typeface="Microsoft YaHei" panose="020B0503020204020204" charset="-122"/>
              <a:cs typeface="Microsoft YaHei" panose="020B0503020204020204" charset="-122"/>
              <a:sym typeface="+mn-ea"/>
            </a:endParaRPr>
          </a:p>
        </p:txBody>
      </p:sp>
      <p:sp>
        <p:nvSpPr>
          <p:cNvPr id="15" name="文本框 14"/>
          <p:cNvSpPr txBox="1"/>
          <p:nvPr/>
        </p:nvSpPr>
        <p:spPr>
          <a:xfrm>
            <a:off x="323850" y="3540125"/>
            <a:ext cx="6677660" cy="2306955"/>
          </a:xfrm>
          <a:prstGeom prst="rect">
            <a:avLst/>
          </a:prstGeom>
          <a:noFill/>
        </p:spPr>
        <p:txBody>
          <a:bodyPr wrap="square" rtlCol="0">
            <a:spAutoFit/>
          </a:bodyPr>
          <a:p>
            <a:pPr marL="342900" indent="-342900">
              <a:buFont typeface="Wingdings" panose="05000000000000000000" charset="0"/>
              <a:buChar char="Ø"/>
            </a:pPr>
            <a:r>
              <a:rPr lang="en-US" altLang="zh-CN" sz="2400">
                <a:solidFill>
                  <a:schemeClr val="bg1"/>
                </a:solidFill>
              </a:rPr>
              <a:t>Faster TTM, 70% less time to the market </a:t>
            </a:r>
            <a:endParaRPr lang="en-US" altLang="zh-CN" sz="2400">
              <a:solidFill>
                <a:schemeClr val="bg1"/>
              </a:solidFill>
            </a:endParaRPr>
          </a:p>
          <a:p>
            <a:pPr marL="342900" indent="-342900">
              <a:buFont typeface="Wingdings" panose="05000000000000000000" charset="0"/>
              <a:buChar char="Ø"/>
            </a:pPr>
            <a:endParaRPr lang="en-US" altLang="zh-CN" sz="2400">
              <a:solidFill>
                <a:schemeClr val="bg1"/>
              </a:solidFill>
            </a:endParaRPr>
          </a:p>
          <a:p>
            <a:pPr marL="342900" indent="-342900">
              <a:buFont typeface="Wingdings" panose="05000000000000000000" charset="0"/>
              <a:buChar char="Ø"/>
            </a:pPr>
            <a:r>
              <a:rPr lang="en-US" altLang="zh-CN" sz="2400">
                <a:solidFill>
                  <a:schemeClr val="bg1"/>
                </a:solidFill>
              </a:rPr>
              <a:t>TCO reduction, up to 50% TCO reduction </a:t>
            </a:r>
            <a:endParaRPr lang="en-US" altLang="zh-CN" sz="2400">
              <a:solidFill>
                <a:schemeClr val="bg1"/>
              </a:solidFill>
            </a:endParaRPr>
          </a:p>
          <a:p>
            <a:pPr marL="342900" indent="-342900">
              <a:buFont typeface="Wingdings" panose="05000000000000000000" charset="0"/>
              <a:buChar char="Ø"/>
            </a:pPr>
            <a:endParaRPr lang="en-US" altLang="zh-CN" sz="2400">
              <a:solidFill>
                <a:schemeClr val="bg1"/>
              </a:solidFill>
            </a:endParaRPr>
          </a:p>
          <a:p>
            <a:pPr marL="342900" indent="-342900">
              <a:buFont typeface="Wingdings" panose="05000000000000000000" charset="0"/>
              <a:buChar char="Ø"/>
            </a:pPr>
            <a:r>
              <a:rPr lang="en-US" altLang="zh-CN" sz="2400">
                <a:solidFill>
                  <a:schemeClr val="bg1"/>
                </a:solidFill>
              </a:rPr>
              <a:t>Rich distributed Storage options for different workloads</a:t>
            </a:r>
            <a:endParaRPr lang="en-US" altLang="zh-CN" sz="2400">
              <a:solidFill>
                <a:schemeClr val="bg1"/>
              </a:solidFill>
            </a:endParaRPr>
          </a:p>
        </p:txBody>
      </p:sp>
      <p:pic>
        <p:nvPicPr>
          <p:cNvPr id="16" name="图片 15"/>
          <p:cNvPicPr/>
          <p:nvPr/>
        </p:nvPicPr>
        <p:blipFill>
          <a:blip r:embed="rId3"/>
          <a:stretch>
            <a:fillRect/>
          </a:stretch>
        </p:blipFill>
        <p:spPr>
          <a:xfrm>
            <a:off x="410210" y="1102995"/>
            <a:ext cx="4418330" cy="2002155"/>
          </a:xfrm>
          <a:prstGeom prst="rect">
            <a:avLst/>
          </a:prstGeom>
        </p:spPr>
      </p:pic>
      <p:pic>
        <p:nvPicPr>
          <p:cNvPr id="18" name="Picture 8" descr="ICON_Server_flat_Q40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79400" y="7861300"/>
            <a:ext cx="9030335" cy="155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620" y="1427480"/>
            <a:ext cx="1492250" cy="1133475"/>
          </a:xfrm>
          <a:prstGeom prst="rect">
            <a:avLst/>
          </a:prstGeom>
        </p:spPr>
      </p:pic>
      <p:grpSp>
        <p:nvGrpSpPr>
          <p:cNvPr id="26" name="组合 25"/>
          <p:cNvGrpSpPr/>
          <p:nvPr/>
        </p:nvGrpSpPr>
        <p:grpSpPr>
          <a:xfrm>
            <a:off x="7600950" y="1307465"/>
            <a:ext cx="3219450" cy="1378585"/>
            <a:chOff x="13156" y="2718"/>
            <a:chExt cx="5070" cy="2171"/>
          </a:xfrm>
        </p:grpSpPr>
        <p:pic>
          <p:nvPicPr>
            <p:cNvPr id="23" name="Picture 8" descr="ICON_Server_flat_Q40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56" y="2718"/>
              <a:ext cx="5050"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ICON_Server_flat_Q40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56" y="3471"/>
              <a:ext cx="5050"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ICON_Server_flat_Q40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76" y="4115"/>
              <a:ext cx="5050"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文本框 33"/>
          <p:cNvSpPr txBox="1"/>
          <p:nvPr/>
        </p:nvSpPr>
        <p:spPr>
          <a:xfrm>
            <a:off x="7239635" y="3672840"/>
            <a:ext cx="4952365" cy="1568450"/>
          </a:xfrm>
          <a:prstGeom prst="rect">
            <a:avLst/>
          </a:prstGeom>
          <a:noFill/>
        </p:spPr>
        <p:txBody>
          <a:bodyPr wrap="square" rtlCol="0">
            <a:spAutoFit/>
          </a:bodyPr>
          <a:p>
            <a:r>
              <a:rPr lang="en-US" altLang="zh-CN" sz="2400" b="1">
                <a:solidFill>
                  <a:schemeClr val="bg1"/>
                </a:solidFill>
              </a:rPr>
              <a:t>Best Use Cases </a:t>
            </a:r>
            <a:endParaRPr lang="en-US" altLang="zh-CN" sz="2400" b="1">
              <a:solidFill>
                <a:schemeClr val="bg1"/>
              </a:solidFill>
            </a:endParaRPr>
          </a:p>
          <a:p>
            <a:pPr marL="285750" indent="-285750">
              <a:buFont typeface="Arial" panose="020B0604020202020204" pitchFamily="34" charset="0"/>
              <a:buChar char="•"/>
            </a:pPr>
            <a:r>
              <a:rPr lang="en-US" altLang="zh-CN" sz="2400">
                <a:solidFill>
                  <a:schemeClr val="bg1"/>
                </a:solidFill>
              </a:rPr>
              <a:t>green field deployment</a:t>
            </a:r>
            <a:endParaRPr lang="en-US" altLang="zh-CN" sz="2400">
              <a:solidFill>
                <a:schemeClr val="bg1"/>
              </a:solidFill>
            </a:endParaRPr>
          </a:p>
          <a:p>
            <a:pPr marL="285750" indent="-285750">
              <a:buFont typeface="Arial" panose="020B0604020202020204" pitchFamily="34" charset="0"/>
              <a:buChar char="•"/>
            </a:pPr>
            <a:endParaRPr lang="en-US" altLang="zh-CN" sz="2400">
              <a:solidFill>
                <a:schemeClr val="bg1"/>
              </a:solidFill>
            </a:endParaRPr>
          </a:p>
          <a:p>
            <a:pPr marL="285750" indent="-285750">
              <a:buFont typeface="Arial" panose="020B0604020202020204" pitchFamily="34" charset="0"/>
              <a:buChar char="•"/>
            </a:pPr>
            <a:r>
              <a:rPr lang="en-US" altLang="zh-CN" sz="2400">
                <a:solidFill>
                  <a:schemeClr val="bg1"/>
                </a:solidFill>
              </a:rPr>
              <a:t>replacing all old infrastructure </a:t>
            </a:r>
            <a:endParaRPr lang="en-US" altLang="zh-CN" sz="2400">
              <a:solidFill>
                <a:schemeClr val="bg1"/>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6119</Words>
  <Application>WPS 演示</Application>
  <PresentationFormat>Widescreen</PresentationFormat>
  <Paragraphs>375</Paragraphs>
  <Slides>12</Slides>
  <Notes>15</Notes>
  <HiddenSlides>0</HiddenSlides>
  <MMClips>0</MMClips>
  <ScaleCrop>false</ScaleCrop>
  <HeadingPairs>
    <vt:vector size="6" baseType="variant">
      <vt:variant>
        <vt:lpstr>已用的字体</vt:lpstr>
      </vt:variant>
      <vt:variant>
        <vt:i4>28</vt:i4>
      </vt:variant>
      <vt:variant>
        <vt:lpstr>主题</vt:lpstr>
      </vt:variant>
      <vt:variant>
        <vt:i4>3</vt:i4>
      </vt:variant>
      <vt:variant>
        <vt:lpstr>幻灯片标题</vt:lpstr>
      </vt:variant>
      <vt:variant>
        <vt:i4>12</vt:i4>
      </vt:variant>
    </vt:vector>
  </HeadingPairs>
  <TitlesOfParts>
    <vt:vector size="43" baseType="lpstr">
      <vt:lpstr>Arial</vt:lpstr>
      <vt:lpstr>SimSun</vt:lpstr>
      <vt:lpstr>Wingdings</vt:lpstr>
      <vt:lpstr>Century Gothic</vt:lpstr>
      <vt:lpstr>Microsoft YaHei</vt:lpstr>
      <vt:lpstr>Kozuka Gothic Pro H</vt:lpstr>
      <vt:lpstr>Franklin Gothic Medium</vt:lpstr>
      <vt:lpstr>Calibri</vt:lpstr>
      <vt:lpstr>DengXian</vt:lpstr>
      <vt:lpstr>Calibri</vt:lpstr>
      <vt:lpstr>Arial Unicode MS</vt:lpstr>
      <vt:lpstr>Helvetica</vt:lpstr>
      <vt:lpstr>DengXian Light</vt:lpstr>
      <vt:lpstr>Advent Pro</vt:lpstr>
      <vt:lpstr>Sweetie</vt:lpstr>
      <vt:lpstr>Roboto Bold</vt:lpstr>
      <vt:lpstr>Calibri Light</vt:lpstr>
      <vt:lpstr>Roboto</vt:lpstr>
      <vt:lpstr>Times New Roman</vt:lpstr>
      <vt:lpstr>Source Han Sans CN</vt:lpstr>
      <vt:lpstr>PingFang SC Regular</vt:lpstr>
      <vt:lpstr>Helvetica Neue</vt:lpstr>
      <vt:lpstr>Microsoft YaHei Light</vt:lpstr>
      <vt:lpstr>Wingdings</vt:lpstr>
      <vt:lpstr>Noto Sans CJK Regular</vt:lpstr>
      <vt:lpstr>思源黑体 CN Regular</vt:lpstr>
      <vt:lpstr>Helvetica Neue Medium</vt:lpstr>
      <vt:lpstr>SimHei</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Fenrir North</dc:creator>
  <cp:lastModifiedBy>微信用户</cp:lastModifiedBy>
  <cp:revision>995</cp:revision>
  <dcterms:created xsi:type="dcterms:W3CDTF">2018-01-09T07:23:00Z</dcterms:created>
  <dcterms:modified xsi:type="dcterms:W3CDTF">2026-02-23T17:07:34Z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B6828CB1F0D149C8BB308762F62462D6_13</vt:lpwstr>
  </property>
</Properties>
</file>